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67" r:id="rId2"/>
    <p:sldId id="356" r:id="rId3"/>
    <p:sldId id="366" r:id="rId4"/>
    <p:sldId id="357" r:id="rId5"/>
    <p:sldId id="364" r:id="rId6"/>
    <p:sldId id="365" r:id="rId7"/>
    <p:sldId id="363" r:id="rId8"/>
    <p:sldId id="362" r:id="rId9"/>
    <p:sldId id="361" r:id="rId10"/>
    <p:sldId id="383" r:id="rId11"/>
    <p:sldId id="358" r:id="rId12"/>
    <p:sldId id="360" r:id="rId13"/>
    <p:sldId id="359" r:id="rId14"/>
    <p:sldId id="368" r:id="rId15"/>
    <p:sldId id="370" r:id="rId16"/>
    <p:sldId id="371" r:id="rId17"/>
    <p:sldId id="369" r:id="rId18"/>
    <p:sldId id="372" r:id="rId19"/>
    <p:sldId id="373" r:id="rId20"/>
    <p:sldId id="374" r:id="rId21"/>
    <p:sldId id="375" r:id="rId22"/>
    <p:sldId id="382" r:id="rId23"/>
    <p:sldId id="376" r:id="rId24"/>
    <p:sldId id="378" r:id="rId25"/>
    <p:sldId id="379" r:id="rId26"/>
    <p:sldId id="380" r:id="rId27"/>
    <p:sldId id="381" r:id="rId28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 Schuijt" initials="BS" lastIdx="1" clrIdx="0">
    <p:extLst>
      <p:ext uri="{19B8F6BF-5375-455C-9EA6-DF929625EA0E}">
        <p15:presenceInfo xmlns:p15="http://schemas.microsoft.com/office/powerpoint/2012/main" userId="37a38d2cd87202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 smtClean="0"/>
              <a:t>HISTORISCHE CONTEXT: HET BRITSE RIJK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85EC6-E8F9-482E-9494-467E901D08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00565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 smtClean="0"/>
              <a:t>HISTORISCHE CONTEXT: HET BRITSE RIJK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A24D9-1C6B-4895-A7E5-A434DBA5AC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0471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94A17-147D-4F64-B65C-1CCA2B03F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E98D82-6B36-49FA-9BF4-026A1EB52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34D2C9-D6FB-4664-83AA-F5A2A2E3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7E9AEE-438D-413D-9496-99CB4328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BFE79A-D5C4-4B78-AA25-388019FC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60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02891-9140-45F6-9950-5FD5477B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205EE23-A6FF-4BCF-869D-1F9089819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64E0EE-5A6B-43E2-A73F-71361C6D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2FB2A2-39BB-43B8-AE11-1FA480F5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55AC62-7664-4E1D-A83E-CD220F3D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75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885251C-18DB-4025-862A-455EBF505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64B488-AB63-48F4-94D9-0642C795F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DF47B5-AC0D-49C7-BACA-98358ACD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CD4118-86BC-4B9A-8483-C67EBF8D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3255A9-51E7-47DB-A5E8-65BD8B34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91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ABC26-FE3C-4F3C-9E71-C004BEB6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50B751-2AEC-4EEB-AB85-D2FAF948B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B53324-E30A-45C2-B5D7-A45111AE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7BB41E-1663-4D57-B995-BF11FF4A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A54-EC7D-4607-82B1-DE223AC1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56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8CB80-5B5F-4908-89EE-72E06B1E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DD529A-2A00-4B98-9981-7A6C4963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F3C5CB-3054-4467-A004-A905A2DE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39A3E0-B623-4C3D-8F25-32B7D178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6A4D20-622D-45FD-8E77-E397D508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9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EC32-EE4E-4D81-9330-CBEF5F3E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BE498A-E273-423D-9AFF-6EBEBBB32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60D30A-61DF-4BCC-8529-8771B0BBC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96339C-6767-4AF7-A477-34C2C0A1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CA29F7-8BCB-4B17-AD5E-734147C2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5B489E-5052-423C-A4FC-374F4749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88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BF8FF-494B-4875-95CE-90415753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BBFA5-647A-4690-98EB-627B995CA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E8A1F1-25FC-4C68-B7B9-B01DF8D91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DE561E-3C63-4517-B257-A1BF447C4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1AF5891-7F7F-4CD0-BB4F-39A3FA2B2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17AFC7C-B12E-466D-92E1-3CC92B34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388CC1-2EAB-4AA5-AC8C-2D96E375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2F1BCC0-CE55-46BF-91F4-DE19C172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49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67BBD-CD3F-4661-B3C9-84622A0A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B3A4AC-7810-4EF4-87F0-1593CA54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BC3975-0BBE-4DA0-BCA8-E82D3C05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5885E5-5DC5-41FA-A7DC-BF470C72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74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F61F2FC-23FE-4740-B2A0-E8D63D31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6085331-42BD-4CBD-8DDC-6B2E81E6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742E6F-84AE-4CE3-962D-6EC44110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40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4A0C0-9FB9-4F3B-9E38-61505B57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F7D41-A151-4641-9803-20843139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DF423D-9215-4339-9728-2387B4EAE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4082B0-586A-424E-B856-04FDF8D1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42009F-46C6-43C4-9F33-03A85F96C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BAD095-BEE3-43E4-B13F-76EDF38B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92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79A24-696B-4E9B-BCEC-7AA45A31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DEE538-BAC0-473E-8E73-1B4407A67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81334E-30B5-4753-995D-CB91234B2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00FAABF-7622-4D86-88F2-58D38DE2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84DD7F-69FA-4E28-AB58-DAF1E3AD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53FC46-5212-4889-AB7E-4A007143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03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703A1D-5875-4984-AD1B-FD347060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D90641-6DF3-4E51-9DE5-EB0D1367A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78AF6F-7747-4573-BA6D-92E50C673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2824E-1055-49E1-A963-1395B547D481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A47BE5-32A2-423A-A6F7-0D5342179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D49638-39A8-43CE-9544-45A41E823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8CEE-BB60-4374-83A5-01C08E06D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6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27ECA191-2261-4FA1-83C4-DCA1A1013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846"/>
            <a:ext cx="12192000" cy="534736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6877455" y="5186428"/>
            <a:ext cx="2898842" cy="57887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prstClr val="black"/>
                </a:solidFill>
              </a:rPr>
              <a:t>2. India </a:t>
            </a:r>
            <a:r>
              <a:rPr lang="nl-NL" sz="1600" dirty="0">
                <a:solidFill>
                  <a:prstClr val="black"/>
                </a:solidFill>
              </a:rPr>
              <a:t>wordt de belangrijkste Engelse  kolonie (1765 – 1885)</a:t>
            </a:r>
            <a:endParaRPr lang="nl-NL" sz="1600" b="1" dirty="0">
              <a:solidFill>
                <a:prstClr val="black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36818" y="4759689"/>
            <a:ext cx="2586927" cy="82510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prstClr val="black"/>
                </a:solidFill>
              </a:rPr>
              <a:t>1. Engelse koloniën in </a:t>
            </a:r>
            <a:r>
              <a:rPr lang="nl-NL" sz="1600" b="1" dirty="0">
                <a:solidFill>
                  <a:prstClr val="black"/>
                </a:solidFill>
              </a:rPr>
              <a:t>Amerika</a:t>
            </a:r>
          </a:p>
          <a:p>
            <a:pPr>
              <a:defRPr/>
            </a:pPr>
            <a:r>
              <a:rPr lang="nl-NL" sz="1600" dirty="0">
                <a:solidFill>
                  <a:prstClr val="black"/>
                </a:solidFill>
              </a:rPr>
              <a:t>(1585 – 1833)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988541" y="1452349"/>
            <a:ext cx="2161980" cy="317731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031464" y="1629221"/>
            <a:ext cx="846419" cy="15084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6415546" y="1704643"/>
            <a:ext cx="1336259" cy="313096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Historische Context: Het Britse Rijk </a:t>
            </a:r>
          </a:p>
          <a:p>
            <a:pPr algn="ctr" eaLnBrk="1" hangingPunct="1">
              <a:defRPr/>
            </a:pPr>
            <a:r>
              <a:rPr lang="nl-NL" sz="1807" b="1" dirty="0"/>
              <a:t>(1585 – 1900) – 3 hoofdstukken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157543" y="1575558"/>
            <a:ext cx="2973194" cy="82510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schemeClr val="tx1"/>
                </a:solidFill>
              </a:rPr>
              <a:t>3. Engelse </a:t>
            </a:r>
            <a:r>
              <a:rPr lang="nl-NL" sz="1600" b="1" dirty="0" err="1">
                <a:solidFill>
                  <a:schemeClr val="tx1"/>
                </a:solidFill>
              </a:rPr>
              <a:t>sociaal-economische</a:t>
            </a:r>
            <a:r>
              <a:rPr lang="nl-NL" sz="1600" b="1" dirty="0">
                <a:solidFill>
                  <a:schemeClr val="tx1"/>
                </a:solidFill>
              </a:rPr>
              <a:t> ontwikkelingen </a:t>
            </a:r>
            <a:r>
              <a:rPr lang="nl-NL" sz="1600" dirty="0">
                <a:solidFill>
                  <a:schemeClr val="tx1"/>
                </a:solidFill>
              </a:rPr>
              <a:t>en de koloniën (1750 – 1900)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8F3FF1-E9D7-439C-9654-C6505FAD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"/>
    </mc:Choice>
    <mc:Fallback xmlns="">
      <p:transition spd="slow" advTm="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6768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657225" y="2628005"/>
            <a:ext cx="3631214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N</a:t>
            </a:r>
            <a:r>
              <a:rPr lang="nl-NL" sz="1400" dirty="0">
                <a:solidFill>
                  <a:prstClr val="black"/>
                </a:solidFill>
              </a:rPr>
              <a:t>a de </a:t>
            </a:r>
            <a:r>
              <a:rPr lang="nl-NL" sz="1400" b="1" dirty="0">
                <a:solidFill>
                  <a:prstClr val="black"/>
                </a:solidFill>
              </a:rPr>
              <a:t>onafhankelijkheidsverklaring (1776):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Verhoogt Engeland de katoenproductie op Barbados en Jamaica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Richten ze zich steeds meer op de katoenimport uit India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4201298" y="5665892"/>
            <a:ext cx="3557075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INDIA WORDT DE BELANGRIJKSTE KATOENPRODUCENT VOOR ENGELAND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>
            <a:off x="3359321" y="4225985"/>
            <a:ext cx="841977" cy="116407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9719168" y="1975596"/>
            <a:ext cx="0" cy="57159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2733231" y="1884128"/>
            <a:ext cx="0" cy="59546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80798" y="375143"/>
            <a:ext cx="5040841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1.8 Gevolgen van de Amerikaanse onafhankelijkheid voor Engeland en de katoenproductie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7638213" y="2628005"/>
            <a:ext cx="4161909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Na het </a:t>
            </a:r>
            <a:r>
              <a:rPr lang="nl-NL" sz="1400" b="1" dirty="0">
                <a:solidFill>
                  <a:schemeClr val="tx1"/>
                </a:solidFill>
              </a:rPr>
              <a:t>verbod op slavernij (1833):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Kan Engeland de concurrentie met de VS en Brazilië niet meer aan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Stort de economie op Barbados en Jamaica helemaal in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Richt Engeland zich volledig op India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1BBEC901-886B-4551-AC6A-892DB9B2AAEE}"/>
              </a:ext>
            </a:extLst>
          </p:cNvPr>
          <p:cNvSpPr/>
          <p:nvPr/>
        </p:nvSpPr>
        <p:spPr>
          <a:xfrm>
            <a:off x="7145265" y="209058"/>
            <a:ext cx="4654857" cy="1685728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1.8 Gevolgen van de afschaffing van slavernij in het Britse Rijk voor de Engelse katoenproductie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1E0B4103-0FF5-4018-BB06-A5D05857DC14}"/>
              </a:ext>
            </a:extLst>
          </p:cNvPr>
          <p:cNvCxnSpPr>
            <a:cxnSpLocks/>
          </p:cNvCxnSpPr>
          <p:nvPr/>
        </p:nvCxnSpPr>
        <p:spPr>
          <a:xfrm flipH="1">
            <a:off x="7758373" y="4282940"/>
            <a:ext cx="640745" cy="12711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5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gebouw, foto, buiten, man&#10;&#10;Automatisch gegenereerde beschrijving">
            <a:extLst>
              <a:ext uri="{FF2B5EF4-FFF2-40B4-BE49-F238E27FC236}">
                <a16:creationId xmlns:a16="http://schemas.microsoft.com/office/drawing/2014/main" id="{0D5FDE2A-3E89-4235-979E-CD34F2913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67" y="3860199"/>
            <a:ext cx="5022166" cy="3039165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201305" y="3043698"/>
            <a:ext cx="2821834" cy="30188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Bestuur en economie in Brits-Indië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649284" y="3004632"/>
            <a:ext cx="2105395" cy="30188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Ontstaan Brits - </a:t>
            </a:r>
            <a:r>
              <a:rPr lang="nl-NL" sz="1400" b="1" dirty="0" err="1">
                <a:solidFill>
                  <a:prstClr val="black"/>
                </a:solidFill>
              </a:rPr>
              <a:t>Indi</a:t>
            </a:r>
            <a:r>
              <a:rPr lang="en-US" sz="1400" b="1" dirty="0">
                <a:solidFill>
                  <a:prstClr val="black"/>
                </a:solidFill>
              </a:rPr>
              <a:t>ë</a:t>
            </a:r>
            <a:endParaRPr lang="nl-NL" sz="1400" b="1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454876" y="1536313"/>
            <a:ext cx="631152" cy="96826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7866571" y="1606651"/>
            <a:ext cx="1153861" cy="95519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5787979" y="1675549"/>
            <a:ext cx="0" cy="110060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09365" y="706217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2.1 Engeland en het kolonialisme in India </a:t>
            </a:r>
          </a:p>
          <a:p>
            <a:pPr algn="ctr" eaLnBrk="1" hangingPunct="1">
              <a:defRPr/>
            </a:pPr>
            <a:r>
              <a:rPr lang="nl-NL" sz="1807" b="1" dirty="0"/>
              <a:t>(1765 – 1885)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598224" y="3043699"/>
            <a:ext cx="3149005" cy="30188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Verzet en nationalisme in India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7A170CE-F01A-48D7-BF69-14009808A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60199"/>
            <a:ext cx="3413390" cy="3039165"/>
          </a:xfrm>
          <a:prstGeom prst="rect">
            <a:avLst/>
          </a:prstGeom>
        </p:spPr>
      </p:pic>
      <p:pic>
        <p:nvPicPr>
          <p:cNvPr id="16" name="Afbeelding 15" descr="Afbeelding met buiten, foto, oud, gebouw&#10;&#10;Automatisch gegenereerde beschrijving">
            <a:extLst>
              <a:ext uri="{FF2B5EF4-FFF2-40B4-BE49-F238E27FC236}">
                <a16:creationId xmlns:a16="http://schemas.microsoft.com/office/drawing/2014/main" id="{E96444B3-C406-4A28-8DC7-7CB28C61D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77" y="3860197"/>
            <a:ext cx="4526922" cy="29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042227" y="3008256"/>
            <a:ext cx="3646813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17e - 18e </a:t>
            </a:r>
            <a:r>
              <a:rPr lang="en-US" sz="1400" b="1" dirty="0" err="1">
                <a:solidFill>
                  <a:prstClr val="black"/>
                </a:solidFill>
              </a:rPr>
              <a:t>eeuw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Mogulvorsten</a:t>
            </a:r>
            <a:r>
              <a:rPr lang="en-US" sz="1400" b="1" dirty="0">
                <a:solidFill>
                  <a:prstClr val="black"/>
                </a:solidFill>
              </a:rPr>
              <a:t> in India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voeren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onderlinge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strijd</a:t>
            </a:r>
            <a:r>
              <a:rPr lang="en-US" sz="1400" dirty="0">
                <a:solidFill>
                  <a:prstClr val="black"/>
                </a:solidFill>
              </a:rPr>
              <a:t> om de </a:t>
            </a:r>
            <a:r>
              <a:rPr lang="en-US" sz="1400" dirty="0" err="1">
                <a:solidFill>
                  <a:prstClr val="black"/>
                </a:solidFill>
              </a:rPr>
              <a:t>macht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Engeland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koopt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steeds </a:t>
            </a:r>
            <a:r>
              <a:rPr lang="en-US" sz="1400" dirty="0" err="1" smtClean="0">
                <a:solidFill>
                  <a:prstClr val="black"/>
                </a:solidFill>
              </a:rPr>
              <a:t>meer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populaire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katoenen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stoffen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 err="1">
                <a:solidFill>
                  <a:prstClr val="black"/>
                </a:solidFill>
              </a:rPr>
              <a:t>mooi</a:t>
            </a:r>
            <a:r>
              <a:rPr lang="en-US" sz="1400" dirty="0">
                <a:solidFill>
                  <a:prstClr val="black"/>
                </a:solidFill>
              </a:rPr>
              <a:t>, design, </a:t>
            </a:r>
            <a:r>
              <a:rPr lang="en-US" sz="1400" dirty="0" err="1">
                <a:solidFill>
                  <a:prstClr val="black"/>
                </a:solidFill>
              </a:rPr>
              <a:t>kleur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0" y="3008256"/>
            <a:ext cx="3646811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16</a:t>
            </a:r>
            <a:r>
              <a:rPr lang="nl-NL" sz="1400" b="1" baseline="30000" dirty="0">
                <a:solidFill>
                  <a:prstClr val="black"/>
                </a:solidFill>
              </a:rPr>
              <a:t>e</a:t>
            </a:r>
            <a:r>
              <a:rPr lang="nl-NL" sz="1400" b="1" dirty="0">
                <a:solidFill>
                  <a:prstClr val="black"/>
                </a:solidFill>
              </a:rPr>
              <a:t>- 17</a:t>
            </a:r>
            <a:r>
              <a:rPr lang="nl-NL" sz="1400" b="1" baseline="30000" dirty="0">
                <a:solidFill>
                  <a:prstClr val="black"/>
                </a:solidFill>
              </a:rPr>
              <a:t>e</a:t>
            </a:r>
            <a:r>
              <a:rPr lang="nl-NL" sz="1400" b="1" dirty="0">
                <a:solidFill>
                  <a:prstClr val="black"/>
                </a:solidFill>
              </a:rPr>
              <a:t> eeuw</a:t>
            </a: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East India Company </a:t>
            </a:r>
            <a:r>
              <a:rPr lang="nl-NL" sz="1400" dirty="0">
                <a:solidFill>
                  <a:prstClr val="black"/>
                </a:solidFill>
              </a:rPr>
              <a:t>(opgericht in 1600) sticht factorijen (=handelsposten) in India, net als Portugal (Goa, Calicut) en de Republiek (VOC; Ceylon, Bengalen</a:t>
            </a:r>
            <a:r>
              <a:rPr lang="nl-NL" sz="1400" dirty="0" smtClean="0">
                <a:solidFill>
                  <a:prstClr val="black"/>
                </a:solidFill>
              </a:rPr>
              <a:t>) --- begin van de handel</a:t>
            </a:r>
            <a:endParaRPr lang="nl-NL" sz="1400" b="1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413686" y="1629221"/>
            <a:ext cx="1134086" cy="115214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138985" y="1664925"/>
            <a:ext cx="1338647" cy="11164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5764757" y="1780617"/>
            <a:ext cx="5848" cy="100074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2.2 </a:t>
            </a:r>
            <a:r>
              <a:rPr lang="nl-NL" sz="1807" b="1" dirty="0" smtClean="0"/>
              <a:t>India wordt een Britse (handels-)kolonie</a:t>
            </a:r>
            <a:endParaRPr lang="nl-NL" sz="1807" b="1" dirty="0"/>
          </a:p>
          <a:p>
            <a:pPr algn="ctr" eaLnBrk="1" hangingPunct="1">
              <a:defRPr/>
            </a:pPr>
            <a:r>
              <a:rPr lang="nl-NL" sz="1807" b="1" dirty="0"/>
              <a:t>(1600-1765)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138985" y="3008256"/>
            <a:ext cx="405301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 smtClean="0">
                <a:solidFill>
                  <a:schemeClr val="tx1"/>
                </a:solidFill>
              </a:rPr>
              <a:t>1765: </a:t>
            </a:r>
            <a:r>
              <a:rPr lang="nl-NL" sz="1400" dirty="0" smtClean="0">
                <a:solidFill>
                  <a:schemeClr val="tx1"/>
                </a:solidFill>
              </a:rPr>
              <a:t>EIC </a:t>
            </a:r>
            <a:r>
              <a:rPr lang="nl-NL" sz="1400" dirty="0">
                <a:solidFill>
                  <a:schemeClr val="tx1"/>
                </a:solidFill>
              </a:rPr>
              <a:t>verslaat verzameld leger van </a:t>
            </a:r>
            <a:r>
              <a:rPr lang="nl-NL" sz="1400" dirty="0" err="1">
                <a:solidFill>
                  <a:schemeClr val="tx1"/>
                </a:solidFill>
              </a:rPr>
              <a:t>mugulvorsten</a:t>
            </a:r>
            <a:r>
              <a:rPr lang="nl-NL" sz="1400" dirty="0">
                <a:solidFill>
                  <a:schemeClr val="tx1"/>
                </a:solidFill>
              </a:rPr>
              <a:t> en sluit het </a:t>
            </a:r>
            <a:r>
              <a:rPr lang="nl-NL" sz="1400" b="1" dirty="0">
                <a:solidFill>
                  <a:schemeClr val="tx1"/>
                </a:solidFill>
              </a:rPr>
              <a:t>Verdrag van </a:t>
            </a:r>
            <a:r>
              <a:rPr lang="nl-NL" sz="1400" b="1" dirty="0" err="1">
                <a:solidFill>
                  <a:schemeClr val="tx1"/>
                </a:solidFill>
              </a:rPr>
              <a:t>Allahabad</a:t>
            </a:r>
            <a:r>
              <a:rPr lang="nl-NL" sz="1400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b="1" dirty="0">
                <a:solidFill>
                  <a:schemeClr val="tx1"/>
                </a:solidFill>
              </a:rPr>
              <a:t>Indiase keizer</a:t>
            </a:r>
            <a:r>
              <a:rPr lang="nl-NL" sz="1400" dirty="0">
                <a:solidFill>
                  <a:schemeClr val="tx1"/>
                </a:solidFill>
              </a:rPr>
              <a:t> heeft formeel de macht (tot 1858)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EIC is feitelijk de baas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EIC mag belasting heffen in India</a:t>
            </a:r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8B946F9C-3C39-4F60-9878-1BC57FA38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16627"/>
            <a:ext cx="3646813" cy="2541373"/>
          </a:xfrm>
          <a:prstGeom prst="rect">
            <a:avLst/>
          </a:prstGeom>
        </p:spPr>
      </p:pic>
      <p:pic>
        <p:nvPicPr>
          <p:cNvPr id="10" name="Afbeelding 9" descr="Afbeelding met tekening, rek&#10;&#10;Automatisch gegenereerde beschrijving">
            <a:extLst>
              <a:ext uri="{FF2B5EF4-FFF2-40B4-BE49-F238E27FC236}">
                <a16:creationId xmlns:a16="http://schemas.microsoft.com/office/drawing/2014/main" id="{12FEA560-B188-4B09-B2E9-FE09B62E9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28" y="4316627"/>
            <a:ext cx="3646813" cy="2578016"/>
          </a:xfrm>
          <a:prstGeom prst="rect">
            <a:avLst/>
          </a:prstGeom>
        </p:spPr>
      </p:pic>
      <p:pic>
        <p:nvPicPr>
          <p:cNvPr id="16" name="Afbeelding 15" descr="Afbeelding met gebouw, mensen, straat, tafel&#10;&#10;Automatisch gegenereerde beschrijving">
            <a:extLst>
              <a:ext uri="{FF2B5EF4-FFF2-40B4-BE49-F238E27FC236}">
                <a16:creationId xmlns:a16="http://schemas.microsoft.com/office/drawing/2014/main" id="{12172DC7-303F-4FBD-B09E-2F299C4C7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5" y="4316627"/>
            <a:ext cx="4053016" cy="25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gelijkmatig, groep, man&#10;&#10;Automatisch gegenereerde beschrijving">
            <a:extLst>
              <a:ext uri="{FF2B5EF4-FFF2-40B4-BE49-F238E27FC236}">
                <a16:creationId xmlns:a16="http://schemas.microsoft.com/office/drawing/2014/main" id="{42438C2D-7E7E-48DE-9A20-0F90B63A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57" y="3519309"/>
            <a:ext cx="4153043" cy="443606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3785050" y="2320629"/>
            <a:ext cx="4253907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Rol</a:t>
            </a:r>
            <a:r>
              <a:rPr lang="en-US" sz="1400" b="1" dirty="0">
                <a:solidFill>
                  <a:prstClr val="black"/>
                </a:solidFill>
              </a:rPr>
              <a:t> van de Royal Navy:  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</a:rPr>
              <a:t>controleert</a:t>
            </a:r>
            <a:r>
              <a:rPr lang="en-US" sz="1400" dirty="0">
                <a:solidFill>
                  <a:prstClr val="black"/>
                </a:solidFill>
              </a:rPr>
              <a:t> het </a:t>
            </a:r>
            <a:r>
              <a:rPr lang="en-US" sz="1400" dirty="0" err="1">
                <a:solidFill>
                  <a:prstClr val="black"/>
                </a:solidFill>
              </a:rPr>
              <a:t>Britse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Rijk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i="1" dirty="0" err="1">
                <a:solidFill>
                  <a:prstClr val="black"/>
                </a:solidFill>
              </a:rPr>
              <a:t>Brittania</a:t>
            </a:r>
            <a:r>
              <a:rPr lang="en-US" sz="1400" i="1" dirty="0">
                <a:solidFill>
                  <a:prstClr val="black"/>
                </a:solidFill>
              </a:rPr>
              <a:t> rules the waves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</a:rPr>
              <a:t>beschermt</a:t>
            </a:r>
            <a:r>
              <a:rPr lang="en-US" sz="1400" dirty="0">
                <a:solidFill>
                  <a:prstClr val="black"/>
                </a:solidFill>
              </a:rPr>
              <a:t> de </a:t>
            </a:r>
            <a:r>
              <a:rPr lang="en-US" sz="1400" dirty="0" err="1">
                <a:solidFill>
                  <a:prstClr val="black"/>
                </a:solidFill>
              </a:rPr>
              <a:t>Britse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wereldhandel</a:t>
            </a:r>
            <a:endParaRPr lang="nl-NL" sz="1400" b="1" dirty="0">
              <a:solidFill>
                <a:prstClr val="black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4101" y="1871228"/>
            <a:ext cx="3704507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Indirect </a:t>
            </a:r>
            <a:r>
              <a:rPr lang="nl-NL" sz="1400" b="1" dirty="0" err="1">
                <a:solidFill>
                  <a:prstClr val="black"/>
                </a:solidFill>
              </a:rPr>
              <a:t>rule</a:t>
            </a:r>
            <a:r>
              <a:rPr lang="nl-NL" sz="1400" b="1" dirty="0">
                <a:solidFill>
                  <a:prstClr val="black"/>
                </a:solidFill>
              </a:rPr>
              <a:t> (1765-1858):</a:t>
            </a:r>
            <a:endParaRPr lang="nl-NL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In naam regeert de </a:t>
            </a:r>
            <a:r>
              <a:rPr lang="nl-NL" sz="1400" b="1" dirty="0" err="1">
                <a:solidFill>
                  <a:prstClr val="black"/>
                </a:solidFill>
              </a:rPr>
              <a:t>mogulkeizer</a:t>
            </a:r>
            <a:r>
              <a:rPr lang="nl-NL" sz="1400" dirty="0">
                <a:solidFill>
                  <a:prstClr val="black"/>
                </a:solidFill>
              </a:rPr>
              <a:t> samen met een inheems bestuur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b="1" dirty="0">
                <a:solidFill>
                  <a:prstClr val="black"/>
                </a:solidFill>
              </a:rPr>
              <a:t>Brits gouverneur-generaal </a:t>
            </a:r>
            <a:r>
              <a:rPr lang="nl-NL" sz="1400" dirty="0">
                <a:solidFill>
                  <a:prstClr val="black"/>
                </a:solidFill>
              </a:rPr>
              <a:t>(EIC) houdt toezicht</a:t>
            </a:r>
            <a:r>
              <a:rPr lang="nl-NL" sz="1400" b="1" dirty="0">
                <a:solidFill>
                  <a:prstClr val="black"/>
                </a:solidFill>
              </a:rPr>
              <a:t>	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731065" y="1452349"/>
            <a:ext cx="419456" cy="26371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974100" y="1293390"/>
            <a:ext cx="535459" cy="29081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6036605" y="1605833"/>
            <a:ext cx="0" cy="4124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516882" y="460705"/>
            <a:ext cx="6223465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2.3 </a:t>
            </a:r>
            <a:r>
              <a:rPr lang="nl-NL" sz="1807" b="1" dirty="0" smtClean="0"/>
              <a:t>Van kolonialisme naar modern imperialisme</a:t>
            </a:r>
            <a:r>
              <a:rPr lang="nl-NL" sz="1807" b="1" dirty="0"/>
              <a:t>: </a:t>
            </a:r>
          </a:p>
          <a:p>
            <a:pPr algn="ctr" eaLnBrk="1" hangingPunct="1">
              <a:defRPr/>
            </a:pPr>
            <a:r>
              <a:rPr lang="nl-NL" sz="1807" b="1" dirty="0"/>
              <a:t>Engels bestuur in India (1765 – 1858)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105399" y="1676143"/>
            <a:ext cx="4072505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Brits-Indische leger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zorgt voor orde in Brits-Indië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bestaat uit Indiase soldaten (vooral Sikhs)  onder leiding van Britse officieren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beschermt de handelsbelangen van de EIC in India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F9C9C7E-F10C-4036-B5AD-8998FBA1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482" y="3521154"/>
            <a:ext cx="4649610" cy="3359189"/>
          </a:xfrm>
          <a:prstGeom prst="rect">
            <a:avLst/>
          </a:prstGeom>
        </p:spPr>
      </p:pic>
      <p:pic>
        <p:nvPicPr>
          <p:cNvPr id="5" name="Afbeelding 4" descr="Afbeelding met buiten, boot, water, transport&#10;&#10;Automatisch gegenereerde beschrijving">
            <a:extLst>
              <a:ext uri="{FF2B5EF4-FFF2-40B4-BE49-F238E27FC236}">
                <a16:creationId xmlns:a16="http://schemas.microsoft.com/office/drawing/2014/main" id="{AF8E3C5C-7085-48CF-8DF7-23CFDC368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33" y="3519309"/>
            <a:ext cx="4520431" cy="36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5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foto, gebouw, buiten, oud&#10;&#10;Automatisch gegenereerde beschrijving">
            <a:extLst>
              <a:ext uri="{FF2B5EF4-FFF2-40B4-BE49-F238E27FC236}">
                <a16:creationId xmlns:a16="http://schemas.microsoft.com/office/drawing/2014/main" id="{85CA80E0-176A-459B-9B6B-E713D330B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7" y="3930689"/>
            <a:ext cx="4636009" cy="3259693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6939916" y="1995091"/>
            <a:ext cx="4636009" cy="202542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GEVOLGEN voor India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door </a:t>
            </a:r>
            <a:r>
              <a:rPr lang="nl-NL" sz="1400" b="1" dirty="0">
                <a:solidFill>
                  <a:prstClr val="black"/>
                </a:solidFill>
              </a:rPr>
              <a:t>hoge belastingdruk </a:t>
            </a:r>
            <a:r>
              <a:rPr lang="nl-NL" sz="1400" dirty="0">
                <a:solidFill>
                  <a:prstClr val="black"/>
                </a:solidFill>
              </a:rPr>
              <a:t>verkopen veel Indiase boeren hun land aan grootgrondbezitters;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door </a:t>
            </a:r>
            <a:r>
              <a:rPr lang="nl-NL" sz="1400" b="1" dirty="0">
                <a:solidFill>
                  <a:prstClr val="black"/>
                </a:solidFill>
              </a:rPr>
              <a:t>export</a:t>
            </a:r>
            <a:r>
              <a:rPr lang="nl-NL" sz="1400" dirty="0">
                <a:solidFill>
                  <a:prstClr val="black"/>
                </a:solidFill>
              </a:rPr>
              <a:t> is er minder ruwe katoen voor Indiase textielnijverheid;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door import van goedkope industriële kleding uit Engeland </a:t>
            </a:r>
            <a:r>
              <a:rPr lang="nl-NL" sz="1400" b="1" dirty="0">
                <a:solidFill>
                  <a:prstClr val="black"/>
                </a:solidFill>
              </a:rPr>
              <a:t>stort Indiase textielnijverheid </a:t>
            </a:r>
            <a:r>
              <a:rPr lang="nl-NL" sz="1400" dirty="0">
                <a:solidFill>
                  <a:prstClr val="black"/>
                </a:solidFill>
              </a:rPr>
              <a:t>in;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door groei van import en export worden er moderne </a:t>
            </a:r>
            <a:r>
              <a:rPr lang="nl-NL" sz="1400" b="1" dirty="0">
                <a:solidFill>
                  <a:prstClr val="black"/>
                </a:solidFill>
              </a:rPr>
              <a:t>spoorwegen</a:t>
            </a:r>
            <a:r>
              <a:rPr lang="nl-NL" sz="1400" dirty="0">
                <a:solidFill>
                  <a:prstClr val="black"/>
                </a:solidFill>
              </a:rPr>
              <a:t> en havens in India aangelegd.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712737" y="1997502"/>
            <a:ext cx="4636009" cy="1809985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GEVOLGEN voor Engeland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b="1" dirty="0">
                <a:solidFill>
                  <a:prstClr val="black"/>
                </a:solidFill>
              </a:rPr>
              <a:t>belastingen</a:t>
            </a:r>
            <a:r>
              <a:rPr lang="nl-NL" sz="1400" dirty="0">
                <a:solidFill>
                  <a:prstClr val="black"/>
                </a:solidFill>
              </a:rPr>
              <a:t> vormen belangrijke inkomstenbron;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(na het wegvallen van de Amerikaanse koloniën) begin  invoer van </a:t>
            </a:r>
            <a:r>
              <a:rPr lang="nl-NL" sz="1400" b="1" dirty="0">
                <a:solidFill>
                  <a:prstClr val="black"/>
                </a:solidFill>
              </a:rPr>
              <a:t>ruwe katoen </a:t>
            </a:r>
            <a:r>
              <a:rPr lang="nl-NL" sz="1400" dirty="0">
                <a:solidFill>
                  <a:prstClr val="black"/>
                </a:solidFill>
              </a:rPr>
              <a:t>voor Engelse textielindustrie;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groei verbouw van </a:t>
            </a:r>
            <a:r>
              <a:rPr lang="nl-NL" sz="1400" b="1" dirty="0" err="1">
                <a:solidFill>
                  <a:prstClr val="black"/>
                </a:solidFill>
              </a:rPr>
              <a:t>inter-aziatische</a:t>
            </a:r>
            <a:r>
              <a:rPr lang="nl-NL" sz="1400" b="1" dirty="0">
                <a:solidFill>
                  <a:prstClr val="black"/>
                </a:solidFill>
              </a:rPr>
              <a:t> handelsgewassen </a:t>
            </a:r>
            <a:r>
              <a:rPr lang="nl-NL" sz="1400" dirty="0">
                <a:solidFill>
                  <a:prstClr val="black"/>
                </a:solidFill>
              </a:rPr>
              <a:t>(opium, thee);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India wordt </a:t>
            </a:r>
            <a:r>
              <a:rPr lang="nl-NL" sz="1400" dirty="0" smtClean="0">
                <a:solidFill>
                  <a:prstClr val="black"/>
                </a:solidFill>
              </a:rPr>
              <a:t>een belangrijke </a:t>
            </a:r>
            <a:r>
              <a:rPr lang="nl-NL" sz="1400" b="1" dirty="0" smtClean="0">
                <a:solidFill>
                  <a:prstClr val="black"/>
                </a:solidFill>
              </a:rPr>
              <a:t>afzetmarkt</a:t>
            </a:r>
            <a:r>
              <a:rPr lang="nl-NL" sz="1400" dirty="0" smtClean="0">
                <a:solidFill>
                  <a:prstClr val="black"/>
                </a:solidFill>
              </a:rPr>
              <a:t> </a:t>
            </a:r>
            <a:r>
              <a:rPr lang="nl-NL" sz="1400" dirty="0">
                <a:solidFill>
                  <a:prstClr val="black"/>
                </a:solidFill>
              </a:rPr>
              <a:t>voor Engelse industrie (textiel).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507302" y="1465257"/>
            <a:ext cx="426776" cy="52285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441948" y="1524918"/>
            <a:ext cx="815974" cy="46319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431999"/>
            <a:ext cx="6223465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2.4 Modern Imperialisme: </a:t>
            </a:r>
          </a:p>
          <a:p>
            <a:pPr algn="ctr" eaLnBrk="1" hangingPunct="1">
              <a:defRPr/>
            </a:pPr>
            <a:r>
              <a:rPr lang="nl-NL" sz="1807" b="1" dirty="0"/>
              <a:t>economische gevolgen van de Engelse overheersing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D731FC9-5963-4EE2-8B0B-BE4CE15A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16" y="3930689"/>
            <a:ext cx="4636009" cy="29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0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41579" y="3245708"/>
            <a:ext cx="2586927" cy="353353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GEVOLGEN voor Engeland: 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De (blanke) Engelsen voelen zich </a:t>
            </a:r>
            <a:r>
              <a:rPr lang="nl-NL" sz="1400" b="1" dirty="0">
                <a:solidFill>
                  <a:prstClr val="black"/>
                </a:solidFill>
              </a:rPr>
              <a:t>superieur</a:t>
            </a:r>
            <a:r>
              <a:rPr lang="nl-NL" sz="1400" dirty="0">
                <a:solidFill>
                  <a:prstClr val="black"/>
                </a:solidFill>
              </a:rPr>
              <a:t> en zien het als hun taak (</a:t>
            </a:r>
            <a:r>
              <a:rPr lang="nl-NL" sz="1400" i="1" dirty="0" err="1">
                <a:solidFill>
                  <a:prstClr val="black"/>
                </a:solidFill>
              </a:rPr>
              <a:t>the</a:t>
            </a:r>
            <a:r>
              <a:rPr lang="nl-NL" sz="1400" i="1" dirty="0">
                <a:solidFill>
                  <a:prstClr val="black"/>
                </a:solidFill>
              </a:rPr>
              <a:t> </a:t>
            </a:r>
            <a:r>
              <a:rPr lang="nl-NL" sz="1400" i="1" dirty="0" err="1">
                <a:solidFill>
                  <a:prstClr val="black"/>
                </a:solidFill>
              </a:rPr>
              <a:t>white</a:t>
            </a:r>
            <a:r>
              <a:rPr lang="nl-NL" sz="1400" i="1" dirty="0">
                <a:solidFill>
                  <a:prstClr val="black"/>
                </a:solidFill>
              </a:rPr>
              <a:t> </a:t>
            </a:r>
            <a:r>
              <a:rPr lang="nl-NL" sz="1400" i="1" dirty="0" err="1">
                <a:solidFill>
                  <a:prstClr val="black"/>
                </a:solidFill>
              </a:rPr>
              <a:t>man’s</a:t>
            </a:r>
            <a:r>
              <a:rPr lang="nl-NL" sz="1400" i="1" dirty="0">
                <a:solidFill>
                  <a:prstClr val="black"/>
                </a:solidFill>
              </a:rPr>
              <a:t> </a:t>
            </a:r>
            <a:r>
              <a:rPr lang="nl-NL" sz="1400" i="1" dirty="0" err="1">
                <a:solidFill>
                  <a:prstClr val="black"/>
                </a:solidFill>
              </a:rPr>
              <a:t>burden</a:t>
            </a:r>
            <a:r>
              <a:rPr lang="nl-NL" sz="1400" dirty="0">
                <a:solidFill>
                  <a:prstClr val="black"/>
                </a:solidFill>
              </a:rPr>
              <a:t>) om Indiërs te beschaven.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nl-NL" sz="1400" dirty="0">
                <a:solidFill>
                  <a:prstClr val="black"/>
                </a:solidFill>
              </a:rPr>
              <a:t>Invoering Engels </a:t>
            </a:r>
            <a:r>
              <a:rPr lang="nl-NL" sz="1400" b="1" dirty="0">
                <a:solidFill>
                  <a:prstClr val="black"/>
                </a:solidFill>
              </a:rPr>
              <a:t>taal, rechts- en onderwijssysteem </a:t>
            </a:r>
          </a:p>
          <a:p>
            <a:pPr algn="ctr"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 marL="171450" indent="-171450" algn="ctr">
              <a:buFontTx/>
              <a:buChar char="-"/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 marL="171450" indent="-171450" algn="ctr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nl-NL" sz="1400" dirty="0">
                <a:solidFill>
                  <a:prstClr val="black"/>
                </a:solidFill>
              </a:rPr>
              <a:t>Indiase</a:t>
            </a:r>
            <a:r>
              <a:rPr lang="nl-NL" sz="1400" b="1" dirty="0">
                <a:solidFill>
                  <a:prstClr val="black"/>
                </a:solidFill>
              </a:rPr>
              <a:t> tradities </a:t>
            </a:r>
            <a:r>
              <a:rPr lang="nl-NL" sz="1400" dirty="0">
                <a:solidFill>
                  <a:prstClr val="black"/>
                </a:solidFill>
              </a:rPr>
              <a:t>zoals op het gebied van huwelijk en erfenis </a:t>
            </a:r>
            <a:r>
              <a:rPr lang="nl-NL" sz="1400" b="1" dirty="0">
                <a:solidFill>
                  <a:prstClr val="black"/>
                </a:solidFill>
              </a:rPr>
              <a:t>afgeschaft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728506" y="1862996"/>
            <a:ext cx="806919" cy="100377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302353" y="1786362"/>
            <a:ext cx="1088782" cy="108040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2.5 Modern Imperialisme: sociale gevolgen van de Engelse overheersing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040344" y="3245708"/>
            <a:ext cx="2973194" cy="288720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GEVOLGEN voor India:</a:t>
            </a:r>
            <a:r>
              <a:rPr lang="nl-NL" sz="1400" dirty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De meeste </a:t>
            </a:r>
            <a:r>
              <a:rPr lang="nl-NL" sz="1400" dirty="0">
                <a:solidFill>
                  <a:schemeClr val="tx1"/>
                </a:solidFill>
              </a:rPr>
              <a:t>Indiërs </a:t>
            </a:r>
            <a:r>
              <a:rPr lang="nl-NL" sz="1400" b="1" dirty="0">
                <a:solidFill>
                  <a:schemeClr val="tx1"/>
                </a:solidFill>
              </a:rPr>
              <a:t>passen zich aan: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elite (Indiase grootgrondbezitters, lokale vorsten, hoogopgeleide Indiërs) ziet kansen om hogerop te komen en </a:t>
            </a:r>
            <a:r>
              <a:rPr lang="nl-NL" sz="1400" b="1" dirty="0">
                <a:solidFill>
                  <a:schemeClr val="tx1"/>
                </a:solidFill>
              </a:rPr>
              <a:t>werken samen </a:t>
            </a:r>
            <a:r>
              <a:rPr lang="nl-NL" sz="1400" dirty="0">
                <a:solidFill>
                  <a:schemeClr val="tx1"/>
                </a:solidFill>
              </a:rPr>
              <a:t>met de Engelsen</a:t>
            </a:r>
            <a:r>
              <a:rPr lang="nl-NL" sz="1400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grootse deel van de bevolking gedraagt zich </a:t>
            </a:r>
            <a:r>
              <a:rPr lang="nl-NL" sz="1400" b="1" dirty="0">
                <a:solidFill>
                  <a:schemeClr val="tx1"/>
                </a:solidFill>
              </a:rPr>
              <a:t>onderdanig </a:t>
            </a:r>
            <a:r>
              <a:rPr lang="nl-NL" sz="1400" dirty="0">
                <a:solidFill>
                  <a:schemeClr val="tx1"/>
                </a:solidFill>
              </a:rPr>
              <a:t>(geen openlijk verzet, wel meer focus op eigen religie/cultuur</a:t>
            </a:r>
            <a:r>
              <a:rPr lang="nl-NL" sz="14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6" name="Afbeelding 5" descr="Afbeelding met buiten, gebouw, oud, groep&#10;&#10;Automatisch gegenereerde beschrijving">
            <a:extLst>
              <a:ext uri="{FF2B5EF4-FFF2-40B4-BE49-F238E27FC236}">
                <a16:creationId xmlns:a16="http://schemas.microsoft.com/office/drawing/2014/main" id="{292DC3A0-08EB-45AC-9499-C7C5AB80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79" y="3245708"/>
            <a:ext cx="6089292" cy="3612292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30AF031-E296-4C35-B06F-47DAD3CDCDBC}"/>
              </a:ext>
            </a:extLst>
          </p:cNvPr>
          <p:cNvCxnSpPr>
            <a:cxnSpLocks/>
          </p:cNvCxnSpPr>
          <p:nvPr/>
        </p:nvCxnSpPr>
        <p:spPr>
          <a:xfrm flipH="1">
            <a:off x="1435041" y="5579565"/>
            <a:ext cx="1" cy="34474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E5AB634-8BFC-4355-9C57-BAF8F8195A91}"/>
              </a:ext>
            </a:extLst>
          </p:cNvPr>
          <p:cNvCxnSpPr>
            <a:cxnSpLocks/>
          </p:cNvCxnSpPr>
          <p:nvPr/>
        </p:nvCxnSpPr>
        <p:spPr>
          <a:xfrm flipH="1">
            <a:off x="1435041" y="4516936"/>
            <a:ext cx="1" cy="34474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00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5810" y="1874059"/>
            <a:ext cx="3504817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Europese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strijd</a:t>
            </a:r>
            <a:r>
              <a:rPr lang="en-US" sz="1400" b="1" dirty="0">
                <a:solidFill>
                  <a:prstClr val="black"/>
                </a:solidFill>
              </a:rPr>
              <a:t> om </a:t>
            </a:r>
            <a:r>
              <a:rPr lang="en-US" sz="1400" b="1" dirty="0" err="1">
                <a:solidFill>
                  <a:prstClr val="black"/>
                </a:solidFill>
              </a:rPr>
              <a:t>macht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en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aanzien</a:t>
            </a:r>
            <a:endParaRPr lang="en-US" sz="1400" b="1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</a:rPr>
              <a:t>Opkomend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nationalisme</a:t>
            </a:r>
            <a:r>
              <a:rPr lang="en-US" sz="1400" b="1" dirty="0">
                <a:solidFill>
                  <a:prstClr val="black"/>
                </a:solidFill>
              </a:rPr>
              <a:t> - </a:t>
            </a:r>
            <a:r>
              <a:rPr lang="en-US" sz="1400" dirty="0" err="1">
                <a:solidFill>
                  <a:prstClr val="black"/>
                </a:solidFill>
              </a:rPr>
              <a:t>meer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strijd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tussen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Europese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grootmachten</a:t>
            </a:r>
            <a:r>
              <a:rPr lang="en-US" sz="1400" dirty="0">
                <a:solidFill>
                  <a:prstClr val="black"/>
                </a:solidFill>
              </a:rPr>
              <a:t>;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</a:rPr>
              <a:t>Toename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militarisme</a:t>
            </a:r>
            <a:r>
              <a:rPr lang="en-US" sz="1400" b="1" dirty="0">
                <a:solidFill>
                  <a:prstClr val="black"/>
                </a:solidFill>
              </a:rPr>
              <a:t> - </a:t>
            </a:r>
            <a:r>
              <a:rPr lang="en-US" sz="1400" dirty="0" err="1">
                <a:solidFill>
                  <a:prstClr val="black"/>
                </a:solidFill>
              </a:rPr>
              <a:t>macht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op zee =  </a:t>
            </a:r>
            <a:r>
              <a:rPr lang="en-US" sz="1400" dirty="0" err="1">
                <a:solidFill>
                  <a:prstClr val="black"/>
                </a:solidFill>
              </a:rPr>
              <a:t>macht</a:t>
            </a:r>
            <a:r>
              <a:rPr lang="en-US" sz="1400" dirty="0">
                <a:solidFill>
                  <a:prstClr val="black"/>
                </a:solidFill>
              </a:rPr>
              <a:t> over de </a:t>
            </a:r>
            <a:r>
              <a:rPr lang="en-US" sz="1400" dirty="0" err="1">
                <a:solidFill>
                  <a:prstClr val="black"/>
                </a:solidFill>
              </a:rPr>
              <a:t>koloniën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941805" y="1783339"/>
            <a:ext cx="614669" cy="73697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7129849" y="1783339"/>
            <a:ext cx="494270" cy="67254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837233" y="672148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2.6 Modern Imperialisme: </a:t>
            </a:r>
          </a:p>
          <a:p>
            <a:pPr algn="ctr" eaLnBrk="1" hangingPunct="1">
              <a:defRPr/>
            </a:pPr>
            <a:r>
              <a:rPr lang="nl-NL" sz="1807" b="1" dirty="0"/>
              <a:t>internationale context 19</a:t>
            </a:r>
            <a:r>
              <a:rPr lang="nl-NL" sz="1807" b="1" baseline="30000" dirty="0"/>
              <a:t>e</a:t>
            </a:r>
            <a:r>
              <a:rPr lang="nl-NL" sz="1807" b="1" dirty="0"/>
              <a:t> eeuw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7924135" y="2021486"/>
            <a:ext cx="426786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Britannia rules the waves</a:t>
            </a:r>
          </a:p>
          <a:p>
            <a:pPr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Dit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blijkt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uit</a:t>
            </a:r>
            <a:r>
              <a:rPr lang="en-US" sz="1400" dirty="0" smtClean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Engeland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heerts</a:t>
            </a:r>
            <a:r>
              <a:rPr lang="en-US" sz="1400" dirty="0" smtClean="0">
                <a:solidFill>
                  <a:schemeClr val="tx1"/>
                </a:solidFill>
              </a:rPr>
              <a:t> over de </a:t>
            </a:r>
            <a:r>
              <a:rPr lang="en-US" sz="1400" dirty="0" err="1" smtClean="0">
                <a:solidFill>
                  <a:schemeClr val="tx1"/>
                </a:solidFill>
              </a:rPr>
              <a:t>Midd</a:t>
            </a:r>
            <a:r>
              <a:rPr lang="en-US" sz="1400" dirty="0" smtClean="0">
                <a:solidFill>
                  <a:schemeClr val="tx1"/>
                </a:solidFill>
              </a:rPr>
              <a:t>. Zee (Gibraltar, </a:t>
            </a:r>
            <a:r>
              <a:rPr lang="en-US" sz="1400" dirty="0" err="1" smtClean="0">
                <a:solidFill>
                  <a:schemeClr val="tx1"/>
                </a:solidFill>
              </a:rPr>
              <a:t>Marokko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</a:rPr>
              <a:t>Suezkanaal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 smtClean="0">
                <a:solidFill>
                  <a:schemeClr val="tx1"/>
                </a:solidFill>
              </a:rPr>
              <a:t>Engeland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investeert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flink</a:t>
            </a:r>
            <a:r>
              <a:rPr lang="en-US" sz="1400" dirty="0" smtClean="0">
                <a:solidFill>
                  <a:schemeClr val="tx1"/>
                </a:solidFill>
              </a:rPr>
              <a:t> in de marine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fbeelding 2" descr="Afbeelding met tekst, kaart, stof&#10;&#10;Automatisch gegenereerde beschrijving">
            <a:extLst>
              <a:ext uri="{FF2B5EF4-FFF2-40B4-BE49-F238E27FC236}">
                <a16:creationId xmlns:a16="http://schemas.microsoft.com/office/drawing/2014/main" id="{CFD968D1-A9BE-4A76-A849-FCA0A3081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" y="3402976"/>
            <a:ext cx="6142265" cy="3455024"/>
          </a:xfrm>
          <a:prstGeom prst="rect">
            <a:avLst/>
          </a:prstGeom>
        </p:spPr>
      </p:pic>
      <p:pic>
        <p:nvPicPr>
          <p:cNvPr id="5" name="Afbeelding 4" descr="Afbeelding met persoon, man, ouder, tafel&#10;&#10;Automatisch gegenereerde beschrijving">
            <a:extLst>
              <a:ext uri="{FF2B5EF4-FFF2-40B4-BE49-F238E27FC236}">
                <a16:creationId xmlns:a16="http://schemas.microsoft.com/office/drawing/2014/main" id="{A743DFF3-AEE4-4B17-8CB2-F006DDB97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3392694"/>
            <a:ext cx="5883877" cy="37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groep, groot, oud, staand&#10;&#10;Automatisch gegenereerde beschrijving">
            <a:extLst>
              <a:ext uri="{FF2B5EF4-FFF2-40B4-BE49-F238E27FC236}">
                <a16:creationId xmlns:a16="http://schemas.microsoft.com/office/drawing/2014/main" id="{79739D28-F92A-4596-9CEC-C95FF446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416" y="0"/>
            <a:ext cx="13519022" cy="684665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74582" y="1749905"/>
            <a:ext cx="2586927" cy="5041639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1857: de Grote Opstand</a:t>
            </a: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Oorzaken: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afwijzing Indiase tradities (volk)</a:t>
            </a:r>
            <a:endParaRPr lang="nl-NL" sz="1400" b="1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onmogelijkheid op carrière in leger of bestuur (elite)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economische uitbuiting (volk)</a:t>
            </a:r>
          </a:p>
          <a:p>
            <a:pPr marL="171450" indent="-1714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Aanleiding:</a:t>
            </a: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Engelsen voeren nieuw soort patroon in voor hun geweren, waarbij dierlijk vet nodig is. Dit leidt tot protest bij hindoe- en moslim- soldaten (</a:t>
            </a:r>
            <a:r>
              <a:rPr lang="nl-NL" sz="1400" dirty="0" err="1">
                <a:solidFill>
                  <a:prstClr val="black"/>
                </a:solidFill>
              </a:rPr>
              <a:t>sepoys</a:t>
            </a:r>
            <a:r>
              <a:rPr lang="nl-NL" sz="1400" dirty="0">
                <a:solidFill>
                  <a:prstClr val="black"/>
                </a:solidFill>
              </a:rPr>
              <a:t>);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Gevolgen: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Brits leger hakt opstand in de pan;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Engelse vorst(in)  wordt keizer van India (begin van meer direct </a:t>
            </a:r>
            <a:r>
              <a:rPr lang="nl-NL" sz="1400" dirty="0" err="1">
                <a:solidFill>
                  <a:prstClr val="black"/>
                </a:solidFill>
              </a:rPr>
              <a:t>rule</a:t>
            </a:r>
            <a:r>
              <a:rPr lang="nl-NL" sz="1400" dirty="0">
                <a:solidFill>
                  <a:prstClr val="black"/>
                </a:solidFill>
              </a:rPr>
              <a:t>);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Rol van EIC uitgespeeld.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146854" y="1544018"/>
            <a:ext cx="522651" cy="5566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122080" y="1540784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895577" y="637147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2.7 I</a:t>
            </a:r>
            <a:r>
              <a:rPr lang="nl-NL" sz="1807" b="1" dirty="0" err="1"/>
              <a:t>ndiaas</a:t>
            </a:r>
            <a:r>
              <a:rPr lang="nl-NL" sz="1807" b="1" dirty="0"/>
              <a:t> verzet tegen de Engels Imperialisme (19e eeuw)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547469" y="1783646"/>
            <a:ext cx="2512540" cy="439530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1885: Oprichting Indian National </a:t>
            </a:r>
            <a:r>
              <a:rPr lang="nl-NL" sz="1400" b="1" dirty="0" err="1">
                <a:solidFill>
                  <a:schemeClr val="tx1"/>
                </a:solidFill>
              </a:rPr>
              <a:t>Congress</a:t>
            </a: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Oorzaken: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Boosheid over Britse superioriteitsgedachte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Boosheid over Britse direct </a:t>
            </a:r>
            <a:r>
              <a:rPr lang="nl-NL" sz="1400" dirty="0" err="1">
                <a:solidFill>
                  <a:schemeClr val="tx1"/>
                </a:solidFill>
              </a:rPr>
              <a:t>rule</a:t>
            </a:r>
            <a:r>
              <a:rPr lang="nl-NL" sz="1400" dirty="0">
                <a:solidFill>
                  <a:schemeClr val="tx1"/>
                </a:solidFill>
              </a:rPr>
              <a:t>, die meebesturen moeilijk maakt</a:t>
            </a:r>
          </a:p>
          <a:p>
            <a:pPr marL="171450" indent="-171450">
              <a:buFontTx/>
              <a:buChar char="-"/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Doel: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INC eist grotere rol in bestuur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INC eist gelijke behandeling Engelsen/Indiërs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INC eist meer scholing</a:t>
            </a: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Gevolgen:</a:t>
            </a:r>
            <a:endParaRPr lang="nl-NL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Verhoudingen verharden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Indiase verzet herbezint zich (Gandhi etc.)</a:t>
            </a:r>
            <a:endParaRPr lang="nl-N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9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foto, gebouw, buiten, oud&#10;&#10;Automatisch gegenereerde beschrijving">
            <a:extLst>
              <a:ext uri="{FF2B5EF4-FFF2-40B4-BE49-F238E27FC236}">
                <a16:creationId xmlns:a16="http://schemas.microsoft.com/office/drawing/2014/main" id="{FBD94C09-823B-4F03-993C-6FD90CB4F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1105"/>
            <a:ext cx="12192000" cy="857249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301137" y="2809075"/>
            <a:ext cx="2438826" cy="57887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prstClr val="black"/>
                </a:solidFill>
              </a:rPr>
              <a:t>Rol van de koloniën bij de Industriële Revolutie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380528" y="2813208"/>
            <a:ext cx="2586927" cy="57887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prstClr val="black"/>
                </a:solidFill>
              </a:rPr>
              <a:t>Ontstaan van de Industriële Revolutie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156452" y="1724266"/>
            <a:ext cx="1132251" cy="10107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941003" y="1724266"/>
            <a:ext cx="959097" cy="9790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5230162" y="2095714"/>
            <a:ext cx="0" cy="63931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67455" y="934138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3.0 De Industriële Revolutie en de koloniën (1750-1900)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173781" y="2809075"/>
            <a:ext cx="3452638" cy="57887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chemeClr val="tx1"/>
                </a:solidFill>
              </a:rPr>
              <a:t>Gevolgen</a:t>
            </a:r>
            <a:r>
              <a:rPr lang="en-US" sz="1600" b="1" dirty="0">
                <a:solidFill>
                  <a:schemeClr val="tx1"/>
                </a:solidFill>
              </a:rPr>
              <a:t> van de </a:t>
            </a:r>
            <a:r>
              <a:rPr lang="en-US" sz="1600" b="1" dirty="0" err="1">
                <a:solidFill>
                  <a:schemeClr val="tx1"/>
                </a:solidFill>
              </a:rPr>
              <a:t>Industriële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Revolutie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voor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Engeland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voor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koloniën</a:t>
            </a:r>
            <a:endParaRPr lang="nl-NL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5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gebouw, venster, bank, wit&#10;&#10;Automatisch gegenereerde beschrijving">
            <a:extLst>
              <a:ext uri="{FF2B5EF4-FFF2-40B4-BE49-F238E27FC236}">
                <a16:creationId xmlns:a16="http://schemas.microsoft.com/office/drawing/2014/main" id="{FA9959C0-9EB5-431C-BC28-1326D2DA0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3" y="3442224"/>
            <a:ext cx="4598217" cy="3425010"/>
          </a:xfrm>
          <a:prstGeom prst="rect">
            <a:avLst/>
          </a:prstGeom>
        </p:spPr>
      </p:pic>
      <p:pic>
        <p:nvPicPr>
          <p:cNvPr id="23" name="Afbeelding 22" descr="Afbeelding met zitten, klein, tafel, groot&#10;&#10;Automatisch gegenereerde beschrijving">
            <a:extLst>
              <a:ext uri="{FF2B5EF4-FFF2-40B4-BE49-F238E27FC236}">
                <a16:creationId xmlns:a16="http://schemas.microsoft.com/office/drawing/2014/main" id="{D39FF8E5-5DF9-4E22-BD4A-74C0E60F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65" y="3562667"/>
            <a:ext cx="4191836" cy="3266549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148286" y="1812062"/>
            <a:ext cx="2898842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17</a:t>
            </a:r>
            <a:r>
              <a:rPr lang="nl-NL" sz="1400" b="1" baseline="30000" dirty="0">
                <a:solidFill>
                  <a:prstClr val="black"/>
                </a:solidFill>
              </a:rPr>
              <a:t>e</a:t>
            </a:r>
            <a:r>
              <a:rPr lang="nl-NL" sz="1400" b="1" dirty="0">
                <a:solidFill>
                  <a:prstClr val="black"/>
                </a:solidFill>
              </a:rPr>
              <a:t> eeuw: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Verbeteringen in de landbouw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Schaalvergroting in de landbouw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Betere ziektebestrijding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970537" y="3434953"/>
            <a:ext cx="2586927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Eind 17</a:t>
            </a:r>
            <a:r>
              <a:rPr lang="nl-NL" sz="1400" b="1" baseline="30000" dirty="0">
                <a:solidFill>
                  <a:prstClr val="black"/>
                </a:solidFill>
              </a:rPr>
              <a:t>e</a:t>
            </a:r>
            <a:r>
              <a:rPr lang="nl-NL" sz="1400" b="1" dirty="0">
                <a:solidFill>
                  <a:prstClr val="black"/>
                </a:solidFill>
              </a:rPr>
              <a:t> – begin 18</a:t>
            </a:r>
            <a:r>
              <a:rPr lang="nl-NL" sz="1400" b="1" baseline="30000" dirty="0">
                <a:solidFill>
                  <a:prstClr val="black"/>
                </a:solidFill>
              </a:rPr>
              <a:t>e</a:t>
            </a:r>
            <a:r>
              <a:rPr lang="nl-NL" sz="1400" b="1" dirty="0">
                <a:solidFill>
                  <a:prstClr val="black"/>
                </a:solidFill>
              </a:rPr>
              <a:t> eeuw:  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Groei opbrengsten landbouw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Bevolkingsgroei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379016" y="1295519"/>
            <a:ext cx="366132" cy="42587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 flipV="1">
            <a:off x="9195800" y="3104665"/>
            <a:ext cx="0" cy="40077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3.1 Ontstaan van de Industriële Revolutie in Engeland (18</a:t>
            </a:r>
            <a:r>
              <a:rPr lang="nl-NL" sz="1807" b="1" baseline="30000" dirty="0"/>
              <a:t>e</a:t>
            </a:r>
            <a:r>
              <a:rPr lang="nl-NL" sz="1807" b="1" dirty="0"/>
              <a:t> eeuw)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4102546" y="4944099"/>
            <a:ext cx="2973194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Begin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Groeiende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vraag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textiel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Groeiend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aanbod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goedkope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arbeidskrachten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CCAAEE-D97F-4C0A-BE26-90A97D252C48}"/>
              </a:ext>
            </a:extLst>
          </p:cNvPr>
          <p:cNvSpPr/>
          <p:nvPr/>
        </p:nvSpPr>
        <p:spPr>
          <a:xfrm>
            <a:off x="8946290" y="1323792"/>
            <a:ext cx="3245707" cy="1809985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Eind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Ontstaan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textielfabrieken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Ontstaan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industriesteden</a:t>
            </a:r>
            <a:r>
              <a:rPr lang="en-US" sz="1400" dirty="0">
                <a:solidFill>
                  <a:schemeClr val="tx1"/>
                </a:solidFill>
              </a:rPr>
              <a:t> (Manchester)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mijnbouw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ijzer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steenkool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Ontstaan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industrieel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kapitalisme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Enorme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katoenimport</a:t>
            </a:r>
            <a:r>
              <a:rPr lang="en-US" sz="1400" dirty="0">
                <a:solidFill>
                  <a:schemeClr val="tx1"/>
                </a:solidFill>
              </a:rPr>
              <a:t> (Liverpool)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Begin </a:t>
            </a:r>
            <a:r>
              <a:rPr lang="en-US" sz="1400" dirty="0" err="1">
                <a:solidFill>
                  <a:schemeClr val="tx1"/>
                </a:solidFill>
              </a:rPr>
              <a:t>transportrevolutie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spoorwegen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stoomschip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vaarwegen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79B1D07-F527-40A3-A388-4C885A51BC3E}"/>
              </a:ext>
            </a:extLst>
          </p:cNvPr>
          <p:cNvSpPr/>
          <p:nvPr/>
        </p:nvSpPr>
        <p:spPr>
          <a:xfrm>
            <a:off x="6203103" y="3531890"/>
            <a:ext cx="3342232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2e </a:t>
            </a:r>
            <a:r>
              <a:rPr lang="en-US" sz="1400" b="1" dirty="0" err="1">
                <a:solidFill>
                  <a:schemeClr val="tx1"/>
                </a:solidFill>
              </a:rPr>
              <a:t>helft</a:t>
            </a:r>
            <a:r>
              <a:rPr lang="en-US" sz="1400" b="1" dirty="0">
                <a:solidFill>
                  <a:schemeClr val="tx1"/>
                </a:solidFill>
              </a:rPr>
              <a:t>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Groeiende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behoefte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uitvindingen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Spinning Jenny (Hargreaves)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Stoommachine</a:t>
            </a:r>
            <a:r>
              <a:rPr lang="en-US" sz="1400" dirty="0">
                <a:solidFill>
                  <a:schemeClr val="tx1"/>
                </a:solidFill>
              </a:rPr>
              <a:t> (Newcomen; James Watt)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660CA22-08B0-42B2-94C9-EAD647476D53}"/>
              </a:ext>
            </a:extLst>
          </p:cNvPr>
          <p:cNvCxnSpPr>
            <a:cxnSpLocks/>
          </p:cNvCxnSpPr>
          <p:nvPr/>
        </p:nvCxnSpPr>
        <p:spPr>
          <a:xfrm flipV="1">
            <a:off x="6913331" y="4515359"/>
            <a:ext cx="0" cy="38890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A5DE558-3B58-44B0-95DB-95439FFEAF76}"/>
              </a:ext>
            </a:extLst>
          </p:cNvPr>
          <p:cNvCxnSpPr>
            <a:cxnSpLocks/>
          </p:cNvCxnSpPr>
          <p:nvPr/>
        </p:nvCxnSpPr>
        <p:spPr>
          <a:xfrm>
            <a:off x="4344250" y="4366863"/>
            <a:ext cx="0" cy="39348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66036C5-01C0-4C87-9B0D-6B96AA01EB90}"/>
              </a:ext>
            </a:extLst>
          </p:cNvPr>
          <p:cNvCxnSpPr>
            <a:cxnSpLocks/>
          </p:cNvCxnSpPr>
          <p:nvPr/>
        </p:nvCxnSpPr>
        <p:spPr>
          <a:xfrm>
            <a:off x="2379016" y="2878913"/>
            <a:ext cx="0" cy="45150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11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A98C9BF-F187-4636-8FD8-99683D3E2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657"/>
            <a:ext cx="3883345" cy="3233343"/>
          </a:xfrm>
          <a:prstGeom prst="rect">
            <a:avLst/>
          </a:prstGeom>
        </p:spPr>
      </p:pic>
      <p:pic>
        <p:nvPicPr>
          <p:cNvPr id="10" name="Afbeelding 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6F76AF22-DC96-4ED4-9D5D-C5B938B10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06" y="3302522"/>
            <a:ext cx="6201416" cy="355547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8667006" y="653153"/>
            <a:ext cx="3459088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RELIGIEUS: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Sinds Luther en Calvijn is de christelijke wereld verdeeld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16</a:t>
            </a:r>
            <a:r>
              <a:rPr lang="nl-NL" sz="1400" baseline="30000" dirty="0">
                <a:solidFill>
                  <a:prstClr val="black"/>
                </a:solidFill>
              </a:rPr>
              <a:t>e</a:t>
            </a:r>
            <a:r>
              <a:rPr lang="nl-NL" sz="1400" dirty="0">
                <a:solidFill>
                  <a:prstClr val="black"/>
                </a:solidFill>
              </a:rPr>
              <a:t> - 17</a:t>
            </a:r>
            <a:r>
              <a:rPr lang="nl-NL" sz="1400" baseline="30000" dirty="0">
                <a:solidFill>
                  <a:prstClr val="black"/>
                </a:solidFill>
              </a:rPr>
              <a:t>e</a:t>
            </a:r>
            <a:r>
              <a:rPr lang="nl-NL" sz="1400" dirty="0">
                <a:solidFill>
                  <a:prstClr val="black"/>
                </a:solidFill>
              </a:rPr>
              <a:t> eeuw: veel godsdienstoorlogen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16</a:t>
            </a:r>
            <a:r>
              <a:rPr lang="nl-NL" sz="1400" baseline="30000" dirty="0">
                <a:solidFill>
                  <a:prstClr val="black"/>
                </a:solidFill>
              </a:rPr>
              <a:t>e</a:t>
            </a:r>
            <a:r>
              <a:rPr lang="nl-NL" sz="1400" dirty="0">
                <a:solidFill>
                  <a:prstClr val="black"/>
                </a:solidFill>
              </a:rPr>
              <a:t> - 17</a:t>
            </a:r>
            <a:r>
              <a:rPr lang="nl-NL" sz="1400" baseline="30000" dirty="0">
                <a:solidFill>
                  <a:prstClr val="black"/>
                </a:solidFill>
              </a:rPr>
              <a:t>e</a:t>
            </a:r>
            <a:r>
              <a:rPr lang="nl-NL" sz="1400" dirty="0">
                <a:solidFill>
                  <a:prstClr val="black"/>
                </a:solidFill>
              </a:rPr>
              <a:t> eeuw: weinig godsdienstvrijheid door centralisatiepolitiek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25228" y="385191"/>
            <a:ext cx="2624498" cy="1594541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POLITIEK: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Habsburgse Rijk (Spanje en HRR) en Portugal hebben </a:t>
            </a:r>
            <a:r>
              <a:rPr lang="nl-NL" sz="1400" dirty="0" smtClean="0">
                <a:solidFill>
                  <a:prstClr val="black"/>
                </a:solidFill>
              </a:rPr>
              <a:t>de meeste </a:t>
            </a:r>
            <a:r>
              <a:rPr lang="nl-NL" sz="1400" dirty="0">
                <a:solidFill>
                  <a:prstClr val="black"/>
                </a:solidFill>
              </a:rPr>
              <a:t>macht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Turkse Rijk bezet Oost-Europa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De Republiek, Engeland en Frankrijk worden </a:t>
            </a:r>
            <a:r>
              <a:rPr lang="nl-NL" sz="1400" dirty="0" smtClean="0">
                <a:solidFill>
                  <a:prstClr val="black"/>
                </a:solidFill>
              </a:rPr>
              <a:t>snel </a:t>
            </a:r>
            <a:r>
              <a:rPr lang="nl-NL" sz="1400" dirty="0">
                <a:solidFill>
                  <a:prstClr val="black"/>
                </a:solidFill>
              </a:rPr>
              <a:t>sterker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>
            <a:off x="1614649" y="2268730"/>
            <a:ext cx="0" cy="30475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 flipH="1">
            <a:off x="10024521" y="2183946"/>
            <a:ext cx="1" cy="3203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3687136" y="478775"/>
            <a:ext cx="4817727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1.0 Wat vooraf ging:</a:t>
            </a:r>
          </a:p>
          <a:p>
            <a:pPr algn="ctr" eaLnBrk="1" hangingPunct="1">
              <a:defRPr/>
            </a:pPr>
            <a:r>
              <a:rPr lang="nl-NL" sz="1807" b="1" dirty="0"/>
              <a:t> Engeland en Europa eind 16e eeuw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44CE717-C1C7-40BA-916B-D0E6D1F2A4F4}"/>
              </a:ext>
            </a:extLst>
          </p:cNvPr>
          <p:cNvSpPr/>
          <p:nvPr/>
        </p:nvSpPr>
        <p:spPr>
          <a:xfrm>
            <a:off x="247137" y="2784405"/>
            <a:ext cx="2502588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GEVOLG: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Engeland zoekt meer </a:t>
            </a:r>
            <a:r>
              <a:rPr lang="nl-NL" sz="1400" dirty="0" err="1">
                <a:solidFill>
                  <a:prstClr val="black"/>
                </a:solidFill>
              </a:rPr>
              <a:t>mogelijk-heden</a:t>
            </a:r>
            <a:r>
              <a:rPr lang="nl-NL" sz="1400" dirty="0">
                <a:solidFill>
                  <a:prstClr val="black"/>
                </a:solidFill>
              </a:rPr>
              <a:t> om Spanje aan te vallen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910B7EB-0901-48F7-B057-B6505DCFDCD7}"/>
              </a:ext>
            </a:extLst>
          </p:cNvPr>
          <p:cNvSpPr/>
          <p:nvPr/>
        </p:nvSpPr>
        <p:spPr>
          <a:xfrm>
            <a:off x="8667006" y="2537029"/>
            <a:ext cx="3459085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GEVOLG: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Engelse religieuze minderheden zoeken vrijheid om hun geloof te uiten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49BF6AFD-7C6D-45D4-994D-57FC24149D49}"/>
              </a:ext>
            </a:extLst>
          </p:cNvPr>
          <p:cNvSpPr/>
          <p:nvPr/>
        </p:nvSpPr>
        <p:spPr>
          <a:xfrm>
            <a:off x="4020076" y="2259069"/>
            <a:ext cx="2624498" cy="1594541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ECONOMISCH:</a:t>
            </a:r>
            <a:endParaRPr lang="nl-NL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Wereldhandel groeit, mede door nieuw ontdekte handelsroutes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Schaalvergroting in de </a:t>
            </a:r>
            <a:r>
              <a:rPr lang="nl-NL" sz="1400" dirty="0" smtClean="0">
                <a:solidFill>
                  <a:prstClr val="black"/>
                </a:solidFill>
              </a:rPr>
              <a:t>Engelse landbouw</a:t>
            </a:r>
            <a:r>
              <a:rPr lang="nl-NL" sz="1400" dirty="0">
                <a:solidFill>
                  <a:prstClr val="black"/>
                </a:solidFill>
              </a:rPr>
              <a:t>: veel kleine boeren werkloos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768AD22-AA27-4FFD-BD0A-535B6B9429CE}"/>
              </a:ext>
            </a:extLst>
          </p:cNvPr>
          <p:cNvSpPr/>
          <p:nvPr/>
        </p:nvSpPr>
        <p:spPr>
          <a:xfrm>
            <a:off x="4020075" y="4375863"/>
            <a:ext cx="2624497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 smtClean="0">
                <a:solidFill>
                  <a:prstClr val="black"/>
                </a:solidFill>
              </a:rPr>
              <a:t>GEVOLGEN:</a:t>
            </a: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 smtClean="0">
                <a:solidFill>
                  <a:prstClr val="black"/>
                </a:solidFill>
              </a:rPr>
              <a:t>-Engelse </a:t>
            </a:r>
            <a:r>
              <a:rPr lang="nl-NL" sz="1400" dirty="0">
                <a:solidFill>
                  <a:prstClr val="black"/>
                </a:solidFill>
              </a:rPr>
              <a:t>handelaren op zoek naar nieuwe handelswaar</a:t>
            </a:r>
          </a:p>
          <a:p>
            <a:pPr>
              <a:defRPr/>
            </a:pPr>
            <a:r>
              <a:rPr lang="nl-NL" sz="1400" dirty="0" smtClean="0">
                <a:solidFill>
                  <a:prstClr val="black"/>
                </a:solidFill>
              </a:rPr>
              <a:t>-Arme Engelse boeren </a:t>
            </a:r>
            <a:r>
              <a:rPr lang="nl-NL" sz="1400" dirty="0">
                <a:solidFill>
                  <a:prstClr val="black"/>
                </a:solidFill>
              </a:rPr>
              <a:t>zoeken nieuwe landbouwgrond</a:t>
            </a: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C8FAE5B5-17B0-4617-8F61-B5AD2C27E06E}"/>
              </a:ext>
            </a:extLst>
          </p:cNvPr>
          <p:cNvCxnSpPr>
            <a:cxnSpLocks/>
          </p:cNvCxnSpPr>
          <p:nvPr/>
        </p:nvCxnSpPr>
        <p:spPr>
          <a:xfrm>
            <a:off x="5586980" y="3938638"/>
            <a:ext cx="0" cy="30475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74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35236" y="2809737"/>
            <a:ext cx="2126429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1. Kapitaal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Winsten uit de koloniën werden geïnvesteerd in fabrieken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2495754" y="2800596"/>
            <a:ext cx="2834941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2. Arbeid</a:t>
            </a: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Bevolkingsgroei in Engeland zorgt voor goedkope arbeidskrachten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1371600" y="1708430"/>
            <a:ext cx="1603782" cy="92355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946292" y="1708431"/>
            <a:ext cx="1028029" cy="9235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505221"/>
            <a:ext cx="6223465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3.2 Waarom vond de Industriële Revolutie juist in Engeland plaats?</a:t>
            </a:r>
          </a:p>
          <a:p>
            <a:pPr algn="ctr" eaLnBrk="1" hangingPunct="1">
              <a:defRPr/>
            </a:pPr>
            <a:r>
              <a:rPr lang="nl-NL" sz="1807" b="1" dirty="0"/>
              <a:t>Vier noodzakelijke voorwaarden: KANO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CCAAEE-D97F-4C0A-BE26-90A97D252C48}"/>
              </a:ext>
            </a:extLst>
          </p:cNvPr>
          <p:cNvSpPr/>
          <p:nvPr/>
        </p:nvSpPr>
        <p:spPr>
          <a:xfrm>
            <a:off x="5948104" y="2835972"/>
            <a:ext cx="3149121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marL="342900" indent="-342900">
              <a:buAutoNum type="arabicPeriod" startAt="3"/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Natuurlijke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grondstoffen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Engeland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heeft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katoen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koloniën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ijzererts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machines / </a:t>
            </a:r>
            <a:r>
              <a:rPr lang="en-US" sz="1400" dirty="0" err="1">
                <a:solidFill>
                  <a:schemeClr val="tx1"/>
                </a:solidFill>
              </a:rPr>
              <a:t>spoorwegen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steenkool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stoommachine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79B1D07-F527-40A3-A388-4C885A51BC3E}"/>
              </a:ext>
            </a:extLst>
          </p:cNvPr>
          <p:cNvSpPr/>
          <p:nvPr/>
        </p:nvSpPr>
        <p:spPr>
          <a:xfrm>
            <a:off x="9564130" y="2835972"/>
            <a:ext cx="2533524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4. </a:t>
            </a:r>
            <a:r>
              <a:rPr lang="en-US" sz="1400" b="1" dirty="0" err="1">
                <a:solidFill>
                  <a:schemeClr val="tx1"/>
                </a:solidFill>
              </a:rPr>
              <a:t>Ondernemingszin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entrepreneurs / </a:t>
            </a:r>
            <a:r>
              <a:rPr lang="en-US" sz="1400" dirty="0" err="1">
                <a:solidFill>
                  <a:schemeClr val="tx1"/>
                </a:solidFill>
              </a:rPr>
              <a:t>uitvinders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beginnen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fabriekjes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bijv</a:t>
            </a:r>
            <a:r>
              <a:rPr lang="en-US" sz="1400" dirty="0">
                <a:solidFill>
                  <a:schemeClr val="tx1"/>
                </a:solidFill>
              </a:rPr>
              <a:t>. Arkwright)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A5DE558-3B58-44B0-95DB-95439FFEAF76}"/>
              </a:ext>
            </a:extLst>
          </p:cNvPr>
          <p:cNvCxnSpPr>
            <a:cxnSpLocks/>
          </p:cNvCxnSpPr>
          <p:nvPr/>
        </p:nvCxnSpPr>
        <p:spPr>
          <a:xfrm flipH="1">
            <a:off x="4139514" y="1898304"/>
            <a:ext cx="196498" cy="80389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08CDAA2-6C38-4E0E-9D2F-641FD0BE644F}"/>
              </a:ext>
            </a:extLst>
          </p:cNvPr>
          <p:cNvCxnSpPr>
            <a:cxnSpLocks/>
          </p:cNvCxnSpPr>
          <p:nvPr/>
        </p:nvCxnSpPr>
        <p:spPr>
          <a:xfrm>
            <a:off x="6759734" y="1975469"/>
            <a:ext cx="172407" cy="72672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Afbeelding met object, gebouw, buiten, baksteen&#10;&#10;Automatisch gegenereerde beschrijving">
            <a:extLst>
              <a:ext uri="{FF2B5EF4-FFF2-40B4-BE49-F238E27FC236}">
                <a16:creationId xmlns:a16="http://schemas.microsoft.com/office/drawing/2014/main" id="{22FA0CDA-AA94-4634-B7D1-E5AD94369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" y="4246531"/>
            <a:ext cx="3595174" cy="2620211"/>
          </a:xfrm>
          <a:prstGeom prst="rect">
            <a:avLst/>
          </a:prstGeom>
        </p:spPr>
      </p:pic>
      <p:pic>
        <p:nvPicPr>
          <p:cNvPr id="24" name="Afbeelding 23" descr="Afbeelding met binnen, gebouw, voedsel, tafel&#10;&#10;Automatisch gegenereerde beschrijving">
            <a:extLst>
              <a:ext uri="{FF2B5EF4-FFF2-40B4-BE49-F238E27FC236}">
                <a16:creationId xmlns:a16="http://schemas.microsoft.com/office/drawing/2014/main" id="{303A2CA5-E761-4A43-BC4A-8157F505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4" y="4217425"/>
            <a:ext cx="4098040" cy="2649318"/>
          </a:xfrm>
          <a:prstGeom prst="rect">
            <a:avLst/>
          </a:prstGeom>
        </p:spPr>
      </p:pic>
      <p:pic>
        <p:nvPicPr>
          <p:cNvPr id="27" name="Afbeelding 26" descr="Afbeelding met gebouw, buiten, trein, foto&#10;&#10;Automatisch gegenereerde beschrijving">
            <a:extLst>
              <a:ext uri="{FF2B5EF4-FFF2-40B4-BE49-F238E27FC236}">
                <a16:creationId xmlns:a16="http://schemas.microsoft.com/office/drawing/2014/main" id="{93C51E6F-862F-4BC1-8E78-65B79BA5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5" y="4217424"/>
            <a:ext cx="4902010" cy="28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0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65904" y="2331308"/>
            <a:ext cx="2266264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prstClr val="black"/>
                </a:solidFill>
              </a:rPr>
              <a:t>Rijke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koloniale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handelaren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investeren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hun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verdiende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kapitaal</a:t>
            </a:r>
            <a:r>
              <a:rPr lang="en-US" sz="1400" dirty="0">
                <a:solidFill>
                  <a:prstClr val="black"/>
                </a:solidFill>
              </a:rPr>
              <a:t> in de </a:t>
            </a:r>
            <a:r>
              <a:rPr lang="en-US" sz="1400" dirty="0" err="1">
                <a:solidFill>
                  <a:prstClr val="black"/>
                </a:solidFill>
              </a:rPr>
              <a:t>Engelse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industrie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207740" y="1568537"/>
            <a:ext cx="586718" cy="4717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880365" y="1670378"/>
            <a:ext cx="554355" cy="36991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3.3 Rol van de koloniën bij de </a:t>
            </a:r>
          </a:p>
          <a:p>
            <a:pPr algn="ctr" eaLnBrk="1" hangingPunct="1">
              <a:defRPr/>
            </a:pPr>
            <a:r>
              <a:rPr lang="nl-NL" sz="1807" b="1" dirty="0"/>
              <a:t>Industriële Revolutie 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6119843" y="2353049"/>
            <a:ext cx="2307465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Grondstoffen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katoen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komen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koloniën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Caraïbisch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gebied</a:t>
            </a:r>
            <a:r>
              <a:rPr lang="en-US" sz="1400" dirty="0">
                <a:solidFill>
                  <a:schemeClr val="tx1"/>
                </a:solidFill>
              </a:rPr>
              <a:t>, Amerika, India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Egypte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CCAAEE-D97F-4C0A-BE26-90A97D252C48}"/>
              </a:ext>
            </a:extLst>
          </p:cNvPr>
          <p:cNvSpPr/>
          <p:nvPr/>
        </p:nvSpPr>
        <p:spPr>
          <a:xfrm>
            <a:off x="9418188" y="2322541"/>
            <a:ext cx="2266264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De </a:t>
            </a:r>
            <a:r>
              <a:rPr lang="en-US" sz="1400" dirty="0" err="1">
                <a:solidFill>
                  <a:schemeClr val="tx1"/>
                </a:solidFill>
              </a:rPr>
              <a:t>koloniën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worden</a:t>
            </a:r>
            <a:r>
              <a:rPr lang="en-US" sz="1400" dirty="0">
                <a:solidFill>
                  <a:schemeClr val="tx1"/>
                </a:solidFill>
              </a:rPr>
              <a:t> in de 19e </a:t>
            </a:r>
            <a:r>
              <a:rPr lang="en-US" sz="1400" dirty="0" err="1">
                <a:solidFill>
                  <a:schemeClr val="tx1"/>
                </a:solidFill>
              </a:rPr>
              <a:t>eeuw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belangrijk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afzetmarkt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Engelse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industriële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producten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nl-NL" sz="1400" b="1" dirty="0">
              <a:solidFill>
                <a:schemeClr val="tx1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A5DE558-3B58-44B0-95DB-95439FFEAF76}"/>
              </a:ext>
            </a:extLst>
          </p:cNvPr>
          <p:cNvCxnSpPr>
            <a:cxnSpLocks/>
          </p:cNvCxnSpPr>
          <p:nvPr/>
        </p:nvCxnSpPr>
        <p:spPr>
          <a:xfrm>
            <a:off x="6922692" y="1804414"/>
            <a:ext cx="0" cy="45510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 descr="Afbeelding met vat, ton, doos, koffer&#10;&#10;Automatisch gegenereerde beschrijving">
            <a:extLst>
              <a:ext uri="{FF2B5EF4-FFF2-40B4-BE49-F238E27FC236}">
                <a16:creationId xmlns:a16="http://schemas.microsoft.com/office/drawing/2014/main" id="{EFC31820-6077-4D77-8C4D-36B8F6EB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6" y="4042289"/>
            <a:ext cx="4318286" cy="2815712"/>
          </a:xfrm>
          <a:prstGeom prst="rect">
            <a:avLst/>
          </a:prstGeom>
        </p:spPr>
      </p:pic>
      <p:pic>
        <p:nvPicPr>
          <p:cNvPr id="27" name="Afbeelding 26" descr="Afbeelding met buiten, sneeuw, staand, vogel&#10;&#10;Automatisch gegenereerde beschrijving">
            <a:extLst>
              <a:ext uri="{FF2B5EF4-FFF2-40B4-BE49-F238E27FC236}">
                <a16:creationId xmlns:a16="http://schemas.microsoft.com/office/drawing/2014/main" id="{FB2ACBF5-7E2D-404B-B18D-A7C8EA24C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80" y="4042289"/>
            <a:ext cx="4141801" cy="2776626"/>
          </a:xfrm>
          <a:prstGeom prst="rect">
            <a:avLst/>
          </a:prstGeom>
        </p:spPr>
      </p:pic>
      <p:pic>
        <p:nvPicPr>
          <p:cNvPr id="29" name="Afbeelding 28" descr="Afbeelding met kleurrijk, tafel, staand, winkel&#10;&#10;Automatisch gegenereerde beschrijving">
            <a:extLst>
              <a:ext uri="{FF2B5EF4-FFF2-40B4-BE49-F238E27FC236}">
                <a16:creationId xmlns:a16="http://schemas.microsoft.com/office/drawing/2014/main" id="{11F92A1D-EEC8-48B2-B1D3-170D92824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81" y="4049927"/>
            <a:ext cx="4992130" cy="2808073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2CC0D44-E11A-417D-BCB1-28C7FDB5BBEB}"/>
              </a:ext>
            </a:extLst>
          </p:cNvPr>
          <p:cNvSpPr/>
          <p:nvPr/>
        </p:nvSpPr>
        <p:spPr>
          <a:xfrm>
            <a:off x="3155093" y="2367152"/>
            <a:ext cx="2184858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prstClr val="black"/>
                </a:solidFill>
              </a:rPr>
              <a:t>Rijke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fabrikanten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investeren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hun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kapitaal</a:t>
            </a:r>
            <a:r>
              <a:rPr lang="en-US" sz="1400" dirty="0">
                <a:solidFill>
                  <a:prstClr val="black"/>
                </a:solidFill>
              </a:rPr>
              <a:t> in de </a:t>
            </a:r>
            <a:r>
              <a:rPr lang="en-US" sz="1400" dirty="0" err="1">
                <a:solidFill>
                  <a:prstClr val="black"/>
                </a:solidFill>
              </a:rPr>
              <a:t>koloniën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 err="1">
                <a:solidFill>
                  <a:prstClr val="black"/>
                </a:solidFill>
              </a:rPr>
              <a:t>spoorwegen</a:t>
            </a:r>
            <a:r>
              <a:rPr lang="en-US" sz="1400" dirty="0">
                <a:solidFill>
                  <a:prstClr val="black"/>
                </a:solidFill>
              </a:rPr>
              <a:t>, havens, </a:t>
            </a:r>
            <a:r>
              <a:rPr lang="en-US" sz="1400" dirty="0" err="1">
                <a:solidFill>
                  <a:prstClr val="black"/>
                </a:solidFill>
              </a:rPr>
              <a:t>Suezkanaal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1C2DBDFD-8064-4052-AD19-BE7F3FAF8DF4}"/>
              </a:ext>
            </a:extLst>
          </p:cNvPr>
          <p:cNvCxnSpPr>
            <a:cxnSpLocks/>
          </p:cNvCxnSpPr>
          <p:nvPr/>
        </p:nvCxnSpPr>
        <p:spPr>
          <a:xfrm>
            <a:off x="4421098" y="1804414"/>
            <a:ext cx="0" cy="41359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11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Afbeelding met buiten, sneeuw, staand, vogel&#10;&#10;Automatisch gegenereerde beschrijving">
            <a:extLst>
              <a:ext uri="{FF2B5EF4-FFF2-40B4-BE49-F238E27FC236}">
                <a16:creationId xmlns:a16="http://schemas.microsoft.com/office/drawing/2014/main" id="{FB2ACBF5-7E2D-404B-B18D-A7C8EA24C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271" y="0"/>
            <a:ext cx="13145271" cy="8812471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0" y="1857682"/>
            <a:ext cx="2266264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Tot de 17e </a:t>
            </a:r>
            <a:r>
              <a:rPr lang="en-US" sz="1400" b="1" dirty="0" err="1">
                <a:solidFill>
                  <a:prstClr val="black"/>
                </a:solidFill>
              </a:rPr>
              <a:t>eeuw</a:t>
            </a:r>
            <a:r>
              <a:rPr lang="en-US" sz="1400" b="1" dirty="0">
                <a:solidFill>
                  <a:prstClr val="black"/>
                </a:solidFill>
              </a:rPr>
              <a:t>:</a:t>
            </a:r>
          </a:p>
          <a:p>
            <a:pPr>
              <a:defRPr/>
            </a:pPr>
            <a:r>
              <a:rPr lang="en-US" sz="1400" dirty="0" err="1">
                <a:solidFill>
                  <a:prstClr val="black"/>
                </a:solidFill>
              </a:rPr>
              <a:t>Engeland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importeert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ruwe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katoen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uit</a:t>
            </a:r>
            <a:r>
              <a:rPr lang="en-US" sz="1400" dirty="0">
                <a:solidFill>
                  <a:prstClr val="black"/>
                </a:solidFill>
              </a:rPr>
              <a:t> de Levant (</a:t>
            </a:r>
            <a:r>
              <a:rPr lang="en-US" sz="1400" dirty="0" err="1">
                <a:solidFill>
                  <a:prstClr val="black"/>
                </a:solidFill>
              </a:rPr>
              <a:t>vooral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Egypte</a:t>
            </a:r>
            <a:r>
              <a:rPr lang="en-US" sz="1400" dirty="0">
                <a:solidFill>
                  <a:prstClr val="black"/>
                </a:solidFill>
              </a:rPr>
              <a:t>) om </a:t>
            </a:r>
            <a:r>
              <a:rPr lang="en-US" sz="1400" dirty="0" err="1">
                <a:solidFill>
                  <a:prstClr val="black"/>
                </a:solidFill>
              </a:rPr>
              <a:t>er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stevige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ruwe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stof</a:t>
            </a:r>
            <a:r>
              <a:rPr lang="en-US" sz="1400" dirty="0">
                <a:solidFill>
                  <a:prstClr val="black"/>
                </a:solidFill>
              </a:rPr>
              <a:t> van </a:t>
            </a:r>
            <a:r>
              <a:rPr lang="en-US" sz="1400" dirty="0" err="1">
                <a:solidFill>
                  <a:prstClr val="black"/>
                </a:solidFill>
              </a:rPr>
              <a:t>te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maken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151053" y="1297574"/>
            <a:ext cx="586718" cy="4717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3.4 Rol van katoen in de </a:t>
            </a:r>
          </a:p>
          <a:p>
            <a:pPr algn="ctr" eaLnBrk="1" hangingPunct="1">
              <a:defRPr/>
            </a:pPr>
            <a:r>
              <a:rPr lang="nl-NL" sz="1807" b="1" dirty="0"/>
              <a:t>Industriële Revolutie 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1780345" y="5161169"/>
            <a:ext cx="230746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Eind 17e – begin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Indiase katoenen stoffen (mousseline) worden populair bij de Engelse elite (fijn, kleurrijk, design)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CCAAEE-D97F-4C0A-BE26-90A97D252C48}"/>
              </a:ext>
            </a:extLst>
          </p:cNvPr>
          <p:cNvSpPr/>
          <p:nvPr/>
        </p:nvSpPr>
        <p:spPr>
          <a:xfrm>
            <a:off x="9418188" y="2214820"/>
            <a:ext cx="2266264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Eind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Na </a:t>
            </a:r>
            <a:r>
              <a:rPr lang="en-US" sz="1400" dirty="0" err="1">
                <a:solidFill>
                  <a:schemeClr val="tx1"/>
                </a:solidFill>
              </a:rPr>
              <a:t>onafhankelijkheid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Verenigde</a:t>
            </a:r>
            <a:r>
              <a:rPr lang="en-US" sz="1400" dirty="0">
                <a:solidFill>
                  <a:schemeClr val="tx1"/>
                </a:solidFill>
              </a:rPr>
              <a:t> Staten (1776) </a:t>
            </a:r>
            <a:r>
              <a:rPr lang="en-US" sz="1400" dirty="0" err="1">
                <a:solidFill>
                  <a:schemeClr val="tx1"/>
                </a:solidFill>
              </a:rPr>
              <a:t>importeert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Engeland</a:t>
            </a:r>
            <a:r>
              <a:rPr lang="en-US" sz="1400" dirty="0">
                <a:solidFill>
                  <a:schemeClr val="tx1"/>
                </a:solidFill>
              </a:rPr>
              <a:t> steeds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katoen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India.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A5DE558-3B58-44B0-95DB-95439FFEAF76}"/>
              </a:ext>
            </a:extLst>
          </p:cNvPr>
          <p:cNvCxnSpPr>
            <a:cxnSpLocks/>
          </p:cNvCxnSpPr>
          <p:nvPr/>
        </p:nvCxnSpPr>
        <p:spPr>
          <a:xfrm>
            <a:off x="2302124" y="4836939"/>
            <a:ext cx="0" cy="45510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22CC0D44-E11A-417D-BCB1-28C7FDB5BBEB}"/>
              </a:ext>
            </a:extLst>
          </p:cNvPr>
          <p:cNvSpPr/>
          <p:nvPr/>
        </p:nvSpPr>
        <p:spPr>
          <a:xfrm>
            <a:off x="609600" y="3888729"/>
            <a:ext cx="2184858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17e </a:t>
            </a:r>
            <a:r>
              <a:rPr lang="en-US" sz="1400" b="1" dirty="0" err="1">
                <a:solidFill>
                  <a:prstClr val="black"/>
                </a:solidFill>
              </a:rPr>
              <a:t>eeuw</a:t>
            </a:r>
            <a:r>
              <a:rPr lang="en-US" sz="1400" b="1" dirty="0">
                <a:solidFill>
                  <a:prstClr val="black"/>
                </a:solidFill>
              </a:rPr>
              <a:t>: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Na de </a:t>
            </a:r>
            <a:r>
              <a:rPr lang="en-US" sz="1400" dirty="0" err="1">
                <a:solidFill>
                  <a:prstClr val="black"/>
                </a:solidFill>
              </a:rPr>
              <a:t>kolonisatie</a:t>
            </a:r>
            <a:r>
              <a:rPr lang="en-US" sz="1400" dirty="0">
                <a:solidFill>
                  <a:prstClr val="black"/>
                </a:solidFill>
              </a:rPr>
              <a:t> van </a:t>
            </a:r>
            <a:r>
              <a:rPr lang="en-US" sz="1400" dirty="0" smtClean="0">
                <a:solidFill>
                  <a:prstClr val="black"/>
                </a:solidFill>
              </a:rPr>
              <a:t>India </a:t>
            </a:r>
            <a:r>
              <a:rPr lang="en-US" sz="1400" dirty="0" err="1">
                <a:solidFill>
                  <a:prstClr val="black"/>
                </a:solidFill>
              </a:rPr>
              <a:t>importeert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Engeland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katoenen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stoffen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1C2DBDFD-8064-4052-AD19-BE7F3FAF8DF4}"/>
              </a:ext>
            </a:extLst>
          </p:cNvPr>
          <p:cNvCxnSpPr>
            <a:cxnSpLocks/>
          </p:cNvCxnSpPr>
          <p:nvPr/>
        </p:nvCxnSpPr>
        <p:spPr>
          <a:xfrm>
            <a:off x="1274244" y="3248095"/>
            <a:ext cx="0" cy="41359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208A137C-A858-44FC-B569-370F7977118C}"/>
              </a:ext>
            </a:extLst>
          </p:cNvPr>
          <p:cNvSpPr/>
          <p:nvPr/>
        </p:nvSpPr>
        <p:spPr>
          <a:xfrm>
            <a:off x="4513961" y="5717223"/>
            <a:ext cx="230746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Begin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Om de eigen </a:t>
            </a:r>
            <a:r>
              <a:rPr lang="en-US" sz="1400" dirty="0" err="1">
                <a:solidFill>
                  <a:schemeClr val="tx1"/>
                </a:solidFill>
              </a:rPr>
              <a:t>wolindustrie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beschermen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verbiedt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Engelse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regering</a:t>
            </a:r>
            <a:r>
              <a:rPr lang="en-US" sz="1400" dirty="0">
                <a:solidFill>
                  <a:schemeClr val="tx1"/>
                </a:solidFill>
              </a:rPr>
              <a:t> de import van </a:t>
            </a:r>
            <a:r>
              <a:rPr lang="en-US" sz="1400" dirty="0" err="1">
                <a:solidFill>
                  <a:schemeClr val="tx1"/>
                </a:solidFill>
              </a:rPr>
              <a:t>katoen</a:t>
            </a:r>
            <a:r>
              <a:rPr lang="en-US" sz="1400" dirty="0">
                <a:solidFill>
                  <a:schemeClr val="tx1"/>
                </a:solidFill>
              </a:rPr>
              <a:t> (Calico-</a:t>
            </a:r>
            <a:r>
              <a:rPr lang="en-US" sz="1400" dirty="0" err="1">
                <a:solidFill>
                  <a:schemeClr val="tx1"/>
                </a:solidFill>
              </a:rPr>
              <a:t>wetten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0B606DA-E544-4D32-897A-72689FCF2956}"/>
              </a:ext>
            </a:extLst>
          </p:cNvPr>
          <p:cNvSpPr/>
          <p:nvPr/>
        </p:nvSpPr>
        <p:spPr>
          <a:xfrm>
            <a:off x="7127255" y="5091814"/>
            <a:ext cx="230746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Gedurende</a:t>
            </a:r>
            <a:r>
              <a:rPr lang="en-US" sz="1400" b="1" dirty="0">
                <a:solidFill>
                  <a:schemeClr val="tx1"/>
                </a:solidFill>
              </a:rPr>
              <a:t> de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Enorme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katoennijverheid</a:t>
            </a:r>
            <a:r>
              <a:rPr lang="en-US" sz="1400" dirty="0">
                <a:solidFill>
                  <a:schemeClr val="tx1"/>
                </a:solidFill>
              </a:rPr>
              <a:t> in Midden-</a:t>
            </a:r>
            <a:r>
              <a:rPr lang="en-US" sz="1400" dirty="0" err="1">
                <a:solidFill>
                  <a:schemeClr val="tx1"/>
                </a:solidFill>
              </a:rPr>
              <a:t>Engeland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waar</a:t>
            </a:r>
            <a:r>
              <a:rPr lang="en-US" sz="1400" dirty="0">
                <a:solidFill>
                  <a:schemeClr val="tx1"/>
                </a:solidFill>
              </a:rPr>
              <a:t> de Calico-</a:t>
            </a:r>
            <a:r>
              <a:rPr lang="en-US" sz="1400" dirty="0" err="1">
                <a:solidFill>
                  <a:schemeClr val="tx1"/>
                </a:solidFill>
              </a:rPr>
              <a:t>wetten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gelden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3809DDD-716D-455E-A8EE-6CC940A492D9}"/>
              </a:ext>
            </a:extLst>
          </p:cNvPr>
          <p:cNvSpPr/>
          <p:nvPr/>
        </p:nvSpPr>
        <p:spPr>
          <a:xfrm>
            <a:off x="9075504" y="3710670"/>
            <a:ext cx="230746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Gedurende</a:t>
            </a:r>
            <a:r>
              <a:rPr lang="en-US" sz="1400" b="1" dirty="0">
                <a:solidFill>
                  <a:schemeClr val="tx1"/>
                </a:solidFill>
              </a:rPr>
              <a:t> de 18e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Door de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katoennijverheid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stijgt</a:t>
            </a:r>
            <a:r>
              <a:rPr lang="en-US" sz="1400" dirty="0">
                <a:solidFill>
                  <a:schemeClr val="tx1"/>
                </a:solidFill>
              </a:rPr>
              <a:t> de import van </a:t>
            </a:r>
            <a:r>
              <a:rPr lang="en-US" sz="1400" dirty="0" err="1">
                <a:solidFill>
                  <a:schemeClr val="tx1"/>
                </a:solidFill>
              </a:rPr>
              <a:t>ruwe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katoen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Amerika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2C22002A-250C-46F0-9F9D-6D8348168D6B}"/>
              </a:ext>
            </a:extLst>
          </p:cNvPr>
          <p:cNvSpPr/>
          <p:nvPr/>
        </p:nvSpPr>
        <p:spPr>
          <a:xfrm>
            <a:off x="9924386" y="799403"/>
            <a:ext cx="2266264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19e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Engeland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grootste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exporteur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katoenen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stoffen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ook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India)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3805881" y="6157256"/>
            <a:ext cx="825530" cy="53748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1EE7396-4C72-4EC1-9BE7-0ADB59C4021B}"/>
              </a:ext>
            </a:extLst>
          </p:cNvPr>
          <p:cNvCxnSpPr>
            <a:cxnSpLocks/>
          </p:cNvCxnSpPr>
          <p:nvPr/>
        </p:nvCxnSpPr>
        <p:spPr>
          <a:xfrm flipV="1">
            <a:off x="11264204" y="3345734"/>
            <a:ext cx="95563" cy="94676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B791917-CD3B-4F54-9A05-A75B42ED8689}"/>
              </a:ext>
            </a:extLst>
          </p:cNvPr>
          <p:cNvCxnSpPr>
            <a:cxnSpLocks/>
          </p:cNvCxnSpPr>
          <p:nvPr/>
        </p:nvCxnSpPr>
        <p:spPr>
          <a:xfrm flipV="1">
            <a:off x="9256737" y="4716477"/>
            <a:ext cx="768712" cy="69602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A0382201-7588-41C0-9526-F2F9D4A8B065}"/>
              </a:ext>
            </a:extLst>
          </p:cNvPr>
          <p:cNvCxnSpPr>
            <a:cxnSpLocks/>
          </p:cNvCxnSpPr>
          <p:nvPr/>
        </p:nvCxnSpPr>
        <p:spPr>
          <a:xfrm flipV="1">
            <a:off x="6335522" y="6030097"/>
            <a:ext cx="912055" cy="4319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F0A852B1-F36E-4EF1-8C8E-1B3847C1A4CB}"/>
              </a:ext>
            </a:extLst>
          </p:cNvPr>
          <p:cNvCxnSpPr>
            <a:cxnSpLocks/>
          </p:cNvCxnSpPr>
          <p:nvPr/>
        </p:nvCxnSpPr>
        <p:spPr>
          <a:xfrm flipH="1" flipV="1">
            <a:off x="10478530" y="1644971"/>
            <a:ext cx="380392" cy="69544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542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gebouw, buiten, klok&#10;&#10;Automatisch gegenereerde beschrijving">
            <a:extLst>
              <a:ext uri="{FF2B5EF4-FFF2-40B4-BE49-F238E27FC236}">
                <a16:creationId xmlns:a16="http://schemas.microsoft.com/office/drawing/2014/main" id="{E0FD79D0-8EDC-4B03-8088-13AF28F5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Afbeelding 9" descr="Afbeelding met gebouw, buiten, oud, baksteen&#10;&#10;Automatisch gegenereerde beschrijving">
            <a:extLst>
              <a:ext uri="{FF2B5EF4-FFF2-40B4-BE49-F238E27FC236}">
                <a16:creationId xmlns:a16="http://schemas.microsoft.com/office/drawing/2014/main" id="{F453C4E4-E443-42E0-A4FC-368A84F03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35" y="-9428"/>
            <a:ext cx="6223465" cy="7691623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0" y="0"/>
            <a:ext cx="2714590" cy="3964421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 smtClean="0">
                <a:solidFill>
                  <a:prstClr val="black"/>
                </a:solidFill>
              </a:rPr>
              <a:t>Kapitalistische klasse</a:t>
            </a: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Wie?</a:t>
            </a:r>
            <a:endParaRPr lang="nl-NL" sz="1400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Rijke handelaren (o.a. door de koloniale handel)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Fabrieksdirecteuren (= industrieel kapitalisme)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Bankiers (Londen is financieel centrum van de wereld)</a:t>
            </a:r>
          </a:p>
          <a:p>
            <a:pPr marL="171450" indent="-1714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Doel: wat willen zij?</a:t>
            </a:r>
            <a:endParaRPr lang="nl-NL" sz="1400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Vrijhandel in de hele wereld (desnoods met </a:t>
            </a:r>
            <a:r>
              <a:rPr lang="nl-NL" sz="1400" dirty="0" smtClean="0">
                <a:solidFill>
                  <a:prstClr val="black"/>
                </a:solidFill>
              </a:rPr>
              <a:t>geweld afdwingen)</a:t>
            </a:r>
            <a:endParaRPr lang="nl-NL" sz="1400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Liberale markteconomie (Smith)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Kleine rol van de overheid (de overheid als nachtwaker)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Meer politieke macht </a:t>
            </a:r>
            <a:endParaRPr lang="nl-NL" sz="12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146854" y="1544018"/>
            <a:ext cx="522651" cy="5566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122080" y="1540784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3.5 </a:t>
            </a:r>
            <a:r>
              <a:rPr lang="en-US" sz="1807" b="1" dirty="0" err="1"/>
              <a:t>Industrialisatie</a:t>
            </a:r>
            <a:r>
              <a:rPr lang="en-US" sz="1807" b="1" dirty="0"/>
              <a:t> </a:t>
            </a:r>
            <a:r>
              <a:rPr lang="en-US" sz="1807" b="1" dirty="0" err="1"/>
              <a:t>leidt</a:t>
            </a:r>
            <a:r>
              <a:rPr lang="en-US" sz="1807" b="1" dirty="0"/>
              <a:t> tot twee </a:t>
            </a:r>
            <a:r>
              <a:rPr lang="en-US" sz="1807" b="1" dirty="0" err="1"/>
              <a:t>nieuwe</a:t>
            </a:r>
            <a:r>
              <a:rPr lang="en-US" sz="1807" b="1" dirty="0"/>
              <a:t> </a:t>
            </a:r>
            <a:r>
              <a:rPr lang="en-US" sz="1807" b="1" dirty="0" err="1"/>
              <a:t>sociale</a:t>
            </a:r>
            <a:r>
              <a:rPr lang="en-US" sz="1807" b="1" dirty="0"/>
              <a:t> </a:t>
            </a:r>
            <a:r>
              <a:rPr lang="en-US" sz="1807" b="1" dirty="0" err="1"/>
              <a:t>klassen</a:t>
            </a:r>
            <a:r>
              <a:rPr lang="en-US" sz="1807" b="1" dirty="0"/>
              <a:t> in </a:t>
            </a:r>
            <a:r>
              <a:rPr lang="en-US" sz="1807" b="1" dirty="0" err="1"/>
              <a:t>Engeland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679460" y="0"/>
            <a:ext cx="2512540" cy="331809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 smtClean="0">
                <a:solidFill>
                  <a:schemeClr val="tx1"/>
                </a:solidFill>
              </a:rPr>
              <a:t>Arbeidersklasse</a:t>
            </a: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Wie?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Fabrieksarbeiders (vooral vrouwen en kinderen)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Mijnwerkers (vooral mannen)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Werklozen, dagloners, dieven en prostituees.</a:t>
            </a:r>
          </a:p>
          <a:p>
            <a:pPr marL="171450" indent="-171450">
              <a:buFontTx/>
              <a:buChar char="-"/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Doel: wat willen zij?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Betere werkomstandigheden (economische rechten)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Betere leefomstandigheden (sociale rechten)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Kiesrecht (politieke rechten)</a:t>
            </a:r>
            <a:endParaRPr lang="nl-NL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9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groen, trein, bibliotheek&#10;&#10;Automatisch gegenereerde beschrijving">
            <a:extLst>
              <a:ext uri="{FF2B5EF4-FFF2-40B4-BE49-F238E27FC236}">
                <a16:creationId xmlns:a16="http://schemas.microsoft.com/office/drawing/2014/main" id="{EDC39EC1-0F18-4930-8B02-988E7A8D0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77" y="1"/>
            <a:ext cx="12732278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65204" y="1231344"/>
            <a:ext cx="2586927" cy="439530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OVER DE WENSEN VAN DE KAPITALISTEN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Koning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House of Commons (=</a:t>
            </a:r>
            <a:r>
              <a:rPr lang="en-US" sz="1400" dirty="0" err="1">
                <a:solidFill>
                  <a:prstClr val="black"/>
                </a:solidFill>
              </a:rPr>
              <a:t>veel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lagere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adel</a:t>
            </a:r>
            <a:r>
              <a:rPr lang="en-US" sz="1400" dirty="0">
                <a:solidFill>
                  <a:prstClr val="black"/>
                </a:solidFill>
              </a:rPr>
              <a:t>) </a:t>
            </a:r>
            <a:r>
              <a:rPr lang="en-US" sz="1400" dirty="0" err="1">
                <a:solidFill>
                  <a:prstClr val="black"/>
                </a:solidFill>
              </a:rPr>
              <a:t>willen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verandering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Ondernemers / kapitalisten / bankiers eisen aanpassing districtenstelsel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House of </a:t>
            </a:r>
            <a:r>
              <a:rPr lang="nl-NL" sz="1400" dirty="0" err="1">
                <a:solidFill>
                  <a:prstClr val="black"/>
                </a:solidFill>
              </a:rPr>
              <a:t>Commons</a:t>
            </a:r>
            <a:r>
              <a:rPr lang="nl-NL" sz="1400" dirty="0">
                <a:solidFill>
                  <a:prstClr val="black"/>
                </a:solidFill>
              </a:rPr>
              <a:t> geeft toe – </a:t>
            </a:r>
            <a:r>
              <a:rPr lang="nl-NL" sz="1400" b="1" dirty="0">
                <a:solidFill>
                  <a:prstClr val="black"/>
                </a:solidFill>
              </a:rPr>
              <a:t>Reform Bill (1832):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herindeling kiesdistricten (</a:t>
            </a:r>
            <a:r>
              <a:rPr lang="nl-NL" sz="1400" i="1" dirty="0">
                <a:solidFill>
                  <a:prstClr val="black"/>
                </a:solidFill>
              </a:rPr>
              <a:t>Lords of </a:t>
            </a:r>
            <a:r>
              <a:rPr lang="nl-NL" sz="1400" i="1" dirty="0" err="1">
                <a:solidFill>
                  <a:prstClr val="black"/>
                </a:solidFill>
              </a:rPr>
              <a:t>the</a:t>
            </a:r>
            <a:r>
              <a:rPr lang="nl-NL" sz="1400" i="1" dirty="0">
                <a:solidFill>
                  <a:prstClr val="black"/>
                </a:solidFill>
              </a:rPr>
              <a:t> loom </a:t>
            </a:r>
            <a:r>
              <a:rPr lang="nl-NL" sz="1400" dirty="0">
                <a:solidFill>
                  <a:prstClr val="black"/>
                </a:solidFill>
              </a:rPr>
              <a:t>winnen van de </a:t>
            </a:r>
            <a:r>
              <a:rPr lang="nl-NL" sz="1400" i="1" dirty="0">
                <a:solidFill>
                  <a:prstClr val="black"/>
                </a:solidFill>
              </a:rPr>
              <a:t>Lords of </a:t>
            </a:r>
            <a:r>
              <a:rPr lang="nl-NL" sz="1400" i="1" dirty="0" err="1">
                <a:solidFill>
                  <a:prstClr val="black"/>
                </a:solidFill>
              </a:rPr>
              <a:t>the</a:t>
            </a:r>
            <a:r>
              <a:rPr lang="nl-NL" sz="1400" i="1" dirty="0">
                <a:solidFill>
                  <a:prstClr val="black"/>
                </a:solidFill>
              </a:rPr>
              <a:t> </a:t>
            </a:r>
            <a:r>
              <a:rPr lang="nl-NL" sz="1400" i="1" dirty="0" err="1">
                <a:solidFill>
                  <a:prstClr val="black"/>
                </a:solidFill>
              </a:rPr>
              <a:t>soil</a:t>
            </a:r>
            <a:r>
              <a:rPr lang="nl-NL" sz="1400" i="1" dirty="0">
                <a:solidFill>
                  <a:prstClr val="black"/>
                </a:solidFill>
              </a:rPr>
              <a:t> </a:t>
            </a:r>
            <a:r>
              <a:rPr lang="nl-NL" sz="14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kiesrecht blijft beperkt tot 7% van de mannen</a:t>
            </a:r>
            <a:endParaRPr lang="nl-NL" sz="12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146854" y="1544018"/>
            <a:ext cx="522651" cy="5566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122080" y="1540784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3.6 Wat </a:t>
            </a:r>
            <a:r>
              <a:rPr lang="en-US" sz="1807" b="1" dirty="0" err="1"/>
              <a:t>doet</a:t>
            </a:r>
            <a:r>
              <a:rPr lang="en-US" sz="1807" b="1" dirty="0"/>
              <a:t> de </a:t>
            </a:r>
            <a:r>
              <a:rPr lang="en-US" sz="1807" b="1" dirty="0" err="1"/>
              <a:t>Engelse</a:t>
            </a:r>
            <a:r>
              <a:rPr lang="en-US" sz="1807" b="1" dirty="0"/>
              <a:t> </a:t>
            </a:r>
            <a:r>
              <a:rPr lang="en-US" sz="1807" b="1" dirty="0" err="1"/>
              <a:t>overheid</a:t>
            </a:r>
            <a:r>
              <a:rPr lang="en-US" sz="1807" b="1" dirty="0"/>
              <a:t> (=</a:t>
            </a:r>
            <a:r>
              <a:rPr lang="en-US" sz="1807" b="1" dirty="0" err="1"/>
              <a:t>koning</a:t>
            </a:r>
            <a:r>
              <a:rPr lang="en-US" sz="1807" b="1" dirty="0"/>
              <a:t> met </a:t>
            </a:r>
            <a:r>
              <a:rPr lang="en-US" sz="1807" b="1" dirty="0" err="1"/>
              <a:t>parlement</a:t>
            </a:r>
            <a:r>
              <a:rPr lang="en-US" sz="1807" b="1" dirty="0"/>
              <a:t>)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679460" y="1231344"/>
            <a:ext cx="2512540" cy="5257082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OVER DE WENSEN VAN DE ARBEIDERS</a:t>
            </a: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Koning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House of Commons (=</a:t>
            </a:r>
            <a:r>
              <a:rPr lang="en-US" sz="1400" dirty="0" err="1">
                <a:solidFill>
                  <a:prstClr val="black"/>
                </a:solidFill>
              </a:rPr>
              <a:t>veel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lagere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adel</a:t>
            </a:r>
            <a:r>
              <a:rPr lang="en-US" sz="1400" dirty="0">
                <a:solidFill>
                  <a:prstClr val="black"/>
                </a:solidFill>
              </a:rPr>
              <a:t>) </a:t>
            </a:r>
            <a:r>
              <a:rPr lang="en-US" sz="1400" dirty="0" err="1">
                <a:solidFill>
                  <a:prstClr val="black"/>
                </a:solidFill>
              </a:rPr>
              <a:t>willen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verandering</a:t>
            </a:r>
            <a:endParaRPr lang="en-US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Vakbonden organiseren stakingen, er dreigen opstanden en ‘utopisten’, zoals Robert Owen roepen de regering op maatregelen te nemen</a:t>
            </a: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House of </a:t>
            </a:r>
            <a:r>
              <a:rPr lang="nl-NL" sz="1400" dirty="0" err="1">
                <a:solidFill>
                  <a:schemeClr val="tx1"/>
                </a:solidFill>
              </a:rPr>
              <a:t>Commons</a:t>
            </a:r>
            <a:r>
              <a:rPr lang="nl-NL" sz="1400" dirty="0">
                <a:solidFill>
                  <a:schemeClr val="tx1"/>
                </a:solidFill>
              </a:rPr>
              <a:t> geeft toe – </a:t>
            </a:r>
            <a:r>
              <a:rPr lang="nl-NL" sz="1400" b="1" dirty="0" err="1">
                <a:solidFill>
                  <a:schemeClr val="tx1"/>
                </a:solidFill>
              </a:rPr>
              <a:t>Factory</a:t>
            </a:r>
            <a:r>
              <a:rPr lang="nl-NL" sz="1400" b="1" dirty="0">
                <a:solidFill>
                  <a:schemeClr val="tx1"/>
                </a:solidFill>
              </a:rPr>
              <a:t> Acts (1833)</a:t>
            </a:r>
            <a:r>
              <a:rPr lang="nl-NL" sz="1400" dirty="0">
                <a:solidFill>
                  <a:schemeClr val="tx1"/>
                </a:solidFill>
              </a:rPr>
              <a:t>: rechten m.b.t. veiligheid, werktijden, kinderarbeid, etc.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Maar geen kiesrecht, geen vaste contracten, geen uitkeringen en het lidmaatschap van een vakbond blijft gevaarlijk.</a:t>
            </a:r>
            <a:endParaRPr lang="nl-NL" sz="1400" b="1" dirty="0">
              <a:solidFill>
                <a:schemeClr val="tx1"/>
              </a:solidFill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8AABCC8-F00E-4110-8E56-5F2E783B2395}"/>
              </a:ext>
            </a:extLst>
          </p:cNvPr>
          <p:cNvCxnSpPr>
            <a:cxnSpLocks/>
          </p:cNvCxnSpPr>
          <p:nvPr/>
        </p:nvCxnSpPr>
        <p:spPr>
          <a:xfrm flipH="1">
            <a:off x="10866070" y="2476421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AE8A86E8-6F52-4809-8976-A18D20491A98}"/>
              </a:ext>
            </a:extLst>
          </p:cNvPr>
          <p:cNvCxnSpPr>
            <a:cxnSpLocks/>
          </p:cNvCxnSpPr>
          <p:nvPr/>
        </p:nvCxnSpPr>
        <p:spPr>
          <a:xfrm flipH="1">
            <a:off x="1199993" y="3617098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4D735CE-F529-47B5-803D-9AAF2D83D526}"/>
              </a:ext>
            </a:extLst>
          </p:cNvPr>
          <p:cNvCxnSpPr>
            <a:cxnSpLocks/>
          </p:cNvCxnSpPr>
          <p:nvPr/>
        </p:nvCxnSpPr>
        <p:spPr>
          <a:xfrm flipH="1">
            <a:off x="10866071" y="4186023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5B9B4EE-96E7-43DC-8E7A-7B95CFC908F1}"/>
              </a:ext>
            </a:extLst>
          </p:cNvPr>
          <p:cNvCxnSpPr>
            <a:cxnSpLocks/>
          </p:cNvCxnSpPr>
          <p:nvPr/>
        </p:nvCxnSpPr>
        <p:spPr>
          <a:xfrm flipH="1">
            <a:off x="1199993" y="2476422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0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erg, natuur, gras, weergave&#10;&#10;Automatisch gegenereerde beschrijving">
            <a:extLst>
              <a:ext uri="{FF2B5EF4-FFF2-40B4-BE49-F238E27FC236}">
                <a16:creationId xmlns:a16="http://schemas.microsoft.com/office/drawing/2014/main" id="{ABEAE8D0-7F10-477A-B44D-D4D90B59F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54" y="-497990"/>
            <a:ext cx="12315568" cy="738934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01025" y="918400"/>
            <a:ext cx="2586927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Robert Owen </a:t>
            </a:r>
            <a:r>
              <a:rPr lang="en-US" sz="1400" dirty="0" err="1">
                <a:solidFill>
                  <a:prstClr val="black"/>
                </a:solidFill>
              </a:rPr>
              <a:t>wordt</a:t>
            </a:r>
            <a:r>
              <a:rPr lang="en-US" sz="1400" dirty="0">
                <a:solidFill>
                  <a:prstClr val="black"/>
                </a:solidFill>
              </a:rPr>
              <a:t> in 1771 </a:t>
            </a:r>
            <a:r>
              <a:rPr lang="en-US" sz="1400" dirty="0" err="1">
                <a:solidFill>
                  <a:prstClr val="black"/>
                </a:solidFill>
              </a:rPr>
              <a:t>geboren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als</a:t>
            </a:r>
            <a:r>
              <a:rPr lang="en-US" sz="1400" dirty="0">
                <a:solidFill>
                  <a:prstClr val="black"/>
                </a:solidFill>
              </a:rPr>
              <a:t> zoon van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zadelmaker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341569" y="1604381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34078" y="700744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3.7 De </a:t>
            </a:r>
            <a:r>
              <a:rPr lang="en-US" sz="1807" b="1" dirty="0" err="1"/>
              <a:t>rol</a:t>
            </a:r>
            <a:r>
              <a:rPr lang="en-US" sz="1807" b="1" dirty="0"/>
              <a:t> van Robert Owen, </a:t>
            </a:r>
          </a:p>
          <a:p>
            <a:pPr algn="ctr" eaLnBrk="1" hangingPunct="1">
              <a:defRPr/>
            </a:pPr>
            <a:r>
              <a:rPr lang="en-US" sz="1807" b="1" dirty="0" err="1"/>
              <a:t>ondernemer</a:t>
            </a:r>
            <a:r>
              <a:rPr lang="en-US" sz="1807" b="1" dirty="0"/>
              <a:t> </a:t>
            </a:r>
            <a:r>
              <a:rPr lang="en-US" sz="1807" b="1" dirty="0" err="1"/>
              <a:t>en</a:t>
            </a:r>
            <a:r>
              <a:rPr lang="en-US" sz="1807" b="1" dirty="0"/>
              <a:t> </a:t>
            </a:r>
            <a:r>
              <a:rPr lang="en-US" sz="1807" b="1" dirty="0" err="1"/>
              <a:t>utopisch</a:t>
            </a:r>
            <a:r>
              <a:rPr lang="en-US" sz="1807" b="1" dirty="0"/>
              <a:t> socialist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503281" y="3834418"/>
            <a:ext cx="2512540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Robert Owen </a:t>
            </a:r>
            <a:r>
              <a:rPr lang="en-US" sz="1400" dirty="0" err="1">
                <a:solidFill>
                  <a:schemeClr val="tx1"/>
                </a:solidFill>
              </a:rPr>
              <a:t>bedenkt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bepaling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prijzen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gebaseerd</a:t>
            </a:r>
            <a:r>
              <a:rPr lang="en-US" sz="1400" dirty="0">
                <a:solidFill>
                  <a:schemeClr val="tx1"/>
                </a:solidFill>
              </a:rPr>
              <a:t> op de </a:t>
            </a:r>
            <a:r>
              <a:rPr lang="en-US" sz="1400" dirty="0" err="1">
                <a:solidFill>
                  <a:schemeClr val="tx1"/>
                </a:solidFill>
              </a:rPr>
              <a:t>arbeidsduur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op basis van </a:t>
            </a:r>
            <a:r>
              <a:rPr lang="en-US" sz="1400" dirty="0" err="1">
                <a:solidFill>
                  <a:schemeClr val="tx1"/>
                </a:solidFill>
              </a:rPr>
              <a:t>vraag</a:t>
            </a:r>
            <a:r>
              <a:rPr lang="en-US" sz="1400" dirty="0">
                <a:solidFill>
                  <a:schemeClr val="tx1"/>
                </a:solidFill>
              </a:rPr>
              <a:t> &amp; </a:t>
            </a:r>
            <a:r>
              <a:rPr lang="en-US" sz="1400" dirty="0" err="1">
                <a:solidFill>
                  <a:schemeClr val="tx1"/>
                </a:solidFill>
              </a:rPr>
              <a:t>aanbod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8AABCC8-F00E-4110-8E56-5F2E783B2395}"/>
              </a:ext>
            </a:extLst>
          </p:cNvPr>
          <p:cNvCxnSpPr>
            <a:cxnSpLocks/>
          </p:cNvCxnSpPr>
          <p:nvPr/>
        </p:nvCxnSpPr>
        <p:spPr>
          <a:xfrm flipH="1">
            <a:off x="7282370" y="2500940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AE8A86E8-6F52-4809-8976-A18D20491A98}"/>
              </a:ext>
            </a:extLst>
          </p:cNvPr>
          <p:cNvCxnSpPr>
            <a:cxnSpLocks/>
          </p:cNvCxnSpPr>
          <p:nvPr/>
        </p:nvCxnSpPr>
        <p:spPr>
          <a:xfrm flipH="1">
            <a:off x="1329048" y="1520317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4D735CE-F529-47B5-803D-9AAF2D83D526}"/>
              </a:ext>
            </a:extLst>
          </p:cNvPr>
          <p:cNvCxnSpPr>
            <a:cxnSpLocks/>
          </p:cNvCxnSpPr>
          <p:nvPr/>
        </p:nvCxnSpPr>
        <p:spPr>
          <a:xfrm flipH="1">
            <a:off x="7722642" y="3583691"/>
            <a:ext cx="1" cy="4536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FB50730F-5662-4D23-A6C0-2376799A8241}"/>
              </a:ext>
            </a:extLst>
          </p:cNvPr>
          <p:cNvSpPr/>
          <p:nvPr/>
        </p:nvSpPr>
        <p:spPr>
          <a:xfrm>
            <a:off x="115663" y="1949460"/>
            <a:ext cx="2586927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In 1790 </a:t>
            </a:r>
            <a:r>
              <a:rPr lang="en-US" sz="1400" dirty="0" err="1">
                <a:solidFill>
                  <a:prstClr val="black"/>
                </a:solidFill>
              </a:rPr>
              <a:t>krijgt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hij</a:t>
            </a:r>
            <a:r>
              <a:rPr lang="en-US" sz="1400" dirty="0">
                <a:solidFill>
                  <a:prstClr val="black"/>
                </a:solidFill>
              </a:rPr>
              <a:t> de </a:t>
            </a:r>
            <a:r>
              <a:rPr lang="en-US" sz="1400" dirty="0" err="1">
                <a:solidFill>
                  <a:prstClr val="black"/>
                </a:solidFill>
              </a:rPr>
              <a:t>leiding</a:t>
            </a:r>
            <a:r>
              <a:rPr lang="en-US" sz="1400" dirty="0">
                <a:solidFill>
                  <a:prstClr val="black"/>
                </a:solidFill>
              </a:rPr>
              <a:t> over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katoenfabriek</a:t>
            </a:r>
            <a:r>
              <a:rPr lang="en-US" sz="1400" dirty="0">
                <a:solidFill>
                  <a:prstClr val="black"/>
                </a:solidFill>
              </a:rPr>
              <a:t> (Manchester).</a:t>
            </a:r>
            <a:endParaRPr lang="nl-NL" sz="1400" dirty="0">
              <a:solidFill>
                <a:prstClr val="black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C5358BA-DECF-4CD1-BA71-32BD0667A380}"/>
              </a:ext>
            </a:extLst>
          </p:cNvPr>
          <p:cNvSpPr/>
          <p:nvPr/>
        </p:nvSpPr>
        <p:spPr>
          <a:xfrm>
            <a:off x="226721" y="4671765"/>
            <a:ext cx="2586927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In 1795 </a:t>
            </a:r>
            <a:r>
              <a:rPr lang="en-US" sz="1400" dirty="0" err="1">
                <a:solidFill>
                  <a:prstClr val="black"/>
                </a:solidFill>
              </a:rPr>
              <a:t>koopt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hij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weverij</a:t>
            </a:r>
            <a:r>
              <a:rPr lang="en-US" sz="1400" dirty="0">
                <a:solidFill>
                  <a:prstClr val="black"/>
                </a:solidFill>
              </a:rPr>
              <a:t> in </a:t>
            </a:r>
            <a:r>
              <a:rPr lang="en-US" sz="1400" dirty="0" err="1">
                <a:solidFill>
                  <a:prstClr val="black"/>
                </a:solidFill>
              </a:rPr>
              <a:t>Schotland</a:t>
            </a:r>
            <a:r>
              <a:rPr lang="en-US" sz="1400" dirty="0">
                <a:solidFill>
                  <a:prstClr val="black"/>
                </a:solidFill>
              </a:rPr>
              <a:t> (New Lanark)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zorgt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goede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huisvesting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onderwijs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ontspanning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</a:t>
            </a:r>
            <a:r>
              <a:rPr lang="en-US" sz="1400" dirty="0">
                <a:solidFill>
                  <a:prstClr val="black"/>
                </a:solidFill>
              </a:rPr>
              <a:t> de </a:t>
            </a:r>
            <a:r>
              <a:rPr lang="en-US" sz="1400" dirty="0" err="1">
                <a:solidFill>
                  <a:prstClr val="black"/>
                </a:solidFill>
              </a:rPr>
              <a:t>arbeiders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endParaRPr lang="nl-NL" sz="1400" dirty="0">
              <a:solidFill>
                <a:prstClr val="black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9A6926E-A632-4FE0-A572-D7E56F93C6BA}"/>
              </a:ext>
            </a:extLst>
          </p:cNvPr>
          <p:cNvSpPr/>
          <p:nvPr/>
        </p:nvSpPr>
        <p:spPr>
          <a:xfrm>
            <a:off x="7730303" y="5879740"/>
            <a:ext cx="2586927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Robert Owen </a:t>
            </a:r>
            <a:r>
              <a:rPr lang="en-US" sz="1400" dirty="0" err="1">
                <a:solidFill>
                  <a:prstClr val="black"/>
                </a:solidFill>
              </a:rPr>
              <a:t>koopt</a:t>
            </a:r>
            <a:r>
              <a:rPr lang="en-US" sz="1400" dirty="0">
                <a:solidFill>
                  <a:prstClr val="black"/>
                </a:solidFill>
              </a:rPr>
              <a:t> in in 1825 in de VS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stuk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grond</a:t>
            </a:r>
            <a:r>
              <a:rPr lang="en-US" sz="1400" dirty="0">
                <a:solidFill>
                  <a:prstClr val="black"/>
                </a:solidFill>
              </a:rPr>
              <a:t> om </a:t>
            </a:r>
            <a:r>
              <a:rPr lang="en-US" sz="1400" dirty="0" err="1">
                <a:solidFill>
                  <a:prstClr val="black"/>
                </a:solidFill>
              </a:rPr>
              <a:t>zijn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ideale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samenleving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te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creeëren</a:t>
            </a:r>
            <a:r>
              <a:rPr lang="en-US" sz="1400" dirty="0">
                <a:solidFill>
                  <a:prstClr val="black"/>
                </a:solidFill>
              </a:rPr>
              <a:t> (New Harmony). </a:t>
            </a:r>
            <a:r>
              <a:rPr lang="en-US" sz="1400" dirty="0" err="1">
                <a:solidFill>
                  <a:prstClr val="black"/>
                </a:solidFill>
              </a:rPr>
              <a:t>Mislukt</a:t>
            </a:r>
            <a:r>
              <a:rPr lang="en-US" sz="1400" dirty="0">
                <a:solidFill>
                  <a:prstClr val="black"/>
                </a:solidFill>
              </a:rPr>
              <a:t>!</a:t>
            </a:r>
            <a:endParaRPr lang="nl-NL" sz="1400" dirty="0">
              <a:solidFill>
                <a:prstClr val="black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4EBAE7F-56E0-46DE-885E-8757961811F8}"/>
              </a:ext>
            </a:extLst>
          </p:cNvPr>
          <p:cNvSpPr/>
          <p:nvPr/>
        </p:nvSpPr>
        <p:spPr>
          <a:xfrm>
            <a:off x="3072231" y="5478902"/>
            <a:ext cx="2710115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In 1813 </a:t>
            </a:r>
            <a:r>
              <a:rPr lang="en-US" sz="1400" dirty="0" err="1">
                <a:solidFill>
                  <a:prstClr val="black"/>
                </a:solidFill>
              </a:rPr>
              <a:t>publiceert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hij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boek</a:t>
            </a:r>
            <a:r>
              <a:rPr lang="en-US" sz="1400" dirty="0">
                <a:solidFill>
                  <a:prstClr val="black"/>
                </a:solidFill>
              </a:rPr>
              <a:t> met ‘</a:t>
            </a:r>
            <a:r>
              <a:rPr lang="en-US" sz="1400" dirty="0" err="1">
                <a:solidFill>
                  <a:prstClr val="black"/>
                </a:solidFill>
              </a:rPr>
              <a:t>verlichte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ideeën</a:t>
            </a:r>
            <a:r>
              <a:rPr lang="en-US" sz="1400" dirty="0">
                <a:solidFill>
                  <a:prstClr val="black"/>
                </a:solidFill>
              </a:rPr>
              <a:t>’ over de </a:t>
            </a:r>
            <a:r>
              <a:rPr lang="en-US" sz="1400" dirty="0" err="1">
                <a:solidFill>
                  <a:prstClr val="black"/>
                </a:solidFill>
              </a:rPr>
              <a:t>mens</a:t>
            </a:r>
            <a:r>
              <a:rPr lang="en-US" sz="1400" dirty="0">
                <a:solidFill>
                  <a:prstClr val="black"/>
                </a:solidFill>
              </a:rPr>
              <a:t> = de </a:t>
            </a:r>
            <a:r>
              <a:rPr lang="en-US" sz="1400" dirty="0" err="1">
                <a:solidFill>
                  <a:prstClr val="black"/>
                </a:solidFill>
              </a:rPr>
              <a:t>mens</a:t>
            </a:r>
            <a:r>
              <a:rPr lang="en-US" sz="1400" dirty="0">
                <a:solidFill>
                  <a:prstClr val="black"/>
                </a:solidFill>
              </a:rPr>
              <a:t> is van nature </a:t>
            </a:r>
            <a:r>
              <a:rPr lang="en-US" sz="1400" dirty="0" err="1">
                <a:solidFill>
                  <a:prstClr val="black"/>
                </a:solidFill>
              </a:rPr>
              <a:t>goed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dus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als</a:t>
            </a:r>
            <a:r>
              <a:rPr lang="en-US" sz="1400" dirty="0">
                <a:solidFill>
                  <a:prstClr val="black"/>
                </a:solidFill>
              </a:rPr>
              <a:t> de </a:t>
            </a:r>
            <a:r>
              <a:rPr lang="en-US" sz="1400" dirty="0" err="1">
                <a:solidFill>
                  <a:prstClr val="black"/>
                </a:solidFill>
              </a:rPr>
              <a:t>omstandigheden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ook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goed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zijn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ontstaat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ideale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samenleving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nl-NL" sz="1400" dirty="0">
              <a:solidFill>
                <a:prstClr val="black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F828B50-5014-4927-88FB-39FBA9199B28}"/>
              </a:ext>
            </a:extLst>
          </p:cNvPr>
          <p:cNvSpPr/>
          <p:nvPr/>
        </p:nvSpPr>
        <p:spPr>
          <a:xfrm>
            <a:off x="9436832" y="2237711"/>
            <a:ext cx="2586927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Robert Owen </a:t>
            </a:r>
            <a:r>
              <a:rPr lang="en-US" sz="1400" dirty="0" err="1">
                <a:solidFill>
                  <a:prstClr val="black"/>
                </a:solidFill>
              </a:rPr>
              <a:t>voert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acties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meer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rechten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arbeiders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  <a:endParaRPr lang="nl-NL" sz="1200" dirty="0">
              <a:solidFill>
                <a:prstClr val="black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0903A0BC-338E-4892-A6D1-422665F008CB}"/>
              </a:ext>
            </a:extLst>
          </p:cNvPr>
          <p:cNvSpPr/>
          <p:nvPr/>
        </p:nvSpPr>
        <p:spPr>
          <a:xfrm>
            <a:off x="9391313" y="1132645"/>
            <a:ext cx="2586927" cy="30188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Robert Owen </a:t>
            </a:r>
            <a:r>
              <a:rPr lang="en-US" sz="1400" dirty="0" err="1">
                <a:solidFill>
                  <a:prstClr val="black"/>
                </a:solidFill>
              </a:rPr>
              <a:t>sterft</a:t>
            </a:r>
            <a:r>
              <a:rPr lang="en-US" sz="1400" dirty="0">
                <a:solidFill>
                  <a:prstClr val="black"/>
                </a:solidFill>
              </a:rPr>
              <a:t> in 1858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  <a:endParaRPr lang="nl-NL" sz="1200" dirty="0">
              <a:solidFill>
                <a:prstClr val="black"/>
              </a:solidFill>
            </a:endParaRP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5389B281-7B98-4AE9-B637-2299BC3760B8}"/>
              </a:ext>
            </a:extLst>
          </p:cNvPr>
          <p:cNvCxnSpPr>
            <a:cxnSpLocks/>
          </p:cNvCxnSpPr>
          <p:nvPr/>
        </p:nvCxnSpPr>
        <p:spPr>
          <a:xfrm>
            <a:off x="1329048" y="2727768"/>
            <a:ext cx="1" cy="168880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3BF4FC5-1C94-4EC1-9E53-088734753562}"/>
              </a:ext>
            </a:extLst>
          </p:cNvPr>
          <p:cNvCxnSpPr>
            <a:cxnSpLocks/>
          </p:cNvCxnSpPr>
          <p:nvPr/>
        </p:nvCxnSpPr>
        <p:spPr>
          <a:xfrm>
            <a:off x="1786249" y="6012635"/>
            <a:ext cx="1027399" cy="41759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DB4D5B7C-F7AA-4BB7-AAD6-A3576B83E35A}"/>
              </a:ext>
            </a:extLst>
          </p:cNvPr>
          <p:cNvCxnSpPr>
            <a:cxnSpLocks/>
          </p:cNvCxnSpPr>
          <p:nvPr/>
        </p:nvCxnSpPr>
        <p:spPr>
          <a:xfrm>
            <a:off x="6040930" y="6285991"/>
            <a:ext cx="1430789" cy="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254D2B06-4AE3-4452-8433-D1F0A67DEE6C}"/>
              </a:ext>
            </a:extLst>
          </p:cNvPr>
          <p:cNvCxnSpPr>
            <a:cxnSpLocks/>
          </p:cNvCxnSpPr>
          <p:nvPr/>
        </p:nvCxnSpPr>
        <p:spPr>
          <a:xfrm flipV="1">
            <a:off x="9776953" y="5219654"/>
            <a:ext cx="289685" cy="5390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9BD7BB58-0AD0-4C03-B30C-870A46318B9A}"/>
              </a:ext>
            </a:extLst>
          </p:cNvPr>
          <p:cNvCxnSpPr>
            <a:cxnSpLocks/>
          </p:cNvCxnSpPr>
          <p:nvPr/>
        </p:nvCxnSpPr>
        <p:spPr>
          <a:xfrm flipV="1">
            <a:off x="10794740" y="3001255"/>
            <a:ext cx="0" cy="48002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93FFCD1B-40B1-45AE-B6C9-5D50192B0547}"/>
              </a:ext>
            </a:extLst>
          </p:cNvPr>
          <p:cNvCxnSpPr>
            <a:cxnSpLocks/>
          </p:cNvCxnSpPr>
          <p:nvPr/>
        </p:nvCxnSpPr>
        <p:spPr>
          <a:xfrm flipH="1" flipV="1">
            <a:off x="10779537" y="1472197"/>
            <a:ext cx="1" cy="69204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45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ebouw, trein, mensen, spoor&#10;&#10;Automatisch gegenereerde beschrijving">
            <a:extLst>
              <a:ext uri="{FF2B5EF4-FFF2-40B4-BE49-F238E27FC236}">
                <a16:creationId xmlns:a16="http://schemas.microsoft.com/office/drawing/2014/main" id="{F530149B-8A8A-45E4-A473-451C2CA3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108"/>
            <a:ext cx="12372987" cy="840994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-7616" y="939685"/>
            <a:ext cx="2747971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prstClr val="black"/>
                </a:solidFill>
              </a:rPr>
              <a:t>Londen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als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financieel</a:t>
            </a:r>
            <a:r>
              <a:rPr lang="en-US" sz="1400" b="1" dirty="0">
                <a:solidFill>
                  <a:prstClr val="black"/>
                </a:solidFill>
              </a:rPr>
              <a:t> centrum: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prstClr val="black"/>
                </a:solidFill>
              </a:rPr>
              <a:t>Grote </a:t>
            </a:r>
            <a:r>
              <a:rPr lang="en-US" sz="1400" dirty="0" err="1">
                <a:solidFill>
                  <a:prstClr val="black"/>
                </a:solidFill>
              </a:rPr>
              <a:t>banken</a:t>
            </a:r>
            <a:r>
              <a:rPr lang="en-US" sz="1400" dirty="0">
                <a:solidFill>
                  <a:prstClr val="black"/>
                </a:solidFill>
              </a:rPr>
              <a:t> (Lloyd’s Bank, Barclays, Bank of Scotland, HSBC)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prstClr val="black"/>
                </a:solidFill>
              </a:rPr>
              <a:t>Engels pound is de </a:t>
            </a:r>
            <a:r>
              <a:rPr lang="en-US" sz="1400" dirty="0" err="1">
                <a:solidFill>
                  <a:prstClr val="black"/>
                </a:solidFill>
              </a:rPr>
              <a:t>belangrijkste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munt van de </a:t>
            </a:r>
            <a:r>
              <a:rPr lang="en-US" sz="1400" dirty="0" err="1" smtClean="0">
                <a:solidFill>
                  <a:prstClr val="black"/>
                </a:solidFill>
              </a:rPr>
              <a:t>wereld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5906190" y="615691"/>
            <a:ext cx="1" cy="27831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561481" y="512592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794458" y="0"/>
            <a:ext cx="6223465" cy="512592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3.8 </a:t>
            </a:r>
            <a:r>
              <a:rPr lang="en-US" sz="1807" b="1" dirty="0" err="1"/>
              <a:t>Londen</a:t>
            </a:r>
            <a:r>
              <a:rPr lang="en-US" sz="1807" b="1" dirty="0"/>
              <a:t> is het centrum van de </a:t>
            </a:r>
            <a:r>
              <a:rPr lang="en-US" sz="1807" b="1" dirty="0" err="1"/>
              <a:t>wereld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438470" y="961019"/>
            <a:ext cx="2882755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Londen </a:t>
            </a:r>
            <a:r>
              <a:rPr lang="nl-NL" sz="1400" b="1" dirty="0">
                <a:solidFill>
                  <a:schemeClr val="tx1"/>
                </a:solidFill>
              </a:rPr>
              <a:t>als cultureel centrum: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Theaters (West-End)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Musea (British Museum, National Gallery), met veel ‘roofkunst’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 err="1">
                <a:solidFill>
                  <a:schemeClr val="tx1"/>
                </a:solidFill>
              </a:rPr>
              <a:t>Chrystal</a:t>
            </a:r>
            <a:r>
              <a:rPr lang="nl-NL" sz="1400" dirty="0">
                <a:solidFill>
                  <a:schemeClr val="tx1"/>
                </a:solidFill>
              </a:rPr>
              <a:t> </a:t>
            </a:r>
            <a:r>
              <a:rPr lang="nl-NL" sz="1400" dirty="0" err="1">
                <a:solidFill>
                  <a:schemeClr val="tx1"/>
                </a:solidFill>
              </a:rPr>
              <a:t>Palace</a:t>
            </a:r>
            <a:r>
              <a:rPr lang="nl-NL" sz="1400" dirty="0">
                <a:solidFill>
                  <a:schemeClr val="tx1"/>
                </a:solidFill>
              </a:rPr>
              <a:t>, gebouwd voor de wereldtentoonstelling (1851)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5D6A099-FB0F-4FD4-80D1-DB3BA290A4F2}"/>
              </a:ext>
            </a:extLst>
          </p:cNvPr>
          <p:cNvCxnSpPr>
            <a:cxnSpLocks/>
          </p:cNvCxnSpPr>
          <p:nvPr/>
        </p:nvCxnSpPr>
        <p:spPr>
          <a:xfrm flipH="1">
            <a:off x="2794458" y="615691"/>
            <a:ext cx="586718" cy="4717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35936BB-16FD-4F05-93D2-A8D74F829E2C}"/>
              </a:ext>
            </a:extLst>
          </p:cNvPr>
          <p:cNvSpPr/>
          <p:nvPr/>
        </p:nvSpPr>
        <p:spPr>
          <a:xfrm>
            <a:off x="4450318" y="952243"/>
            <a:ext cx="3042021" cy="137909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Londen </a:t>
            </a:r>
            <a:r>
              <a:rPr lang="nl-NL" sz="1400" b="1" dirty="0">
                <a:solidFill>
                  <a:schemeClr val="tx1"/>
                </a:solidFill>
              </a:rPr>
              <a:t>als politiek centrum: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Engeland heerst over kwart van de </a:t>
            </a:r>
            <a:r>
              <a:rPr lang="nl-NL" sz="1400" dirty="0" err="1">
                <a:solidFill>
                  <a:schemeClr val="tx1"/>
                </a:solidFill>
              </a:rPr>
              <a:t>wereldbevolkking</a:t>
            </a:r>
            <a:endParaRPr lang="nl-NL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House of </a:t>
            </a:r>
            <a:r>
              <a:rPr lang="nl-NL" sz="1400" dirty="0" err="1">
                <a:solidFill>
                  <a:schemeClr val="tx1"/>
                </a:solidFill>
              </a:rPr>
              <a:t>Parliaments</a:t>
            </a:r>
            <a:endParaRPr lang="nl-NL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Hoofdkantoor British </a:t>
            </a:r>
            <a:r>
              <a:rPr lang="nl-NL" sz="1400" dirty="0" err="1">
                <a:solidFill>
                  <a:schemeClr val="tx1"/>
                </a:solidFill>
              </a:rPr>
              <a:t>Navy</a:t>
            </a:r>
            <a:endParaRPr lang="nl-NL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Ministerie van Koloniën</a:t>
            </a:r>
          </a:p>
        </p:txBody>
      </p:sp>
    </p:spTree>
    <p:extLst>
      <p:ext uri="{BB962C8B-B14F-4D97-AF65-F5344CB8AC3E}">
        <p14:creationId xmlns:p14="http://schemas.microsoft.com/office/powerpoint/2010/main" val="3846519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EE062165-8669-4885-BBA9-3AD4C9018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160" cy="7796413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0" y="3471266"/>
            <a:ext cx="2586927" cy="2671759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OORZAKEN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pPr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prstClr val="black"/>
                </a:solidFill>
              </a:rPr>
              <a:t>De </a:t>
            </a:r>
            <a:r>
              <a:rPr lang="en-US" sz="1400" b="1" dirty="0" err="1">
                <a:solidFill>
                  <a:prstClr val="black"/>
                </a:solidFill>
              </a:rPr>
              <a:t>Verenigde</a:t>
            </a:r>
            <a:r>
              <a:rPr lang="en-US" sz="1400" b="1" dirty="0">
                <a:solidFill>
                  <a:prstClr val="black"/>
                </a:solidFill>
              </a:rPr>
              <a:t> Staten </a:t>
            </a:r>
            <a:r>
              <a:rPr lang="en-US" sz="1400" dirty="0" err="1">
                <a:solidFill>
                  <a:prstClr val="black"/>
                </a:solidFill>
              </a:rPr>
              <a:t>houdt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katoen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</a:t>
            </a:r>
            <a:r>
              <a:rPr lang="en-US" sz="1400" dirty="0">
                <a:solidFill>
                  <a:prstClr val="black"/>
                </a:solidFill>
              </a:rPr>
              <a:t> eigen </a:t>
            </a:r>
            <a:r>
              <a:rPr lang="en-US" sz="1400" dirty="0" err="1">
                <a:solidFill>
                  <a:prstClr val="black"/>
                </a:solidFill>
              </a:rPr>
              <a:t>industrie</a:t>
            </a:r>
            <a:r>
              <a:rPr lang="en-US" sz="1400" dirty="0">
                <a:solidFill>
                  <a:prstClr val="black"/>
                </a:solidFill>
              </a:rPr>
              <a:t> in Noord-Oost van de </a:t>
            </a:r>
            <a:r>
              <a:rPr lang="en-US" sz="1400" dirty="0" err="1">
                <a:solidFill>
                  <a:prstClr val="black"/>
                </a:solidFill>
              </a:rPr>
              <a:t>Verenigde</a:t>
            </a:r>
            <a:r>
              <a:rPr lang="en-US" sz="1400" dirty="0">
                <a:solidFill>
                  <a:prstClr val="black"/>
                </a:solidFill>
              </a:rPr>
              <a:t> Staten;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Duitsland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industrialiseert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streeft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Engeland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voorbij</a:t>
            </a:r>
            <a:r>
              <a:rPr lang="en-US" sz="1400" dirty="0">
                <a:solidFill>
                  <a:prstClr val="black"/>
                </a:solidFill>
              </a:rPr>
              <a:t> op het </a:t>
            </a:r>
            <a:r>
              <a:rPr lang="en-US" sz="1400" dirty="0" err="1">
                <a:solidFill>
                  <a:prstClr val="black"/>
                </a:solidFill>
              </a:rPr>
              <a:t>gebied</a:t>
            </a:r>
            <a:r>
              <a:rPr lang="en-US" sz="1400" dirty="0">
                <a:solidFill>
                  <a:prstClr val="black"/>
                </a:solidFill>
              </a:rPr>
              <a:t> van </a:t>
            </a:r>
            <a:r>
              <a:rPr lang="en-US" sz="1400" dirty="0" err="1">
                <a:solidFill>
                  <a:prstClr val="black"/>
                </a:solidFill>
              </a:rPr>
              <a:t>zware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industrie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 err="1">
                <a:solidFill>
                  <a:prstClr val="black"/>
                </a:solidFill>
              </a:rPr>
              <a:t>kolen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straal</a:t>
            </a:r>
            <a:r>
              <a:rPr lang="en-US" sz="1400" dirty="0">
                <a:solidFill>
                  <a:prstClr val="black"/>
                </a:solidFill>
              </a:rPr>
              <a:t>) (</a:t>
            </a:r>
            <a:r>
              <a:rPr lang="en-US" sz="1400" dirty="0" err="1">
                <a:solidFill>
                  <a:prstClr val="black"/>
                </a:solidFill>
              </a:rPr>
              <a:t>vanaf</a:t>
            </a:r>
            <a:r>
              <a:rPr lang="en-US" sz="1400" dirty="0">
                <a:solidFill>
                  <a:prstClr val="black"/>
                </a:solidFill>
              </a:rPr>
              <a:t> 1850)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</a:rPr>
              <a:t>Engeland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heeft</a:t>
            </a:r>
            <a:r>
              <a:rPr lang="en-US" sz="1400" dirty="0">
                <a:solidFill>
                  <a:prstClr val="black"/>
                </a:solidFill>
              </a:rPr>
              <a:t> last van ‘</a:t>
            </a:r>
            <a:r>
              <a:rPr lang="en-US" sz="1400" i="1" dirty="0">
                <a:solidFill>
                  <a:prstClr val="black"/>
                </a:solidFill>
              </a:rPr>
              <a:t>wet van de </a:t>
            </a:r>
            <a:r>
              <a:rPr lang="en-US" sz="1400" i="1" dirty="0" err="1">
                <a:solidFill>
                  <a:prstClr val="black"/>
                </a:solidFill>
              </a:rPr>
              <a:t>remmende</a:t>
            </a:r>
            <a:r>
              <a:rPr lang="en-US" sz="1400" i="1" dirty="0">
                <a:solidFill>
                  <a:prstClr val="black"/>
                </a:solidFill>
              </a:rPr>
              <a:t> </a:t>
            </a:r>
            <a:r>
              <a:rPr lang="en-US" sz="1400" i="1" dirty="0" err="1">
                <a:solidFill>
                  <a:prstClr val="black"/>
                </a:solidFill>
              </a:rPr>
              <a:t>voorsprong</a:t>
            </a:r>
            <a:r>
              <a:rPr lang="en-US" sz="1400" dirty="0">
                <a:solidFill>
                  <a:prstClr val="black"/>
                </a:solidFill>
              </a:rPr>
              <a:t>’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146854" y="1544018"/>
            <a:ext cx="522651" cy="5566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8122080" y="1540784"/>
            <a:ext cx="815974" cy="5598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3976223" y="805650"/>
            <a:ext cx="4239554" cy="512592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3.9 </a:t>
            </a:r>
            <a:r>
              <a:rPr lang="en-US" sz="1807" b="1" dirty="0" err="1"/>
              <a:t>Groeiende</a:t>
            </a:r>
            <a:r>
              <a:rPr lang="en-US" sz="1807" b="1" dirty="0"/>
              <a:t> </a:t>
            </a:r>
            <a:r>
              <a:rPr lang="en-US" sz="1807" b="1" dirty="0" err="1"/>
              <a:t>concurrentie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546434" y="3471266"/>
            <a:ext cx="2512540" cy="2240872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G</a:t>
            </a:r>
            <a:r>
              <a:rPr lang="nl-NL" sz="1400" b="1" dirty="0">
                <a:solidFill>
                  <a:schemeClr val="tx1"/>
                </a:solidFill>
              </a:rPr>
              <a:t>EVOLGEN:</a:t>
            </a: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Engeland gaat op zoek naar </a:t>
            </a:r>
            <a:r>
              <a:rPr lang="nl-NL" sz="1400" b="1" dirty="0">
                <a:solidFill>
                  <a:schemeClr val="tx1"/>
                </a:solidFill>
              </a:rPr>
              <a:t>nieuwe afzetmarkten en grondstoffen </a:t>
            </a:r>
            <a:r>
              <a:rPr lang="nl-NL" sz="1400" dirty="0">
                <a:solidFill>
                  <a:schemeClr val="tx1"/>
                </a:solidFill>
              </a:rPr>
              <a:t>– Afrika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Engeland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trekt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touwtjes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</a:t>
            </a:r>
            <a:r>
              <a:rPr lang="en-US" sz="1400" dirty="0">
                <a:solidFill>
                  <a:schemeClr val="tx1"/>
                </a:solidFill>
              </a:rPr>
              <a:t> in de </a:t>
            </a:r>
            <a:r>
              <a:rPr lang="en-US" sz="1400" dirty="0" err="1">
                <a:solidFill>
                  <a:schemeClr val="tx1"/>
                </a:solidFill>
              </a:rPr>
              <a:t>koloniën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b="1" dirty="0">
                <a:solidFill>
                  <a:schemeClr val="tx1"/>
                </a:solidFill>
              </a:rPr>
              <a:t>van indirect </a:t>
            </a:r>
            <a:r>
              <a:rPr lang="en-US" sz="1400" b="1" dirty="0" err="1">
                <a:solidFill>
                  <a:schemeClr val="tx1"/>
                </a:solidFill>
              </a:rPr>
              <a:t>naar</a:t>
            </a:r>
            <a:r>
              <a:rPr lang="en-US" sz="1400" b="1" dirty="0">
                <a:solidFill>
                  <a:schemeClr val="tx1"/>
                </a:solidFill>
              </a:rPr>
              <a:t> direct rule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Britse</a:t>
            </a:r>
            <a:r>
              <a:rPr lang="en-US" sz="1400" b="1" dirty="0">
                <a:solidFill>
                  <a:schemeClr val="tx1"/>
                </a:solidFill>
              </a:rPr>
              <a:t> Rijk </a:t>
            </a:r>
            <a:r>
              <a:rPr lang="en-US" sz="1400" dirty="0" err="1">
                <a:solidFill>
                  <a:schemeClr val="tx1"/>
                </a:solidFill>
              </a:rPr>
              <a:t>bereikt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maximale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omvang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00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water, boot, man, mensen&#10;&#10;Automatisch gegenereerde beschrijving">
            <a:extLst>
              <a:ext uri="{FF2B5EF4-FFF2-40B4-BE49-F238E27FC236}">
                <a16:creationId xmlns:a16="http://schemas.microsoft.com/office/drawing/2014/main" id="{2618659F-C5D1-4EC6-A77D-2ECF7D3E6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60" y="3833721"/>
            <a:ext cx="5373084" cy="3024279"/>
          </a:xfrm>
          <a:prstGeom prst="rect">
            <a:avLst/>
          </a:prstGeom>
        </p:spPr>
      </p:pic>
      <p:pic>
        <p:nvPicPr>
          <p:cNvPr id="4" name="Afbeelding 3" descr="Afbeelding met zitten, klein, tafel, vasthouden&#10;&#10;Automatisch gegenereerde beschrijving">
            <a:extLst>
              <a:ext uri="{FF2B5EF4-FFF2-40B4-BE49-F238E27FC236}">
                <a16:creationId xmlns:a16="http://schemas.microsoft.com/office/drawing/2014/main" id="{F487AE83-BD72-4905-8D62-B6B7F825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57" y="281100"/>
            <a:ext cx="2705617" cy="287767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601188" y="3209972"/>
            <a:ext cx="2585411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Eerste grote Engelse nederzetting: </a:t>
            </a:r>
            <a:r>
              <a:rPr lang="nl-NL" sz="1400" b="1" dirty="0">
                <a:solidFill>
                  <a:prstClr val="black"/>
                </a:solidFill>
              </a:rPr>
              <a:t>Jamestown </a:t>
            </a:r>
            <a:r>
              <a:rPr lang="nl-NL" sz="1400" dirty="0">
                <a:solidFill>
                  <a:prstClr val="black"/>
                </a:solidFill>
              </a:rPr>
              <a:t>(1607)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48282" y="3198333"/>
            <a:ext cx="4024998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In opdracht van Queen </a:t>
            </a:r>
            <a:r>
              <a:rPr lang="nl-NL" sz="1400" b="1" dirty="0">
                <a:solidFill>
                  <a:prstClr val="black"/>
                </a:solidFill>
              </a:rPr>
              <a:t>Elizabeth I </a:t>
            </a:r>
            <a:r>
              <a:rPr lang="nl-NL" sz="1400" dirty="0">
                <a:solidFill>
                  <a:prstClr val="black"/>
                </a:solidFill>
              </a:rPr>
              <a:t>ontdekt en koloniseert </a:t>
            </a:r>
            <a:r>
              <a:rPr lang="nl-NL" sz="1400" b="1" dirty="0">
                <a:solidFill>
                  <a:prstClr val="black"/>
                </a:solidFill>
              </a:rPr>
              <a:t>sir Walter Raleigh </a:t>
            </a:r>
            <a:r>
              <a:rPr lang="nl-NL" sz="1400" dirty="0" err="1">
                <a:solidFill>
                  <a:prstClr val="black"/>
                </a:solidFill>
              </a:rPr>
              <a:t>Roanoke-island</a:t>
            </a:r>
            <a:r>
              <a:rPr lang="nl-NL" sz="1400" dirty="0">
                <a:solidFill>
                  <a:prstClr val="black"/>
                </a:solidFill>
              </a:rPr>
              <a:t> (1585)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4390768" y="1489334"/>
            <a:ext cx="1166291" cy="13760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7656461" y="1532272"/>
            <a:ext cx="647280" cy="133311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 flipH="1">
            <a:off x="6392562" y="1553800"/>
            <a:ext cx="70685" cy="131158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4688402" y="340996"/>
            <a:ext cx="3957500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1.1 Engelsen koloniseren in Noord- Amerika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7776519" y="3198333"/>
            <a:ext cx="4374121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De protestantse </a:t>
            </a:r>
            <a:r>
              <a:rPr lang="nl-NL" sz="1400" b="1" dirty="0" err="1">
                <a:solidFill>
                  <a:schemeClr val="tx1"/>
                </a:solidFill>
              </a:rPr>
              <a:t>pilgrimfathers</a:t>
            </a:r>
            <a:r>
              <a:rPr lang="nl-NL" sz="1400" i="1" dirty="0">
                <a:solidFill>
                  <a:schemeClr val="tx1"/>
                </a:solidFill>
              </a:rPr>
              <a:t> </a:t>
            </a:r>
            <a:r>
              <a:rPr lang="nl-NL" sz="1400" dirty="0">
                <a:solidFill>
                  <a:schemeClr val="tx1"/>
                </a:solidFill>
              </a:rPr>
              <a:t>vluchten voor koning James I en varen met hun </a:t>
            </a:r>
            <a:r>
              <a:rPr lang="nl-NL" sz="1400" i="1" dirty="0" err="1">
                <a:solidFill>
                  <a:schemeClr val="tx1"/>
                </a:solidFill>
              </a:rPr>
              <a:t>Mayflower</a:t>
            </a:r>
            <a:r>
              <a:rPr lang="nl-NL" sz="1400" i="1" dirty="0">
                <a:solidFill>
                  <a:schemeClr val="tx1"/>
                </a:solidFill>
              </a:rPr>
              <a:t> </a:t>
            </a:r>
            <a:r>
              <a:rPr lang="nl-NL" sz="1400" dirty="0">
                <a:solidFill>
                  <a:schemeClr val="tx1"/>
                </a:solidFill>
              </a:rPr>
              <a:t>naar Amerika (1620)</a:t>
            </a:r>
          </a:p>
        </p:txBody>
      </p:sp>
      <p:pic>
        <p:nvPicPr>
          <p:cNvPr id="6" name="Afbeelding 5" descr="Afbeelding met man, dragen, haar, jurk&#10;&#10;Automatisch gegenereerde beschrijving">
            <a:extLst>
              <a:ext uri="{FF2B5EF4-FFF2-40B4-BE49-F238E27FC236}">
                <a16:creationId xmlns:a16="http://schemas.microsoft.com/office/drawing/2014/main" id="{58E9CAE2-FB9E-413A-9CE4-B2AE447E1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58" y="281101"/>
            <a:ext cx="2585411" cy="28776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F9971FA-EC2F-48C1-8130-66B3D3EBA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75" y="3819071"/>
            <a:ext cx="4225445" cy="3038930"/>
          </a:xfrm>
          <a:prstGeom prst="rect">
            <a:avLst/>
          </a:prstGeom>
        </p:spPr>
      </p:pic>
      <p:pic>
        <p:nvPicPr>
          <p:cNvPr id="16" name="Afbeelding 15" descr="Afbeelding met persoon, voedsel, buiten, gebouw&#10;&#10;Automatisch gegenereerde beschrijving">
            <a:extLst>
              <a:ext uri="{FF2B5EF4-FFF2-40B4-BE49-F238E27FC236}">
                <a16:creationId xmlns:a16="http://schemas.microsoft.com/office/drawing/2014/main" id="{E18F84CC-E720-4DCB-BDAF-210DD4EF6C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44" y="3819071"/>
            <a:ext cx="3823874" cy="3166646"/>
          </a:xfrm>
          <a:prstGeom prst="rect">
            <a:avLst/>
          </a:prstGeom>
        </p:spPr>
      </p:pic>
      <p:pic>
        <p:nvPicPr>
          <p:cNvPr id="24" name="Afbeelding 23" descr="Afbeelding met binnen, zitten, man, vasthouden&#10;&#10;Automatisch gegenereerde beschrijving">
            <a:extLst>
              <a:ext uri="{FF2B5EF4-FFF2-40B4-BE49-F238E27FC236}">
                <a16:creationId xmlns:a16="http://schemas.microsoft.com/office/drawing/2014/main" id="{588D3F33-175D-4521-8145-E75FE4AEF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94" y="359090"/>
            <a:ext cx="2799685" cy="27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foto, man, staand&#10;&#10;Automatisch gegenereerde beschrijving">
            <a:extLst>
              <a:ext uri="{FF2B5EF4-FFF2-40B4-BE49-F238E27FC236}">
                <a16:creationId xmlns:a16="http://schemas.microsoft.com/office/drawing/2014/main" id="{93D7ABB3-AA00-4A2D-B842-1BCE176C3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94" y="3566092"/>
            <a:ext cx="5000368" cy="329190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799175" y="659258"/>
            <a:ext cx="2308116" cy="3102646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SAMENWERKING</a:t>
            </a: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Handel van Indianen naar Engelsen: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Bont (bevers en beren)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Huiden (van bizons)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Landbouwproducten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Handel van Engelsen naar Indianen: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Geweren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Bijlen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Messen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Landbouwproducten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404502" y="1437541"/>
            <a:ext cx="444844" cy="55817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7519627" y="1355615"/>
            <a:ext cx="529066" cy="49460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3503251" y="440584"/>
            <a:ext cx="4174414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 2 Engelse kolonisten en de inheemse bevolking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419720" y="556169"/>
            <a:ext cx="3492194" cy="2671759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BOTSINGEN</a:t>
            </a: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Oorzaken: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1 – ruzie over landbouwgrond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2 – Indianen bezwijken aan Europese ziektes 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      (pokken als biologisch wapen?)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3 – Indianen steunen de Franse kolonisten </a:t>
            </a: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Gevolgen: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1 – ongeveer anderhalf miljoen (75%)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       Indianen gedood / vermoord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2 – Fransen verdreven 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3 – Engels grondgebied groeit  (GO WEST)</a:t>
            </a:r>
          </a:p>
        </p:txBody>
      </p:sp>
      <p:pic>
        <p:nvPicPr>
          <p:cNvPr id="14" name="Afbeelding 13" descr="Afbeelding met boom, water&#10;&#10;Automatisch gegenereerde beschrijving">
            <a:extLst>
              <a:ext uri="{FF2B5EF4-FFF2-40B4-BE49-F238E27FC236}">
                <a16:creationId xmlns:a16="http://schemas.microsoft.com/office/drawing/2014/main" id="{6A18CD66-D133-47F5-8D32-24C2D2BBA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67" y="3566092"/>
            <a:ext cx="4250116" cy="32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181233" y="407523"/>
            <a:ext cx="2876800" cy="374897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VESTIGINGSKOLONIËN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Doel: 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Huisvesting en </a:t>
            </a:r>
            <a:r>
              <a:rPr lang="nl-NL" sz="1400" dirty="0" smtClean="0">
                <a:solidFill>
                  <a:prstClr val="black"/>
                </a:solidFill>
              </a:rPr>
              <a:t>landbouwgrond </a:t>
            </a:r>
            <a:r>
              <a:rPr lang="nl-NL" sz="1400" dirty="0">
                <a:solidFill>
                  <a:prstClr val="black"/>
                </a:solidFill>
              </a:rPr>
              <a:t>voor miljoenen arme Engelse (en andere Europese) boeren, religieuze minderheden, handelaren</a:t>
            </a: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Waar: 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De </a:t>
            </a:r>
            <a:r>
              <a:rPr lang="nl-NL" sz="1400" dirty="0" err="1">
                <a:solidFill>
                  <a:prstClr val="black"/>
                </a:solidFill>
              </a:rPr>
              <a:t>Noord-Oostelijk</a:t>
            </a:r>
            <a:r>
              <a:rPr lang="nl-NL" sz="1400" dirty="0">
                <a:solidFill>
                  <a:prstClr val="black"/>
                </a:solidFill>
              </a:rPr>
              <a:t> gelegen koloniën, zoals New York, Pennsylvania, Massachusetts</a:t>
            </a: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Wie: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Grote groepen Europeanen en op kleine schaal tot-slaaf-gemaakte Afrikanen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3491241" y="1701640"/>
            <a:ext cx="464986" cy="55310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7343327" y="1593130"/>
            <a:ext cx="510746" cy="4516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3794229" y="454640"/>
            <a:ext cx="3713855" cy="1294683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en-US" sz="1807" b="1" dirty="0"/>
              <a:t>1.3 </a:t>
            </a:r>
            <a:r>
              <a:rPr lang="en-US" sz="1807" b="1" dirty="0" err="1"/>
              <a:t>Engelsen</a:t>
            </a:r>
            <a:r>
              <a:rPr lang="en-US" sz="1807" b="1" dirty="0"/>
              <a:t> </a:t>
            </a:r>
            <a:r>
              <a:rPr lang="en-US" sz="1807" b="1" dirty="0" err="1"/>
              <a:t>stichten</a:t>
            </a:r>
            <a:r>
              <a:rPr lang="en-US" sz="1807" b="1" dirty="0"/>
              <a:t> twee </a:t>
            </a:r>
            <a:r>
              <a:rPr lang="en-US" sz="1807" b="1" dirty="0" err="1"/>
              <a:t>soorten</a:t>
            </a:r>
            <a:r>
              <a:rPr lang="en-US" sz="1807" b="1" dirty="0"/>
              <a:t> </a:t>
            </a:r>
            <a:r>
              <a:rPr lang="en-US" sz="1807" b="1" dirty="0" err="1"/>
              <a:t>koloniën</a:t>
            </a:r>
            <a:r>
              <a:rPr lang="en-US" sz="1807" b="1" dirty="0"/>
              <a:t> in Amerika</a:t>
            </a:r>
            <a:endParaRPr lang="nl-NL" sz="1807" b="1" dirty="0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8067760" y="407523"/>
            <a:ext cx="3432262" cy="374897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PLANTAGEKOLONIËN</a:t>
            </a: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Doel: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Aanleggen van winstgevende plantages, waar tabak, suiker en katoen werd verbouwd</a:t>
            </a: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Waar: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De </a:t>
            </a:r>
            <a:r>
              <a:rPr lang="nl-NL" sz="1400" dirty="0" err="1">
                <a:solidFill>
                  <a:schemeClr val="tx1"/>
                </a:solidFill>
              </a:rPr>
              <a:t>Zuid-Oostelijk</a:t>
            </a:r>
            <a:r>
              <a:rPr lang="nl-NL" sz="1400" dirty="0">
                <a:solidFill>
                  <a:schemeClr val="tx1"/>
                </a:solidFill>
              </a:rPr>
              <a:t> gelegen koloniën, zoals Georgia, Carolina en Virginia.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Koloniën in het Caraïbisch gebied, zoals Barbados en Jamaica </a:t>
            </a:r>
            <a:r>
              <a:rPr lang="nl-NL" sz="1400" dirty="0" smtClean="0">
                <a:solidFill>
                  <a:schemeClr val="tx1"/>
                </a:solidFill>
              </a:rPr>
              <a:t>(eerst katoen- en later vooral suikerplantages</a:t>
            </a:r>
            <a:r>
              <a:rPr lang="nl-NL" sz="14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Wie:</a:t>
            </a: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Kleine groepen Europese plantage-houders en grote aantallen tot-slaaf-gemaakte Afrikanen</a:t>
            </a:r>
          </a:p>
        </p:txBody>
      </p:sp>
      <p:pic>
        <p:nvPicPr>
          <p:cNvPr id="5" name="Afbeelding 4" descr="Afbeelding met gras, buiten, hek, hooi&#10;&#10;Automatisch gegenereerde beschrijving">
            <a:extLst>
              <a:ext uri="{FF2B5EF4-FFF2-40B4-BE49-F238E27FC236}">
                <a16:creationId xmlns:a16="http://schemas.microsoft.com/office/drawing/2014/main" id="{CAF83D86-E12F-4AB7-91AC-599013E14A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1" y="4203445"/>
            <a:ext cx="4247288" cy="2654555"/>
          </a:xfrm>
          <a:prstGeom prst="rect">
            <a:avLst/>
          </a:prstGeom>
        </p:spPr>
      </p:pic>
      <p:pic>
        <p:nvPicPr>
          <p:cNvPr id="7" name="Afbeelding 6" descr="Afbeelding met persoon, buiten, foto, gras&#10;&#10;Automatisch gegenereerde beschrijving">
            <a:extLst>
              <a:ext uri="{FF2B5EF4-FFF2-40B4-BE49-F238E27FC236}">
                <a16:creationId xmlns:a16="http://schemas.microsoft.com/office/drawing/2014/main" id="{4B86EA8E-59DF-408D-961A-22E70ACD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09" y="4203445"/>
            <a:ext cx="4688957" cy="26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1C9B5D4-D643-4D4D-955B-9CAC9F712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27" y="2424467"/>
            <a:ext cx="6927395" cy="4433533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3712231" y="250592"/>
            <a:ext cx="4767538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1.4 Engeland en de </a:t>
            </a:r>
            <a:r>
              <a:rPr lang="nl-NL" sz="1807" b="1" dirty="0" err="1"/>
              <a:t>driehoekshandel</a:t>
            </a:r>
            <a:endParaRPr lang="nl-NL" sz="1807" b="1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F2E3748-40C4-45D0-B3A3-ADE663ACABD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 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D07EDBD-8666-4D4B-BE33-806179C67ED6}"/>
              </a:ext>
            </a:extLst>
          </p:cNvPr>
          <p:cNvSpPr/>
          <p:nvPr/>
        </p:nvSpPr>
        <p:spPr>
          <a:xfrm>
            <a:off x="0" y="2424467"/>
            <a:ext cx="2435627" cy="439530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ENKELE FEITEN OVER DE TRANSATLANTISCHE SLAVENHANDEL: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In totaal ongeveer 10-12 miljoen tot-slaaf-</a:t>
            </a:r>
            <a:r>
              <a:rPr lang="nl-NL" sz="1400" dirty="0" err="1">
                <a:solidFill>
                  <a:prstClr val="black"/>
                </a:solidFill>
              </a:rPr>
              <a:t>gemaakten</a:t>
            </a:r>
            <a:r>
              <a:rPr lang="nl-NL" sz="1400" dirty="0">
                <a:solidFill>
                  <a:prstClr val="black"/>
                </a:solidFill>
              </a:rPr>
              <a:t> van Afrika naar Amerika </a:t>
            </a:r>
            <a:r>
              <a:rPr lang="nl-NL" sz="1400" dirty="0" smtClean="0">
                <a:solidFill>
                  <a:prstClr val="black"/>
                </a:solidFill>
              </a:rPr>
              <a:t>vervoerd</a:t>
            </a: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Aandeel slavenhandel: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Portugal 45%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Engeland 25%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Frankrijk 11%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Spanje 9%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</a:t>
            </a:r>
            <a:r>
              <a:rPr lang="nl-NL" sz="1400" dirty="0" smtClean="0">
                <a:solidFill>
                  <a:prstClr val="black"/>
                </a:solidFill>
              </a:rPr>
              <a:t>Republiek (NL) </a:t>
            </a:r>
            <a:r>
              <a:rPr lang="nl-NL" sz="1400" dirty="0">
                <a:solidFill>
                  <a:prstClr val="black"/>
                </a:solidFill>
              </a:rPr>
              <a:t>5%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Ver. Staten 3</a:t>
            </a:r>
            <a:r>
              <a:rPr lang="nl-NL" sz="1400" dirty="0" smtClean="0">
                <a:solidFill>
                  <a:prstClr val="black"/>
                </a:solidFill>
              </a:rPr>
              <a:t>%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Bestemming slaven: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Brazilië (40%), Midden-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Amerika (40%),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        Verenigde Staten 5%</a:t>
            </a:r>
            <a:endParaRPr lang="nl-NL" sz="1400" b="1" dirty="0">
              <a:solidFill>
                <a:prstClr val="black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C58A5D2-E234-4A0E-9052-4FC42ABC4A78}"/>
              </a:ext>
            </a:extLst>
          </p:cNvPr>
          <p:cNvSpPr/>
          <p:nvPr/>
        </p:nvSpPr>
        <p:spPr>
          <a:xfrm>
            <a:off x="9363022" y="2424467"/>
            <a:ext cx="2828978" cy="4395308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ENKELE FEITEN OVER ENGELAND EN DE TRANSATLANTISCHE SLAVENHANDEL: </a:t>
            </a:r>
          </a:p>
          <a:p>
            <a:pPr marL="285750" lvl="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Royal </a:t>
            </a:r>
            <a:r>
              <a:rPr lang="nl-NL" sz="1400" dirty="0" err="1">
                <a:solidFill>
                  <a:prstClr val="black"/>
                </a:solidFill>
              </a:rPr>
              <a:t>African</a:t>
            </a:r>
            <a:r>
              <a:rPr lang="nl-NL" sz="1400" dirty="0">
                <a:solidFill>
                  <a:prstClr val="black"/>
                </a:solidFill>
              </a:rPr>
              <a:t> Company (1660) verkreeg monopolie op Engelse goud- en trans-Atlantische </a:t>
            </a:r>
            <a:r>
              <a:rPr lang="nl-NL" sz="1400" dirty="0" smtClean="0">
                <a:solidFill>
                  <a:prstClr val="black"/>
                </a:solidFill>
              </a:rPr>
              <a:t>slavenhandel</a:t>
            </a:r>
          </a:p>
          <a:p>
            <a:pPr marL="285750" lvl="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RAC vestigde zich in </a:t>
            </a:r>
            <a:r>
              <a:rPr lang="nl-NL" sz="1400" dirty="0" smtClean="0">
                <a:solidFill>
                  <a:prstClr val="black"/>
                </a:solidFill>
              </a:rPr>
              <a:t>Ghana</a:t>
            </a:r>
          </a:p>
          <a:p>
            <a:pPr marL="285750" lvl="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Engeland en de Republiek (WIC) voeren (handels-) oorlogen (1667/1672</a:t>
            </a:r>
            <a:r>
              <a:rPr lang="nl-NL" sz="1400" dirty="0" smtClean="0">
                <a:solidFill>
                  <a:prstClr val="black"/>
                </a:solidFill>
              </a:rPr>
              <a:t>)</a:t>
            </a:r>
          </a:p>
          <a:p>
            <a:pPr marL="285750" lvl="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Vanaf 1698 geen monopolie meer: door vrije ondernemingen neemt slavenhandel flink </a:t>
            </a:r>
            <a:r>
              <a:rPr lang="nl-NL" sz="1400" dirty="0" smtClean="0">
                <a:solidFill>
                  <a:prstClr val="black"/>
                </a:solidFill>
              </a:rPr>
              <a:t>toe</a:t>
            </a:r>
          </a:p>
          <a:p>
            <a:pPr marL="285750" lvl="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RAC opgeheven in </a:t>
            </a:r>
            <a:r>
              <a:rPr lang="nl-NL" sz="1400" dirty="0" smtClean="0">
                <a:solidFill>
                  <a:prstClr val="black"/>
                </a:solidFill>
              </a:rPr>
              <a:t>1752</a:t>
            </a:r>
          </a:p>
          <a:p>
            <a:pPr marL="285750" lvl="0" indent="-285750">
              <a:buFontTx/>
              <a:buChar char="-"/>
              <a:defRPr/>
            </a:pPr>
            <a:endParaRPr lang="nl-NL" sz="1400" b="1" dirty="0">
              <a:solidFill>
                <a:prstClr val="black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4198679" y="1530686"/>
            <a:ext cx="4105062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 smtClean="0">
                <a:solidFill>
                  <a:prstClr val="black"/>
                </a:solidFill>
              </a:rPr>
              <a:t>ONTSTAAN: behoefte aan goedkope arbeidskrachten bij Engelse kolonisten in Amerika</a:t>
            </a:r>
            <a:endParaRPr lang="nl-NL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9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507531" y="2215039"/>
            <a:ext cx="2731087" cy="2456315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IDEE VAN VOLKSSOEVEREINITEIT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Volgens </a:t>
            </a:r>
            <a:r>
              <a:rPr lang="nl-NL" sz="1400" b="1" dirty="0">
                <a:solidFill>
                  <a:prstClr val="black"/>
                </a:solidFill>
              </a:rPr>
              <a:t>Rousseau</a:t>
            </a:r>
            <a:r>
              <a:rPr lang="nl-NL" sz="1400" dirty="0">
                <a:solidFill>
                  <a:prstClr val="black"/>
                </a:solidFill>
              </a:rPr>
              <a:t> vormt het volk de hoogste macht (=soevereiniteit)</a:t>
            </a:r>
          </a:p>
          <a:p>
            <a:pPr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Radicale Engelse kolonisten willen onafhankelijkheid (los van Engeland) en bewapenen zich. </a:t>
            </a: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De Engelse koning George III stuurt het leger.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0" y="704580"/>
            <a:ext cx="2731091" cy="3964421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I</a:t>
            </a:r>
            <a:r>
              <a:rPr lang="nl-NL" sz="1400" b="1" dirty="0">
                <a:solidFill>
                  <a:prstClr val="black"/>
                </a:solidFill>
              </a:rPr>
              <a:t>DEE VAN EEN TRIAS POLITICA</a:t>
            </a:r>
          </a:p>
          <a:p>
            <a:pPr>
              <a:defRPr/>
            </a:pPr>
            <a:endParaRPr lang="nl-NL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Volgens </a:t>
            </a:r>
            <a:r>
              <a:rPr lang="nl-NL" sz="1400" b="1" dirty="0" err="1">
                <a:solidFill>
                  <a:prstClr val="black"/>
                </a:solidFill>
              </a:rPr>
              <a:t>Montesquieu</a:t>
            </a:r>
            <a:r>
              <a:rPr lang="nl-NL" sz="1400" dirty="0">
                <a:solidFill>
                  <a:prstClr val="black"/>
                </a:solidFill>
              </a:rPr>
              <a:t> kon een dictatuur voorkomen worden door de politieke macht op te delen in een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Wetgevende macht (parlement)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Uitvoerende macht (regering)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Rechterlijke macht (rechters)</a:t>
            </a: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GEVOLG</a:t>
            </a:r>
            <a:endParaRPr lang="nl-NL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Ruzie over de belastingen.  Engelse regering voert belastingwetten in - kolonisten weigeren, omdat ze niet vertegenwoordigd zijn in het parlement </a:t>
            </a:r>
            <a:r>
              <a:rPr lang="nl-NL" sz="1400" b="1" dirty="0">
                <a:solidFill>
                  <a:prstClr val="black"/>
                </a:solidFill>
              </a:rPr>
              <a:t>(‘no </a:t>
            </a:r>
            <a:r>
              <a:rPr lang="nl-NL" sz="1400" b="1" dirty="0" err="1">
                <a:solidFill>
                  <a:prstClr val="black"/>
                </a:solidFill>
              </a:rPr>
              <a:t>taxation</a:t>
            </a:r>
            <a:r>
              <a:rPr lang="nl-NL" sz="1400" b="1" dirty="0">
                <a:solidFill>
                  <a:prstClr val="black"/>
                </a:solidFill>
              </a:rPr>
              <a:t>, without </a:t>
            </a:r>
            <a:r>
              <a:rPr lang="nl-NL" sz="1400" b="1" dirty="0" err="1">
                <a:solidFill>
                  <a:prstClr val="black"/>
                </a:solidFill>
              </a:rPr>
              <a:t>representation</a:t>
            </a:r>
            <a:r>
              <a:rPr lang="nl-NL" sz="1400" b="1" dirty="0">
                <a:solidFill>
                  <a:prstClr val="black"/>
                </a:solidFill>
              </a:rPr>
              <a:t>’)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2881238" y="1366571"/>
            <a:ext cx="331629" cy="39718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904895" y="528533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1.5 </a:t>
            </a:r>
            <a:r>
              <a:rPr lang="nl-NL" sz="1807" b="1" dirty="0" smtClean="0"/>
              <a:t>Invloed van de Verlichting op de Engelse </a:t>
            </a:r>
            <a:r>
              <a:rPr lang="nl-NL" sz="1807" b="1" dirty="0"/>
              <a:t>kolonisten in Amerika </a:t>
            </a:r>
            <a:r>
              <a:rPr lang="nl-NL" sz="1807" b="1" dirty="0" smtClean="0"/>
              <a:t>(</a:t>
            </a:r>
            <a:r>
              <a:rPr lang="nl-NL" sz="1807" b="1" dirty="0"/>
              <a:t>2</a:t>
            </a:r>
            <a:r>
              <a:rPr lang="nl-NL" sz="1807" b="1" baseline="30000" dirty="0"/>
              <a:t>e</a:t>
            </a:r>
            <a:r>
              <a:rPr lang="nl-NL" sz="1807" b="1" dirty="0"/>
              <a:t> helft 18</a:t>
            </a:r>
            <a:r>
              <a:rPr lang="nl-NL" sz="1807" b="1" baseline="30000" dirty="0"/>
              <a:t>e</a:t>
            </a:r>
            <a:r>
              <a:rPr lang="nl-NL" sz="1807" b="1" dirty="0"/>
              <a:t> eeuw)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9015058" y="1755603"/>
            <a:ext cx="3149005" cy="288720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IDEE VAN NATUURLIJKE RECHTEN</a:t>
            </a:r>
          </a:p>
          <a:p>
            <a:pPr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Volgens</a:t>
            </a:r>
            <a:r>
              <a:rPr lang="nl-NL" sz="1400" b="1" dirty="0">
                <a:solidFill>
                  <a:schemeClr val="tx1"/>
                </a:solidFill>
              </a:rPr>
              <a:t> Voltaire, Rousseau, </a:t>
            </a:r>
            <a:r>
              <a:rPr lang="nl-NL" sz="1400" b="1" dirty="0" err="1">
                <a:solidFill>
                  <a:schemeClr val="tx1"/>
                </a:solidFill>
              </a:rPr>
              <a:t>Louverture</a:t>
            </a:r>
            <a:r>
              <a:rPr lang="nl-NL" sz="1400" b="1" dirty="0">
                <a:solidFill>
                  <a:schemeClr val="tx1"/>
                </a:solidFill>
              </a:rPr>
              <a:t>, John Locke en Adam Smith </a:t>
            </a:r>
            <a:r>
              <a:rPr lang="nl-NL" sz="1400" dirty="0">
                <a:solidFill>
                  <a:schemeClr val="tx1"/>
                </a:solidFill>
              </a:rPr>
              <a:t>mag ieder mens zeggen, geloven, denken, zijn, handelen in volle vrijheid.</a:t>
            </a:r>
          </a:p>
          <a:p>
            <a:pPr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GEVOLG</a:t>
            </a: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Handelaren willen af van Engelse regels (Boston Tea Party);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Religieuze minderheden willen godsdienstvrijheid;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Slaven willen vrijheid (abolitionisme)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33901ED-A8EE-45C4-B9D8-4EC78DF8713A}"/>
              </a:ext>
            </a:extLst>
          </p:cNvPr>
          <p:cNvCxnSpPr>
            <a:cxnSpLocks/>
          </p:cNvCxnSpPr>
          <p:nvPr/>
        </p:nvCxnSpPr>
        <p:spPr>
          <a:xfrm flipH="1">
            <a:off x="5752236" y="1573215"/>
            <a:ext cx="1" cy="65045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B10F136-7E8C-40AB-9358-56DDC66C8FD1}"/>
              </a:ext>
            </a:extLst>
          </p:cNvPr>
          <p:cNvCxnSpPr>
            <a:cxnSpLocks/>
          </p:cNvCxnSpPr>
          <p:nvPr/>
        </p:nvCxnSpPr>
        <p:spPr>
          <a:xfrm>
            <a:off x="8293443" y="1529850"/>
            <a:ext cx="426251" cy="36859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binnen, man, kijken, kat&#10;&#10;Automatisch gegenereerde beschrijving">
            <a:extLst>
              <a:ext uri="{FF2B5EF4-FFF2-40B4-BE49-F238E27FC236}">
                <a16:creationId xmlns:a16="http://schemas.microsoft.com/office/drawing/2014/main" id="{A4F41188-602B-4E39-8007-A8A606F04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21" y="4669001"/>
            <a:ext cx="2007379" cy="2188999"/>
          </a:xfrm>
          <a:prstGeom prst="rect">
            <a:avLst/>
          </a:prstGeom>
        </p:spPr>
      </p:pic>
      <p:pic>
        <p:nvPicPr>
          <p:cNvPr id="9" name="Afbeelding 8" descr="Afbeelding met vrouw, zitten, laptop, voorzijde&#10;&#10;Automatisch gegenereerde beschrijving">
            <a:extLst>
              <a:ext uri="{FF2B5EF4-FFF2-40B4-BE49-F238E27FC236}">
                <a16:creationId xmlns:a16="http://schemas.microsoft.com/office/drawing/2014/main" id="{6FED985A-2ED5-4A57-B0CF-C327CAB30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92" y="4651538"/>
            <a:ext cx="1783557" cy="2206462"/>
          </a:xfrm>
          <a:prstGeom prst="rect">
            <a:avLst/>
          </a:prstGeom>
        </p:spPr>
      </p:pic>
      <p:pic>
        <p:nvPicPr>
          <p:cNvPr id="15" name="Afbeelding 14" descr="Afbeelding met stropdas, persoon, kleding, dragen&#10;&#10;Automatisch gegenereerde beschrijving">
            <a:extLst>
              <a:ext uri="{FF2B5EF4-FFF2-40B4-BE49-F238E27FC236}">
                <a16:creationId xmlns:a16="http://schemas.microsoft.com/office/drawing/2014/main" id="{129A7D01-F9D9-4A18-87FD-D6002240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74" y="4669001"/>
            <a:ext cx="1957970" cy="2188999"/>
          </a:xfrm>
          <a:prstGeom prst="rect">
            <a:avLst/>
          </a:prstGeom>
        </p:spPr>
      </p:pic>
      <p:pic>
        <p:nvPicPr>
          <p:cNvPr id="20" name="Afbeelding 19" descr="Afbeelding met binnen, man, kijken, dragen&#10;&#10;Automatisch gegenereerde beschrijving">
            <a:extLst>
              <a:ext uri="{FF2B5EF4-FFF2-40B4-BE49-F238E27FC236}">
                <a16:creationId xmlns:a16="http://schemas.microsoft.com/office/drawing/2014/main" id="{987AF94F-694F-4DF9-8E6F-64E5DBC9D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96" y="4676775"/>
            <a:ext cx="2089491" cy="2181225"/>
          </a:xfrm>
          <a:prstGeom prst="rect">
            <a:avLst/>
          </a:prstGeom>
        </p:spPr>
      </p:pic>
      <p:pic>
        <p:nvPicPr>
          <p:cNvPr id="23" name="Afbeelding 22" descr="Afbeelding met kleding, kijken, man, vrouw&#10;&#10;Automatisch gegenereerde beschrijving">
            <a:extLst>
              <a:ext uri="{FF2B5EF4-FFF2-40B4-BE49-F238E27FC236}">
                <a16:creationId xmlns:a16="http://schemas.microsoft.com/office/drawing/2014/main" id="{EC3B01C0-B506-4043-9246-6A420E0B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94" y="4676775"/>
            <a:ext cx="1750984" cy="2181225"/>
          </a:xfrm>
          <a:prstGeom prst="rect">
            <a:avLst/>
          </a:prstGeom>
        </p:spPr>
      </p:pic>
      <p:pic>
        <p:nvPicPr>
          <p:cNvPr id="27" name="Afbeelding 26" descr="Afbeelding met foto, man, oud&#10;&#10;Automatisch gegenereerde beschrijving">
            <a:extLst>
              <a:ext uri="{FF2B5EF4-FFF2-40B4-BE49-F238E27FC236}">
                <a16:creationId xmlns:a16="http://schemas.microsoft.com/office/drawing/2014/main" id="{53EE0E08-8FE9-4331-900C-67F7999D7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2" y="4651538"/>
            <a:ext cx="2857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9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persoon, mensen, groep, staand&#10;&#10;Automatisch gegenereerde beschrijving">
            <a:extLst>
              <a:ext uri="{FF2B5EF4-FFF2-40B4-BE49-F238E27FC236}">
                <a16:creationId xmlns:a16="http://schemas.microsoft.com/office/drawing/2014/main" id="{45D3677C-A51D-4865-B11B-69E6FABBF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7837"/>
            <a:ext cx="12192000" cy="7977051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233721" y="4023234"/>
            <a:ext cx="3460417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1783: </a:t>
            </a:r>
            <a:r>
              <a:rPr lang="nl-NL" sz="1400" dirty="0">
                <a:solidFill>
                  <a:prstClr val="black"/>
                </a:solidFill>
              </a:rPr>
              <a:t>Engeland stopt (verliest) de onafhankelijkheidsoorlog (ook wel vrijheidsoorlog en </a:t>
            </a:r>
            <a:r>
              <a:rPr lang="nl-NL" sz="1400" b="1" dirty="0">
                <a:solidFill>
                  <a:prstClr val="black"/>
                </a:solidFill>
              </a:rPr>
              <a:t>Amerikaanse Revolutie </a:t>
            </a:r>
            <a:r>
              <a:rPr lang="nl-NL" sz="1400" dirty="0">
                <a:solidFill>
                  <a:prstClr val="black"/>
                </a:solidFill>
              </a:rPr>
              <a:t>genoemd)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4233731" y="2858666"/>
            <a:ext cx="3460401" cy="732767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1776: </a:t>
            </a:r>
            <a:r>
              <a:rPr lang="nl-NL" sz="1400" dirty="0">
                <a:solidFill>
                  <a:prstClr val="black"/>
                </a:solidFill>
              </a:rPr>
              <a:t>13 Amerikaanse koloniën verklaren zich onafhankelijk (</a:t>
            </a:r>
            <a:r>
              <a:rPr lang="nl-NL" sz="1400" b="1" dirty="0" err="1">
                <a:solidFill>
                  <a:prstClr val="black"/>
                </a:solidFill>
              </a:rPr>
              <a:t>Declaration</a:t>
            </a:r>
            <a:r>
              <a:rPr lang="nl-NL" sz="1400" b="1" dirty="0">
                <a:solidFill>
                  <a:prstClr val="black"/>
                </a:solidFill>
              </a:rPr>
              <a:t> of </a:t>
            </a:r>
            <a:r>
              <a:rPr lang="nl-NL" sz="1400" b="1" dirty="0" err="1">
                <a:solidFill>
                  <a:prstClr val="black"/>
                </a:solidFill>
              </a:rPr>
              <a:t>Independance</a:t>
            </a:r>
            <a:r>
              <a:rPr lang="nl-NL" sz="1400" b="1" dirty="0">
                <a:solidFill>
                  <a:prstClr val="black"/>
                </a:solidFill>
              </a:rPr>
              <a:t>)</a:t>
            </a:r>
            <a:endParaRPr lang="nl-NL" sz="1400" dirty="0">
              <a:solidFill>
                <a:prstClr val="black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 flipH="1">
            <a:off x="5741255" y="3597637"/>
            <a:ext cx="1" cy="35652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5756691" y="2247434"/>
            <a:ext cx="0" cy="44604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5756691" y="846626"/>
            <a:ext cx="0" cy="44914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885414" y="-164112"/>
            <a:ext cx="6223465" cy="903637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1.6 Engeland en het ontstaan van de Verenigde Staten van Amerika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4233721" y="1500064"/>
            <a:ext cx="3345088" cy="517323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/>
                </a:solidFill>
              </a:rPr>
              <a:t>1775: </a:t>
            </a:r>
            <a:r>
              <a:rPr lang="nl-NL" sz="1400" dirty="0">
                <a:solidFill>
                  <a:schemeClr val="tx1"/>
                </a:solidFill>
              </a:rPr>
              <a:t>koning George III stuurt leger naar de Amerikaanse koloniën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08CE68BC-3E65-4107-9368-DED7346ACA57}"/>
              </a:ext>
            </a:extLst>
          </p:cNvPr>
          <p:cNvCxnSpPr>
            <a:cxnSpLocks/>
          </p:cNvCxnSpPr>
          <p:nvPr/>
        </p:nvCxnSpPr>
        <p:spPr>
          <a:xfrm flipH="1">
            <a:off x="5740734" y="5055865"/>
            <a:ext cx="1" cy="35652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678B4835-3C5A-4EBB-87F6-6BE1A5EB6F2A}"/>
              </a:ext>
            </a:extLst>
          </p:cNvPr>
          <p:cNvSpPr/>
          <p:nvPr/>
        </p:nvSpPr>
        <p:spPr>
          <a:xfrm>
            <a:off x="4226002" y="5514014"/>
            <a:ext cx="3468137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prstClr val="black"/>
                </a:solidFill>
              </a:rPr>
              <a:t>1787:</a:t>
            </a:r>
            <a:r>
              <a:rPr lang="nl-NL" sz="1400" dirty="0">
                <a:solidFill>
                  <a:prstClr val="black"/>
                </a:solidFill>
              </a:rPr>
              <a:t> </a:t>
            </a:r>
            <a:r>
              <a:rPr lang="nl-NL" sz="1400" b="1" dirty="0" err="1">
                <a:solidFill>
                  <a:prstClr val="black"/>
                </a:solidFill>
              </a:rPr>
              <a:t>Founding</a:t>
            </a:r>
            <a:r>
              <a:rPr lang="nl-NL" sz="1400" b="1" dirty="0">
                <a:solidFill>
                  <a:prstClr val="black"/>
                </a:solidFill>
              </a:rPr>
              <a:t> </a:t>
            </a:r>
            <a:r>
              <a:rPr lang="nl-NL" sz="1400" b="1" dirty="0" err="1">
                <a:solidFill>
                  <a:prstClr val="black"/>
                </a:solidFill>
              </a:rPr>
              <a:t>Fathers</a:t>
            </a:r>
            <a:r>
              <a:rPr lang="nl-NL" sz="1400" b="1" dirty="0">
                <a:solidFill>
                  <a:prstClr val="black"/>
                </a:solidFill>
              </a:rPr>
              <a:t> </a:t>
            </a:r>
            <a:r>
              <a:rPr lang="nl-NL" sz="1400" dirty="0">
                <a:solidFill>
                  <a:prstClr val="black"/>
                </a:solidFill>
              </a:rPr>
              <a:t>stellen grondwet op: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Er komt een (bijna perfecte) trias politica 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VS worden een federale staat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‘</a:t>
            </a:r>
            <a:r>
              <a:rPr lang="nl-NL" sz="1400" dirty="0" err="1">
                <a:solidFill>
                  <a:prstClr val="black"/>
                </a:solidFill>
              </a:rPr>
              <a:t>All</a:t>
            </a:r>
            <a:r>
              <a:rPr lang="nl-NL" sz="1400" dirty="0">
                <a:solidFill>
                  <a:prstClr val="black"/>
                </a:solidFill>
              </a:rPr>
              <a:t> men are </a:t>
            </a:r>
            <a:r>
              <a:rPr lang="nl-NL" sz="1400" dirty="0" err="1">
                <a:solidFill>
                  <a:prstClr val="black"/>
                </a:solidFill>
              </a:rPr>
              <a:t>equal</a:t>
            </a:r>
            <a:r>
              <a:rPr lang="nl-NL" sz="1400" dirty="0">
                <a:solidFill>
                  <a:prstClr val="black"/>
                </a:solidFill>
              </a:rPr>
              <a:t>’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Vrijheidsrechten worden vastgelegd</a:t>
            </a:r>
          </a:p>
        </p:txBody>
      </p:sp>
    </p:spTree>
    <p:extLst>
      <p:ext uri="{BB962C8B-B14F-4D97-AF65-F5344CB8AC3E}">
        <p14:creationId xmlns:p14="http://schemas.microsoft.com/office/powerpoint/2010/main" val="26382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B480E13-510D-4598-8B36-9DB05DAE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57" y="0"/>
            <a:ext cx="11050886" cy="68580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C0867C9-91A6-4FE0-A0E3-1EC7242FFF1E}"/>
              </a:ext>
            </a:extLst>
          </p:cNvPr>
          <p:cNvSpPr/>
          <p:nvPr/>
        </p:nvSpPr>
        <p:spPr>
          <a:xfrm>
            <a:off x="4061259" y="1904409"/>
            <a:ext cx="3631214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N</a:t>
            </a:r>
            <a:r>
              <a:rPr lang="nl-NL" sz="1400" dirty="0">
                <a:solidFill>
                  <a:prstClr val="black"/>
                </a:solidFill>
              </a:rPr>
              <a:t>a de </a:t>
            </a:r>
            <a:r>
              <a:rPr lang="nl-NL" sz="1400" b="1" dirty="0">
                <a:solidFill>
                  <a:prstClr val="black"/>
                </a:solidFill>
              </a:rPr>
              <a:t>onafhankelijkheidsverklaring (1776):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Groeiend verzet van slaven (vooral op Barbados en Jamaica)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Groei abolitionisme-beweging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Vrijlating van slaven in Noordelijke staten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833E81E-D6C7-4DF9-AEA0-8B260389E519}"/>
              </a:ext>
            </a:extLst>
          </p:cNvPr>
          <p:cNvSpPr/>
          <p:nvPr/>
        </p:nvSpPr>
        <p:spPr>
          <a:xfrm>
            <a:off x="4135395" y="5070877"/>
            <a:ext cx="3557075" cy="1163654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prstClr val="black"/>
                </a:solidFill>
              </a:rPr>
              <a:t>Na de </a:t>
            </a:r>
            <a:r>
              <a:rPr lang="nl-NL" sz="1400" b="1" dirty="0">
                <a:solidFill>
                  <a:prstClr val="black"/>
                </a:solidFill>
              </a:rPr>
              <a:t>Amerikaanse Burgeroorlog (1861-1865):</a:t>
            </a:r>
            <a:endParaRPr lang="nl-NL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Slavernij in de VS verboden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prstClr val="black"/>
                </a:solidFill>
              </a:rPr>
              <a:t>Afro-Amerikanen krijgen burgerrecht (1868) en stemrecht (1870)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8E63865-B0BF-432E-816B-5F890D88CDD9}"/>
              </a:ext>
            </a:extLst>
          </p:cNvPr>
          <p:cNvCxnSpPr>
            <a:cxnSpLocks/>
          </p:cNvCxnSpPr>
          <p:nvPr/>
        </p:nvCxnSpPr>
        <p:spPr>
          <a:xfrm>
            <a:off x="5876625" y="4492447"/>
            <a:ext cx="0" cy="54910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0F73E5A-C816-4120-B478-C2AE7C813502}"/>
              </a:ext>
            </a:extLst>
          </p:cNvPr>
          <p:cNvCxnSpPr>
            <a:cxnSpLocks/>
          </p:cNvCxnSpPr>
          <p:nvPr/>
        </p:nvCxnSpPr>
        <p:spPr>
          <a:xfrm>
            <a:off x="5883132" y="3007309"/>
            <a:ext cx="0" cy="57159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EDC819B-0A60-4964-A88A-6B8BA25F4899}"/>
              </a:ext>
            </a:extLst>
          </p:cNvPr>
          <p:cNvCxnSpPr>
            <a:cxnSpLocks/>
          </p:cNvCxnSpPr>
          <p:nvPr/>
        </p:nvCxnSpPr>
        <p:spPr>
          <a:xfrm>
            <a:off x="5863609" y="1456612"/>
            <a:ext cx="1" cy="39784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98445B49-804F-4B43-90E5-BA8E72BB668C}"/>
              </a:ext>
            </a:extLst>
          </p:cNvPr>
          <p:cNvSpPr/>
          <p:nvPr/>
        </p:nvSpPr>
        <p:spPr>
          <a:xfrm>
            <a:off x="2875712" y="800832"/>
            <a:ext cx="6223465" cy="512592"/>
          </a:xfrm>
          <a:prstGeom prst="ellipse">
            <a:avLst/>
          </a:prstGeom>
          <a:solidFill>
            <a:srgbClr val="76B7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02" tIns="42800" rIns="85602" bIns="42800" anchor="ctr">
            <a:spAutoFit/>
          </a:bodyPr>
          <a:lstStyle/>
          <a:p>
            <a:pPr algn="ctr" eaLnBrk="1" hangingPunct="1">
              <a:defRPr/>
            </a:pPr>
            <a:r>
              <a:rPr lang="nl-NL" sz="1807" b="1" dirty="0"/>
              <a:t>1.7 Engeland en de afschaffing slavernij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6E8E23C-F37E-4418-85E4-62713B1999FC}"/>
              </a:ext>
            </a:extLst>
          </p:cNvPr>
          <p:cNvSpPr/>
          <p:nvPr/>
        </p:nvSpPr>
        <p:spPr>
          <a:xfrm>
            <a:off x="4061259" y="3485377"/>
            <a:ext cx="3631212" cy="948210"/>
          </a:xfrm>
          <a:prstGeom prst="rect">
            <a:avLst/>
          </a:prstGeom>
          <a:solidFill>
            <a:srgbClr val="EBA375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602" tIns="42800" rIns="85602" bIns="42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Na de </a:t>
            </a:r>
            <a:r>
              <a:rPr lang="nl-NL" sz="1400" b="1" dirty="0">
                <a:solidFill>
                  <a:schemeClr val="tx1"/>
                </a:solidFill>
              </a:rPr>
              <a:t>Franse Revolutie (1789):</a:t>
            </a: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Frankrijk en Engeland verbieden slavenhandel (1807 in het Britse Rijk)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Britse Rijk verbiedt slavernij (1833)</a:t>
            </a:r>
          </a:p>
        </p:txBody>
      </p:sp>
    </p:spTree>
    <p:extLst>
      <p:ext uri="{BB962C8B-B14F-4D97-AF65-F5344CB8AC3E}">
        <p14:creationId xmlns:p14="http://schemas.microsoft.com/office/powerpoint/2010/main" val="28194195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2743</Words>
  <Application>Microsoft Office PowerPoint</Application>
  <PresentationFormat>Breedbeeld</PresentationFormat>
  <Paragraphs>398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Bas Schuijt</dc:creator>
  <cp:lastModifiedBy>J.A.M. Schuijt</cp:lastModifiedBy>
  <cp:revision>116</cp:revision>
  <cp:lastPrinted>2020-09-14T08:07:56Z</cp:lastPrinted>
  <dcterms:created xsi:type="dcterms:W3CDTF">2020-03-25T14:37:35Z</dcterms:created>
  <dcterms:modified xsi:type="dcterms:W3CDTF">2020-09-14T08:10:12Z</dcterms:modified>
</cp:coreProperties>
</file>