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28" r:id="rId2"/>
    <p:sldId id="430" r:id="rId3"/>
    <p:sldId id="431" r:id="rId4"/>
    <p:sldId id="440" r:id="rId5"/>
    <p:sldId id="429" r:id="rId6"/>
    <p:sldId id="432" r:id="rId7"/>
    <p:sldId id="435" r:id="rId8"/>
    <p:sldId id="436" r:id="rId9"/>
    <p:sldId id="439" r:id="rId10"/>
    <p:sldId id="438" r:id="rId11"/>
    <p:sldId id="441" r:id="rId12"/>
    <p:sldId id="437" r:id="rId13"/>
    <p:sldId id="442" r:id="rId14"/>
    <p:sldId id="434" r:id="rId15"/>
    <p:sldId id="443" r:id="rId16"/>
    <p:sldId id="433" r:id="rId17"/>
    <p:sldId id="446" r:id="rId18"/>
    <p:sldId id="445" r:id="rId19"/>
    <p:sldId id="444" r:id="rId20"/>
    <p:sldId id="450" r:id="rId21"/>
    <p:sldId id="449" r:id="rId22"/>
    <p:sldId id="448" r:id="rId23"/>
    <p:sldId id="447" r:id="rId24"/>
    <p:sldId id="452" r:id="rId25"/>
    <p:sldId id="451" r:id="rId26"/>
    <p:sldId id="454" r:id="rId2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.A.M. Schuijt" initials="JS" lastIdx="1" clrIdx="0">
    <p:extLst>
      <p:ext uri="{19B8F6BF-5375-455C-9EA6-DF929625EA0E}">
        <p15:presenceInfo xmlns:p15="http://schemas.microsoft.com/office/powerpoint/2012/main" userId="J.A.M. Schuij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38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4D5356-5E07-4F66-9617-401C883DAF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0895F47-D0BB-458F-8660-1EBFF7274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3FBB0BE-C99D-4F8A-8431-8C0D2F740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3-6-2021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13ECAC3-71FE-4D9F-89A5-F5752366F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4757377-A9BF-4257-9BC0-B792EA822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8839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99C9D5-DCE5-4453-8022-1DC4D48BF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1B8B1FB-B0AA-4640-AEA9-379C7FE3F7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4206022-B76C-4F73-BD42-7DD306D56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3-6-2021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929763-183D-4B42-BBB3-AA94433C3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B4D134-B351-4B8B-A1A1-FACDC570B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6705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D7D8577-CA31-413C-BC48-8A075542D6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B06FC15-18DD-4190-847F-81C062D6F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3A62806-C89C-4962-B66B-72763CD2B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3-6-2021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6614036-ED6B-4CC9-B373-F356E671F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8921073-4BE1-4503-AE88-F6C71E17E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15885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A5E125-AF9A-41AE-9856-7799592FE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E104B80-287D-4990-9F3F-5EDA19CFBF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B74ABBF-5CFB-4C44-9310-1D8E8714E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3-6-2021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7C8F883-D7DD-4A97-873D-8A55BBA5A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28FCBD3-B670-4F76-A7D9-61AA72FB9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746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66CD1A-D41C-4615-9B75-87E762055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E8AB531-5BF7-42F2-8007-FC460FD448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A58CD59-6DC3-44BA-B0FF-3EBAC9978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3-6-2021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141C120-C0BD-4B6D-8388-FC21C049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F8C8B07-743A-4FA6-8F8C-6EF85FE5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5965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C13729-A7FF-4909-BAB9-D0BC9C27C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15FD401-A391-4C66-B0E2-AE2F00783B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B03941B-E9CD-4F9F-A043-1D8930AA7C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2713AAC-2B52-4E2B-8179-8244DAA25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3-6-2021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75609CB-E8D9-4C09-9934-275BE8A69A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ED14C4A-60CE-4263-B5B2-8AEC3E9E0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690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F59D52-08A6-4334-AAAD-C004A8A91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BB16137-B836-403C-A7E4-6181F1EE7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5E64FA8-5F23-4A4A-9E58-DE488AB29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66EF195F-4C47-4670-94C9-8310A478E5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2CA7B48-7A08-446A-8E8E-E9E1CF3EE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C79D08B5-1EE5-4C2F-AC45-06B1D3873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3-6-2021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D337CE9-0CC1-4E0B-93DB-7A899E468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7EEB5B3D-7D36-466E-8BAE-DC7885FD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8098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12E73D-E866-4866-A932-1D83D7604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48E6FEB-42B2-4D43-87BF-37ADE40AB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3-6-2021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EAF582CF-1328-41C5-9DD1-E670C2646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E466E355-64ED-45AD-8887-33FB6EDEF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7457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BF6C4D44-8E87-4A6E-A12C-AEFBEDE8F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3-6-2021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85A5A8C2-E366-42C4-B09F-F547CE9BD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BD497EBC-69C1-437C-80AE-A31163FF3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03753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3E7B87-90A1-4A97-AE46-E69959EC5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DC16AE-0B4D-4747-95F7-8A5EDB846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B5E5ACE-DD37-4BD2-8D3E-88DE716FF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690EAB8-2325-4349-A64F-F83A4AF7E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3-6-2021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4B9B767-0BD8-4B47-99C4-B8E043C3C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E12ED76-39CF-435A-A60D-D3DA5F49C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3084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C9A0A1-B1A4-4B39-BD15-5F27B30A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FCAB9C4-DDC0-49E7-8F2E-4E06B6E420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4F2B7A4-FC1B-4525-A988-00C0575852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FC6331-3460-43C4-922A-9CC49F4A3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7B1C5-D630-4DA1-82EC-444A66038F7E}" type="datetimeFigureOut">
              <a:rPr lang="nl-NL" smtClean="0"/>
              <a:t>3-6-2021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4C6B644-F700-4042-97DD-B26458B01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DAFA96E-A341-41AC-9FCD-40FCE8625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0533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F3BF6B5-9583-411C-954D-EEF714A43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501ACCB-184A-4E88-A13E-D21C4B81C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DD091E6-AAB6-4D7A-8A51-AA09E59F06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7B1C5-D630-4DA1-82EC-444A66038F7E}" type="datetimeFigureOut">
              <a:rPr lang="nl-NL" smtClean="0"/>
              <a:t>3-6-2021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B430A8A-A8C6-421E-84B9-91308A6D1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5B95DD8-BCE5-4E19-8730-C60860335A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0440F8-7E6E-4896-AF97-1F727BE8587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476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59051594-9DFA-4850-93F5-A5E378C12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8530" y="3685789"/>
            <a:ext cx="4170706" cy="3172211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FAB311D7-BEF8-44DF-A94C-CB473373A4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983" y="3826247"/>
            <a:ext cx="4342643" cy="4545241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534802" y="466940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HISTORISCHE CONTEXT: </a:t>
            </a:r>
          </a:p>
          <a:p>
            <a:pPr algn="ctr" eaLnBrk="1" hangingPunct="1">
              <a:defRPr/>
            </a:pPr>
            <a:r>
              <a:rPr lang="en-US" sz="2000" b="1" dirty="0"/>
              <a:t>CHINA (1842-2001)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0" y="2902917"/>
            <a:ext cx="3612176" cy="92333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AutoNum type="arabicPeriod"/>
              <a:defRPr/>
            </a:pPr>
            <a:r>
              <a:rPr lang="en-US" b="1" dirty="0" err="1">
                <a:solidFill>
                  <a:schemeClr val="tx1"/>
                </a:solidFill>
              </a:rPr>
              <a:t>Einde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keizertijd</a:t>
            </a:r>
            <a:r>
              <a:rPr lang="en-US" b="1" dirty="0">
                <a:solidFill>
                  <a:schemeClr val="tx1"/>
                </a:solidFill>
              </a:rPr>
              <a:t> (1842-1912): </a:t>
            </a:r>
            <a:r>
              <a:rPr lang="en-US" dirty="0">
                <a:solidFill>
                  <a:schemeClr val="tx1"/>
                </a:solidFill>
              </a:rPr>
              <a:t>China </a:t>
            </a:r>
            <a:r>
              <a:rPr lang="en-US" dirty="0" err="1">
                <a:solidFill>
                  <a:schemeClr val="tx1"/>
                </a:solidFill>
              </a:rPr>
              <a:t>opgeslokt</a:t>
            </a:r>
            <a:r>
              <a:rPr lang="en-US" dirty="0">
                <a:solidFill>
                  <a:schemeClr val="tx1"/>
                </a:solidFill>
              </a:rPr>
              <a:t> door </a:t>
            </a:r>
            <a:r>
              <a:rPr lang="en-US" dirty="0" err="1">
                <a:solidFill>
                  <a:schemeClr val="tx1"/>
                </a:solidFill>
              </a:rPr>
              <a:t>imperialistische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Westen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618B241-17B7-4E5D-A4F7-CA243A358B17}"/>
              </a:ext>
            </a:extLst>
          </p:cNvPr>
          <p:cNvSpPr/>
          <p:nvPr/>
        </p:nvSpPr>
        <p:spPr>
          <a:xfrm>
            <a:off x="3612176" y="2905687"/>
            <a:ext cx="4386008" cy="92333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AutoNum type="arabicPeriod" startAt="2"/>
              <a:defRPr/>
            </a:pPr>
            <a:r>
              <a:rPr lang="en-US" b="1" dirty="0" err="1">
                <a:solidFill>
                  <a:schemeClr val="tx1"/>
                </a:solidFill>
              </a:rPr>
              <a:t>Republiek</a:t>
            </a:r>
            <a:r>
              <a:rPr lang="en-US" b="1" dirty="0">
                <a:solidFill>
                  <a:schemeClr val="tx1"/>
                </a:solidFill>
              </a:rPr>
              <a:t> China (1912-1949): </a:t>
            </a:r>
            <a:r>
              <a:rPr lang="en-US" dirty="0">
                <a:solidFill>
                  <a:schemeClr val="tx1"/>
                </a:solidFill>
              </a:rPr>
              <a:t>China </a:t>
            </a:r>
            <a:r>
              <a:rPr lang="en-US" dirty="0" err="1">
                <a:solidFill>
                  <a:schemeClr val="tx1"/>
                </a:solidFill>
              </a:rPr>
              <a:t>verdeeld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tussen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nationalisten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communisten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bezet</a:t>
            </a:r>
            <a:r>
              <a:rPr lang="en-US" dirty="0">
                <a:solidFill>
                  <a:schemeClr val="tx1"/>
                </a:solidFill>
              </a:rPr>
              <a:t> door Japan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19B186-678F-44D1-B06A-CC833A4A5579}"/>
              </a:ext>
            </a:extLst>
          </p:cNvPr>
          <p:cNvSpPr/>
          <p:nvPr/>
        </p:nvSpPr>
        <p:spPr>
          <a:xfrm>
            <a:off x="7998184" y="2902917"/>
            <a:ext cx="4193816" cy="92333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3. </a:t>
            </a:r>
            <a:r>
              <a:rPr lang="en-US" b="1" dirty="0" err="1">
                <a:solidFill>
                  <a:schemeClr val="tx1"/>
                </a:solidFill>
              </a:rPr>
              <a:t>Volksrepubliek</a:t>
            </a:r>
            <a:r>
              <a:rPr lang="en-US" b="1" dirty="0">
                <a:solidFill>
                  <a:schemeClr val="tx1"/>
                </a:solidFill>
              </a:rPr>
              <a:t> China (1949 – 2001)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    </a:t>
            </a:r>
            <a:r>
              <a:rPr lang="en-US" dirty="0" err="1">
                <a:solidFill>
                  <a:schemeClr val="tx1"/>
                </a:solidFill>
              </a:rPr>
              <a:t>communisten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maken</a:t>
            </a:r>
            <a:r>
              <a:rPr lang="en-US" dirty="0">
                <a:solidFill>
                  <a:schemeClr val="tx1"/>
                </a:solidFill>
              </a:rPr>
              <a:t> van China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    </a:t>
            </a:r>
            <a:r>
              <a:rPr lang="en-US" dirty="0" err="1">
                <a:solidFill>
                  <a:schemeClr val="tx1"/>
                </a:solidFill>
              </a:rPr>
              <a:t>sterk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onafhankelijk</a:t>
            </a:r>
            <a:r>
              <a:rPr lang="en-US" dirty="0">
                <a:solidFill>
                  <a:schemeClr val="tx1"/>
                </a:solidFill>
              </a:rPr>
              <a:t> land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82586EB-3B5B-4ADC-8F68-0FCAAF4A86D9}"/>
              </a:ext>
            </a:extLst>
          </p:cNvPr>
          <p:cNvCxnSpPr>
            <a:cxnSpLocks/>
          </p:cNvCxnSpPr>
          <p:nvPr/>
        </p:nvCxnSpPr>
        <p:spPr>
          <a:xfrm flipH="1">
            <a:off x="2422187" y="1555002"/>
            <a:ext cx="2112616" cy="97939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199EF69-84DE-4480-98E2-135DEC615F5D}"/>
              </a:ext>
            </a:extLst>
          </p:cNvPr>
          <p:cNvCxnSpPr>
            <a:cxnSpLocks/>
          </p:cNvCxnSpPr>
          <p:nvPr/>
        </p:nvCxnSpPr>
        <p:spPr>
          <a:xfrm>
            <a:off x="6503885" y="2001795"/>
            <a:ext cx="1" cy="87321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868A2BC-BFF2-4CDD-AC1D-0BB5EB130568}"/>
              </a:ext>
            </a:extLst>
          </p:cNvPr>
          <p:cNvCxnSpPr>
            <a:cxnSpLocks/>
          </p:cNvCxnSpPr>
          <p:nvPr/>
        </p:nvCxnSpPr>
        <p:spPr>
          <a:xfrm>
            <a:off x="8774535" y="1531565"/>
            <a:ext cx="910156" cy="94046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0D3F5C4C-55F7-4E1C-81A5-5407C9B1F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2179" y="3853552"/>
            <a:ext cx="2440076" cy="3004447"/>
          </a:xfrm>
          <a:prstGeom prst="rect">
            <a:avLst/>
          </a:prstGeom>
        </p:spPr>
      </p:pic>
      <p:pic>
        <p:nvPicPr>
          <p:cNvPr id="1030" name="Picture 6" descr="China produceert animatiefilm over Mao Zedong - MovieScene">
            <a:extLst>
              <a:ext uri="{FF2B5EF4-FFF2-40B4-BE49-F238E27FC236}">
                <a16:creationId xmlns:a16="http://schemas.microsoft.com/office/drawing/2014/main" id="{57E9390D-8C76-4B3C-BF36-A06EBAFA8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184" y="3850089"/>
            <a:ext cx="2186676" cy="302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BA4894F3-A0DE-4619-8280-32EE3EF5BF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948" y="3829453"/>
            <a:ext cx="2391863" cy="302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25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Young reformers in Qing dynasty | The World of Chinese">
            <a:extLst>
              <a:ext uri="{FF2B5EF4-FFF2-40B4-BE49-F238E27FC236}">
                <a16:creationId xmlns:a16="http://schemas.microsoft.com/office/drawing/2014/main" id="{71FD5FC8-C340-4A37-B67E-3884BED649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479" y="2286569"/>
            <a:ext cx="9141521" cy="473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201163" y="428418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/>
              <a:t>Reactie</a:t>
            </a:r>
            <a:r>
              <a:rPr lang="en-US" sz="2000" b="1" dirty="0"/>
              <a:t> Chinese </a:t>
            </a:r>
            <a:r>
              <a:rPr lang="en-US" sz="2000" b="1" dirty="0" err="1"/>
              <a:t>regering</a:t>
            </a:r>
            <a:r>
              <a:rPr lang="en-US" sz="2000" b="1" dirty="0"/>
              <a:t> HERVORMINGEN (1)</a:t>
            </a:r>
          </a:p>
          <a:p>
            <a:pPr algn="ctr" eaLnBrk="1" hangingPunct="1">
              <a:defRPr/>
            </a:pPr>
            <a:r>
              <a:rPr lang="en-US" sz="2000" b="1" dirty="0"/>
              <a:t>(1861-1911)</a:t>
            </a:r>
            <a:endParaRPr lang="nl-NL" sz="2000" b="1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618B241-17B7-4E5D-A4F7-CA243A358B17}"/>
              </a:ext>
            </a:extLst>
          </p:cNvPr>
          <p:cNvSpPr/>
          <p:nvPr/>
        </p:nvSpPr>
        <p:spPr>
          <a:xfrm>
            <a:off x="0" y="-138499"/>
            <a:ext cx="3121469" cy="729430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De </a:t>
            </a:r>
            <a:r>
              <a:rPr lang="en-US" b="1" dirty="0" err="1">
                <a:solidFill>
                  <a:schemeClr val="tx1"/>
                </a:solidFill>
              </a:rPr>
              <a:t>Zelfversterkingsbeweging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(1861 – 1895)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Wat </a:t>
            </a:r>
            <a:r>
              <a:rPr lang="en-US" b="1" dirty="0" err="1">
                <a:solidFill>
                  <a:schemeClr val="tx1"/>
                </a:solidFill>
              </a:rPr>
              <a:t>wilden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zij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einde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aan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Westerse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suprematie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Westerse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Japanse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ideeën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technieken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overnemen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behoud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Confucianisme</a:t>
            </a: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Hoe?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militaire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hervormingen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industrialisatie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fabrieken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spoorwegen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toenadering tot </a:t>
            </a:r>
            <a:r>
              <a:rPr lang="en-US" dirty="0" err="1">
                <a:solidFill>
                  <a:schemeClr val="tx1"/>
                </a:solidFill>
              </a:rPr>
              <a:t>Westen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maar </a:t>
            </a:r>
            <a:r>
              <a:rPr lang="en-US" dirty="0" err="1">
                <a:solidFill>
                  <a:schemeClr val="tx1"/>
                </a:solidFill>
              </a:rPr>
              <a:t>geen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bestuurlijke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vernieuwingen</a:t>
            </a:r>
            <a:r>
              <a:rPr lang="en-US" dirty="0">
                <a:solidFill>
                  <a:schemeClr val="tx1"/>
                </a:solidFill>
              </a:rPr>
              <a:t> !!!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Resultaat</a:t>
            </a:r>
            <a:r>
              <a:rPr lang="en-US" b="1" dirty="0">
                <a:solidFill>
                  <a:schemeClr val="tx1"/>
                </a:solidFill>
              </a:rPr>
              <a:t>: plan </a:t>
            </a:r>
            <a:r>
              <a:rPr lang="en-US" b="1" dirty="0" err="1">
                <a:solidFill>
                  <a:schemeClr val="tx1"/>
                </a:solidFill>
              </a:rPr>
              <a:t>lukt</a:t>
            </a:r>
            <a:r>
              <a:rPr lang="en-US" b="1" dirty="0">
                <a:solidFill>
                  <a:schemeClr val="tx1"/>
                </a:solidFill>
              </a:rPr>
              <a:t> maar ten dele, </a:t>
            </a:r>
            <a:r>
              <a:rPr lang="en-US" b="1" dirty="0" err="1">
                <a:solidFill>
                  <a:schemeClr val="tx1"/>
                </a:solidFill>
              </a:rPr>
              <a:t>mede</a:t>
            </a:r>
            <a:r>
              <a:rPr lang="en-US" b="1" dirty="0">
                <a:solidFill>
                  <a:schemeClr val="tx1"/>
                </a:solidFill>
              </a:rPr>
              <a:t> door: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conservatieve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tegenstand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gebrek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kapitaal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keizer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gebruikt</a:t>
            </a:r>
            <a:r>
              <a:rPr lang="en-US" dirty="0">
                <a:solidFill>
                  <a:schemeClr val="tx1"/>
                </a:solidFill>
              </a:rPr>
              <a:t> geld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herbouw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zomerpaleis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82586EB-3B5B-4ADC-8F68-0FCAAF4A86D9}"/>
              </a:ext>
            </a:extLst>
          </p:cNvPr>
          <p:cNvCxnSpPr>
            <a:cxnSpLocks/>
          </p:cNvCxnSpPr>
          <p:nvPr/>
        </p:nvCxnSpPr>
        <p:spPr>
          <a:xfrm flipH="1">
            <a:off x="2962275" y="1275974"/>
            <a:ext cx="1293264" cy="508169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hoek: afgeronde hoeken 14">
            <a:extLst>
              <a:ext uri="{FF2B5EF4-FFF2-40B4-BE49-F238E27FC236}">
                <a16:creationId xmlns:a16="http://schemas.microsoft.com/office/drawing/2014/main" id="{293FD270-4E4E-4FD8-96B7-1F35405DBF95}"/>
              </a:ext>
            </a:extLst>
          </p:cNvPr>
          <p:cNvSpPr/>
          <p:nvPr/>
        </p:nvSpPr>
        <p:spPr>
          <a:xfrm>
            <a:off x="5642470" y="2457450"/>
            <a:ext cx="1666875" cy="838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Chinese </a:t>
            </a:r>
            <a:r>
              <a:rPr lang="en-US" dirty="0" err="1"/>
              <a:t>modernisering</a:t>
            </a:r>
            <a:r>
              <a:rPr lang="en-US" dirty="0"/>
              <a:t> van het leger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71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135F451C-1648-432A-89F8-E1735FCFC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3" y="0"/>
            <a:ext cx="4493684" cy="4303116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579906" y="357394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/>
              <a:t>Reactie</a:t>
            </a:r>
            <a:r>
              <a:rPr lang="en-US" sz="2000" b="1" dirty="0"/>
              <a:t> Chinese </a:t>
            </a:r>
            <a:r>
              <a:rPr lang="en-US" sz="2000" b="1" dirty="0" err="1"/>
              <a:t>regering</a:t>
            </a:r>
            <a:r>
              <a:rPr lang="en-US" sz="2000" b="1" dirty="0"/>
              <a:t> HERVORMINGEN (2)</a:t>
            </a:r>
          </a:p>
          <a:p>
            <a:pPr algn="ctr" eaLnBrk="1" hangingPunct="1">
              <a:defRPr/>
            </a:pPr>
            <a:r>
              <a:rPr lang="en-US" sz="2000" b="1" dirty="0"/>
              <a:t>(1861-1911)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0" y="4272677"/>
            <a:ext cx="4483746" cy="258532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Periode</a:t>
            </a:r>
            <a:r>
              <a:rPr lang="en-US" b="1" dirty="0">
                <a:solidFill>
                  <a:schemeClr val="tx1"/>
                </a:solidFill>
              </a:rPr>
              <a:t> van de </a:t>
            </a:r>
            <a:r>
              <a:rPr lang="en-US" b="1" dirty="0" err="1">
                <a:solidFill>
                  <a:schemeClr val="tx1"/>
                </a:solidFill>
              </a:rPr>
              <a:t>Honderd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Dagen</a:t>
            </a:r>
            <a:r>
              <a:rPr lang="en-US" b="1" dirty="0">
                <a:solidFill>
                  <a:schemeClr val="tx1"/>
                </a:solidFill>
              </a:rPr>
              <a:t> (1898)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Aanleiding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Japan </a:t>
            </a:r>
            <a:r>
              <a:rPr lang="en-US" dirty="0" err="1">
                <a:solidFill>
                  <a:schemeClr val="tx1"/>
                </a:solidFill>
              </a:rPr>
              <a:t>verslaat</a:t>
            </a:r>
            <a:r>
              <a:rPr lang="en-US" dirty="0">
                <a:solidFill>
                  <a:schemeClr val="tx1"/>
                </a:solidFill>
              </a:rPr>
              <a:t> China (begin </a:t>
            </a:r>
            <a:r>
              <a:rPr lang="en-US" dirty="0" err="1">
                <a:solidFill>
                  <a:schemeClr val="tx1"/>
                </a:solidFill>
              </a:rPr>
              <a:t>Japanse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imperialisme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Wat </a:t>
            </a:r>
            <a:r>
              <a:rPr lang="en-US" b="1" dirty="0" err="1">
                <a:solidFill>
                  <a:schemeClr val="tx1"/>
                </a:solidFill>
              </a:rPr>
              <a:t>wilden</a:t>
            </a:r>
            <a:r>
              <a:rPr lang="en-US" b="1" dirty="0">
                <a:solidFill>
                  <a:schemeClr val="tx1"/>
                </a:solidFill>
              </a:rPr>
              <a:t> de </a:t>
            </a:r>
            <a:r>
              <a:rPr lang="en-US" b="1" dirty="0" err="1">
                <a:solidFill>
                  <a:schemeClr val="tx1"/>
                </a:solidFill>
              </a:rPr>
              <a:t>hervormers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o.l.v</a:t>
            </a:r>
            <a:r>
              <a:rPr lang="en-US" b="1" dirty="0">
                <a:solidFill>
                  <a:schemeClr val="tx1"/>
                </a:solidFill>
              </a:rPr>
              <a:t> de </a:t>
            </a:r>
            <a:r>
              <a:rPr lang="en-US" b="1" dirty="0" err="1">
                <a:solidFill>
                  <a:schemeClr val="tx1"/>
                </a:solidFill>
              </a:rPr>
              <a:t>keizer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China in 100 </a:t>
            </a:r>
            <a:r>
              <a:rPr lang="en-US" dirty="0" err="1">
                <a:solidFill>
                  <a:schemeClr val="tx1"/>
                </a:solidFill>
              </a:rPr>
              <a:t>dagen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veranderen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naar</a:t>
            </a:r>
            <a:r>
              <a:rPr lang="en-US" dirty="0">
                <a:solidFill>
                  <a:schemeClr val="tx1"/>
                </a:solidFill>
              </a:rPr>
              <a:t> Westers model (</a:t>
            </a:r>
            <a:r>
              <a:rPr lang="en-US" dirty="0" err="1">
                <a:solidFill>
                  <a:schemeClr val="tx1"/>
                </a:solidFill>
              </a:rPr>
              <a:t>grondwet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onderwijs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vrijemarkt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Resultaat</a:t>
            </a:r>
            <a:r>
              <a:rPr lang="en-US" b="1" dirty="0">
                <a:solidFill>
                  <a:schemeClr val="tx1"/>
                </a:solidFill>
              </a:rPr>
              <a:t>? </a:t>
            </a:r>
            <a:r>
              <a:rPr lang="en-US" dirty="0" err="1">
                <a:solidFill>
                  <a:schemeClr val="tx1"/>
                </a:solidFill>
              </a:rPr>
              <a:t>mislukking</a:t>
            </a:r>
            <a:r>
              <a:rPr lang="en-US" dirty="0">
                <a:solidFill>
                  <a:schemeClr val="tx1"/>
                </a:solidFill>
              </a:rPr>
              <a:t> door </a:t>
            </a:r>
            <a:r>
              <a:rPr lang="en-US" dirty="0" err="1">
                <a:solidFill>
                  <a:schemeClr val="tx1"/>
                </a:solidFill>
              </a:rPr>
              <a:t>tegenwerking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keizerin-weduwe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Cixi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A2DFB4F-2A3F-4EB5-BAC3-02A5100B250C}"/>
              </a:ext>
            </a:extLst>
          </p:cNvPr>
          <p:cNvSpPr/>
          <p:nvPr/>
        </p:nvSpPr>
        <p:spPr>
          <a:xfrm>
            <a:off x="8904304" y="-79651"/>
            <a:ext cx="3277164" cy="7017306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Boxeropstand</a:t>
            </a:r>
            <a:r>
              <a:rPr lang="en-US" b="1" dirty="0">
                <a:solidFill>
                  <a:schemeClr val="tx1"/>
                </a:solidFill>
              </a:rPr>
              <a:t> (1900)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Boksers</a:t>
            </a:r>
            <a:r>
              <a:rPr lang="en-US" b="1" dirty="0">
                <a:solidFill>
                  <a:schemeClr val="tx1"/>
                </a:solidFill>
              </a:rPr>
              <a:t>: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willen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buitenlanders</a:t>
            </a:r>
            <a:r>
              <a:rPr lang="en-US" dirty="0">
                <a:solidFill>
                  <a:schemeClr val="tx1"/>
                </a:solidFill>
              </a:rPr>
              <a:t> China </a:t>
            </a:r>
            <a:r>
              <a:rPr lang="en-US" dirty="0" err="1">
                <a:solidFill>
                  <a:schemeClr val="tx1"/>
                </a:solidFill>
              </a:rPr>
              <a:t>uitzetten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krijgen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steun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conser-vatieve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o.l.v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en-US" dirty="0" err="1">
                <a:solidFill>
                  <a:schemeClr val="tx1"/>
                </a:solidFill>
              </a:rPr>
              <a:t>keizerin-weduwe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Cixi</a:t>
            </a: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Verloop</a:t>
            </a:r>
            <a:r>
              <a:rPr lang="en-US" b="1" dirty="0">
                <a:solidFill>
                  <a:schemeClr val="tx1"/>
                </a:solidFill>
              </a:rPr>
              <a:t>: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Boksers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vallen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westerlingen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aan</a:t>
            </a:r>
            <a:r>
              <a:rPr lang="en-US" dirty="0">
                <a:solidFill>
                  <a:schemeClr val="tx1"/>
                </a:solidFill>
              </a:rPr>
              <a:t> →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westers leger </a:t>
            </a:r>
            <a:r>
              <a:rPr lang="en-US" dirty="0" err="1">
                <a:solidFill>
                  <a:schemeClr val="tx1"/>
                </a:solidFill>
              </a:rPr>
              <a:t>verslaat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Boksers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Gevolgen</a:t>
            </a:r>
            <a:r>
              <a:rPr lang="en-US" b="1" dirty="0">
                <a:solidFill>
                  <a:schemeClr val="tx1"/>
                </a:solidFill>
              </a:rPr>
              <a:t>: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westen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legt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opnieuw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on-</a:t>
            </a:r>
            <a:r>
              <a:rPr lang="en-US" dirty="0" err="1">
                <a:solidFill>
                  <a:schemeClr val="tx1"/>
                </a:solidFill>
              </a:rPr>
              <a:t>gunstige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vrede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aan</a:t>
            </a:r>
            <a:r>
              <a:rPr lang="en-US" dirty="0">
                <a:solidFill>
                  <a:schemeClr val="tx1"/>
                </a:solidFill>
              </a:rPr>
              <a:t> China op;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enkele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hervormingen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alsnog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ingevoerd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Resultaat</a:t>
            </a:r>
            <a:r>
              <a:rPr lang="en-US" b="1" dirty="0">
                <a:solidFill>
                  <a:schemeClr val="tx1"/>
                </a:solidFill>
              </a:rPr>
              <a:t>? </a:t>
            </a:r>
            <a:r>
              <a:rPr lang="en-US" dirty="0" err="1">
                <a:solidFill>
                  <a:schemeClr val="tx1"/>
                </a:solidFill>
              </a:rPr>
              <a:t>Gedeeltelijk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succes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ondanks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tegenwerking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o.l.v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keizerin-weduwe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Cixi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Maar is het </a:t>
            </a:r>
            <a:r>
              <a:rPr lang="en-US" b="1" dirty="0" err="1">
                <a:solidFill>
                  <a:schemeClr val="tx1"/>
                </a:solidFill>
              </a:rPr>
              <a:t>niet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laat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868A2BC-BFF2-4CDD-AC1D-0BB5EB130568}"/>
              </a:ext>
            </a:extLst>
          </p:cNvPr>
          <p:cNvCxnSpPr>
            <a:cxnSpLocks/>
          </p:cNvCxnSpPr>
          <p:nvPr/>
        </p:nvCxnSpPr>
        <p:spPr>
          <a:xfrm flipV="1">
            <a:off x="7783945" y="533400"/>
            <a:ext cx="1193484" cy="68005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Bokseropstand | Geschiedenis">
            <a:extLst>
              <a:ext uri="{FF2B5EF4-FFF2-40B4-BE49-F238E27FC236}">
                <a16:creationId xmlns:a16="http://schemas.microsoft.com/office/drawing/2014/main" id="{51D79AEB-444F-4AC7-9C0F-6BA2B97C26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683" y="2009775"/>
            <a:ext cx="4418394" cy="484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82586EB-3B5B-4ADC-8F68-0FCAAF4A86D9}"/>
              </a:ext>
            </a:extLst>
          </p:cNvPr>
          <p:cNvCxnSpPr>
            <a:cxnSpLocks/>
          </p:cNvCxnSpPr>
          <p:nvPr/>
        </p:nvCxnSpPr>
        <p:spPr>
          <a:xfrm flipH="1">
            <a:off x="3957582" y="1419225"/>
            <a:ext cx="1071618" cy="305752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hoek: afgeronde hoeken 17">
            <a:extLst>
              <a:ext uri="{FF2B5EF4-FFF2-40B4-BE49-F238E27FC236}">
                <a16:creationId xmlns:a16="http://schemas.microsoft.com/office/drawing/2014/main" id="{A60E8476-E430-4CA6-889A-8E9B0FD15056}"/>
              </a:ext>
            </a:extLst>
          </p:cNvPr>
          <p:cNvSpPr/>
          <p:nvPr/>
        </p:nvSpPr>
        <p:spPr>
          <a:xfrm>
            <a:off x="64768" y="581025"/>
            <a:ext cx="1666875" cy="838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Keizerin-weduwe</a:t>
            </a:r>
            <a:r>
              <a:rPr lang="en-US" dirty="0"/>
              <a:t> </a:t>
            </a:r>
            <a:r>
              <a:rPr lang="en-US" dirty="0" err="1"/>
              <a:t>Cixi</a:t>
            </a:r>
            <a:endParaRPr lang="nl-NL" dirty="0"/>
          </a:p>
        </p:txBody>
      </p:sp>
      <p:sp>
        <p:nvSpPr>
          <p:cNvPr id="19" name="Rechthoek: afgeronde hoeken 18">
            <a:extLst>
              <a:ext uri="{FF2B5EF4-FFF2-40B4-BE49-F238E27FC236}">
                <a16:creationId xmlns:a16="http://schemas.microsoft.com/office/drawing/2014/main" id="{7D9FF109-6531-4599-A0CE-75C2DF58BBBF}"/>
              </a:ext>
            </a:extLst>
          </p:cNvPr>
          <p:cNvSpPr/>
          <p:nvPr/>
        </p:nvSpPr>
        <p:spPr>
          <a:xfrm>
            <a:off x="6702880" y="5753100"/>
            <a:ext cx="2223410" cy="838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Westers </a:t>
            </a:r>
            <a:r>
              <a:rPr lang="en-US" dirty="0" err="1"/>
              <a:t>expeditieleger</a:t>
            </a:r>
            <a:r>
              <a:rPr lang="en-US" dirty="0"/>
              <a:t> </a:t>
            </a:r>
            <a:r>
              <a:rPr lang="en-US" dirty="0" err="1"/>
              <a:t>verslaat</a:t>
            </a:r>
            <a:r>
              <a:rPr lang="en-US" dirty="0"/>
              <a:t> de </a:t>
            </a:r>
            <a:r>
              <a:rPr lang="en-US" dirty="0" err="1"/>
              <a:t>Boksers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1868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534802" y="466940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Puyi, de </a:t>
            </a:r>
            <a:r>
              <a:rPr lang="en-US" sz="2000" b="1" dirty="0" err="1"/>
              <a:t>laatse</a:t>
            </a:r>
            <a:r>
              <a:rPr lang="en-US" sz="2000" b="1" dirty="0"/>
              <a:t> Keizer  (1908-1912)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0" y="0"/>
            <a:ext cx="3397484" cy="230832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Dieperliggende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oorzaken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voor</a:t>
            </a:r>
            <a:r>
              <a:rPr lang="en-US" b="1" dirty="0">
                <a:solidFill>
                  <a:schemeClr val="tx1"/>
                </a:solidFill>
              </a:rPr>
              <a:t> de </a:t>
            </a:r>
            <a:r>
              <a:rPr lang="en-US" b="1" dirty="0" err="1">
                <a:solidFill>
                  <a:schemeClr val="tx1"/>
                </a:solidFill>
              </a:rPr>
              <a:t>val</a:t>
            </a:r>
            <a:r>
              <a:rPr lang="en-US" b="1" dirty="0">
                <a:solidFill>
                  <a:schemeClr val="tx1"/>
                </a:solidFill>
              </a:rPr>
              <a:t> van de Qing-</a:t>
            </a:r>
            <a:r>
              <a:rPr lang="en-US" b="1" dirty="0" err="1">
                <a:solidFill>
                  <a:schemeClr val="tx1"/>
                </a:solidFill>
              </a:rPr>
              <a:t>dynastie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1 – </a:t>
            </a:r>
            <a:r>
              <a:rPr lang="en-US" dirty="0" err="1">
                <a:solidFill>
                  <a:schemeClr val="tx1"/>
                </a:solidFill>
              </a:rPr>
              <a:t>Mislukte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hervormingen</a:t>
            </a: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2 – </a:t>
            </a:r>
            <a:r>
              <a:rPr lang="en-US" dirty="0" err="1">
                <a:solidFill>
                  <a:schemeClr val="tx1"/>
                </a:solidFill>
              </a:rPr>
              <a:t>Buitenlands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imperialisme</a:t>
            </a: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3 – </a:t>
            </a:r>
            <a:r>
              <a:rPr lang="en-US" dirty="0" err="1">
                <a:solidFill>
                  <a:schemeClr val="tx1"/>
                </a:solidFill>
              </a:rPr>
              <a:t>Onvrede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bij</a:t>
            </a:r>
            <a:r>
              <a:rPr lang="en-US" dirty="0">
                <a:solidFill>
                  <a:schemeClr val="tx1"/>
                </a:solidFill>
              </a:rPr>
              <a:t> het </a:t>
            </a:r>
            <a:r>
              <a:rPr lang="en-US" dirty="0" err="1">
                <a:solidFill>
                  <a:schemeClr val="tx1"/>
                </a:solidFill>
              </a:rPr>
              <a:t>gewone</a:t>
            </a:r>
            <a:r>
              <a:rPr lang="en-US" dirty="0">
                <a:solidFill>
                  <a:schemeClr val="tx1"/>
                </a:solidFill>
              </a:rPr>
              <a:t> volk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4 – </a:t>
            </a:r>
            <a:r>
              <a:rPr lang="en-US" dirty="0" err="1">
                <a:solidFill>
                  <a:schemeClr val="tx1"/>
                </a:solidFill>
              </a:rPr>
              <a:t>Onvrede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jonge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westerse</a:t>
            </a: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       </a:t>
            </a:r>
            <a:r>
              <a:rPr lang="en-US" dirty="0" err="1">
                <a:solidFill>
                  <a:schemeClr val="tx1"/>
                </a:solidFill>
              </a:rPr>
              <a:t>intellectuelen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618B241-17B7-4E5D-A4F7-CA243A358B17}"/>
              </a:ext>
            </a:extLst>
          </p:cNvPr>
          <p:cNvSpPr/>
          <p:nvPr/>
        </p:nvSpPr>
        <p:spPr>
          <a:xfrm>
            <a:off x="3181472" y="2806983"/>
            <a:ext cx="4318019" cy="1200329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GEVOLG: </a:t>
            </a:r>
            <a:r>
              <a:rPr lang="en-US" dirty="0">
                <a:solidFill>
                  <a:schemeClr val="tx1"/>
                </a:solidFill>
              </a:rPr>
              <a:t>De </a:t>
            </a:r>
            <a:r>
              <a:rPr lang="en-US" b="1" dirty="0" err="1">
                <a:solidFill>
                  <a:schemeClr val="tx1"/>
                </a:solidFill>
              </a:rPr>
              <a:t>revolutie</a:t>
            </a:r>
            <a:r>
              <a:rPr lang="en-US" dirty="0">
                <a:solidFill>
                  <a:schemeClr val="tx1"/>
                </a:solidFill>
              </a:rPr>
              <a:t> van 1911: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Sun </a:t>
            </a:r>
            <a:r>
              <a:rPr lang="en-US" dirty="0" err="1">
                <a:solidFill>
                  <a:schemeClr val="tx1"/>
                </a:solidFill>
              </a:rPr>
              <a:t>Yat-sen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oprichter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Revolutionaire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Alliantie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nationalistisch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democratisch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socialistisch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roept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revolutie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uit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82586EB-3B5B-4ADC-8F68-0FCAAF4A86D9}"/>
              </a:ext>
            </a:extLst>
          </p:cNvPr>
          <p:cNvCxnSpPr>
            <a:cxnSpLocks/>
          </p:cNvCxnSpPr>
          <p:nvPr/>
        </p:nvCxnSpPr>
        <p:spPr>
          <a:xfrm>
            <a:off x="2464968" y="2482856"/>
            <a:ext cx="595996" cy="792782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199EF69-84DE-4480-98E2-135DEC615F5D}"/>
              </a:ext>
            </a:extLst>
          </p:cNvPr>
          <p:cNvCxnSpPr>
            <a:cxnSpLocks/>
          </p:cNvCxnSpPr>
          <p:nvPr/>
        </p:nvCxnSpPr>
        <p:spPr>
          <a:xfrm>
            <a:off x="7620000" y="3181413"/>
            <a:ext cx="643651" cy="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hoek 8">
            <a:extLst>
              <a:ext uri="{FF2B5EF4-FFF2-40B4-BE49-F238E27FC236}">
                <a16:creationId xmlns:a16="http://schemas.microsoft.com/office/drawing/2014/main" id="{DFBC5C87-12D5-4A6C-96A7-BAD8576253A4}"/>
              </a:ext>
            </a:extLst>
          </p:cNvPr>
          <p:cNvSpPr/>
          <p:nvPr/>
        </p:nvSpPr>
        <p:spPr>
          <a:xfrm>
            <a:off x="8794516" y="1714169"/>
            <a:ext cx="3397484" cy="230832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GEVOLGEN: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China </a:t>
            </a: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Republiek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Sun </a:t>
            </a:r>
            <a:r>
              <a:rPr lang="en-US" dirty="0" err="1">
                <a:solidFill>
                  <a:schemeClr val="tx1"/>
                </a:solidFill>
              </a:rPr>
              <a:t>Yat-sen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president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Generaal</a:t>
            </a:r>
            <a:r>
              <a:rPr lang="en-US" dirty="0">
                <a:solidFill>
                  <a:schemeClr val="tx1"/>
                </a:solidFill>
              </a:rPr>
              <a:t> Yuan </a:t>
            </a:r>
            <a:r>
              <a:rPr lang="en-US" dirty="0" err="1">
                <a:solidFill>
                  <a:schemeClr val="tx1"/>
                </a:solidFill>
              </a:rPr>
              <a:t>Shikai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eist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presidentschap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ruil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steun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Keizer Puyi </a:t>
            </a:r>
            <a:r>
              <a:rPr lang="en-US" dirty="0" err="1">
                <a:solidFill>
                  <a:schemeClr val="tx1"/>
                </a:solidFill>
              </a:rPr>
              <a:t>treedt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af</a:t>
            </a:r>
            <a:r>
              <a:rPr lang="en-US" dirty="0">
                <a:solidFill>
                  <a:schemeClr val="tx1"/>
                </a:solidFill>
              </a:rPr>
              <a:t> (1912; </a:t>
            </a:r>
            <a:r>
              <a:rPr lang="en-US" dirty="0" err="1">
                <a:solidFill>
                  <a:schemeClr val="tx1"/>
                </a:solidFill>
              </a:rPr>
              <a:t>einde</a:t>
            </a:r>
            <a:r>
              <a:rPr lang="en-US" dirty="0">
                <a:solidFill>
                  <a:schemeClr val="tx1"/>
                </a:solidFill>
              </a:rPr>
              <a:t> Qing-</a:t>
            </a:r>
            <a:r>
              <a:rPr lang="en-US" dirty="0" err="1">
                <a:solidFill>
                  <a:schemeClr val="tx1"/>
                </a:solidFill>
              </a:rPr>
              <a:t>dynastie</a:t>
            </a:r>
            <a:r>
              <a:rPr lang="en-US" dirty="0">
                <a:solidFill>
                  <a:schemeClr val="tx1"/>
                </a:solidFill>
              </a:rPr>
              <a:t>) 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E2136B0-D3A2-4C96-B0BB-792DD3A1BB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2493"/>
            <a:ext cx="4004291" cy="283768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AAAA6433-4BAF-4513-8F0A-7F3419BF7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969" y="4020313"/>
            <a:ext cx="4256531" cy="2837687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363BCB4A-2414-493B-9345-424264C89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4517" y="4014303"/>
            <a:ext cx="3397484" cy="283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3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534802" y="466940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China 1912-1949:</a:t>
            </a:r>
          </a:p>
          <a:p>
            <a:pPr algn="ctr" eaLnBrk="1" hangingPunct="1">
              <a:defRPr/>
            </a:pPr>
            <a:r>
              <a:rPr lang="en-US" sz="2000" b="1" dirty="0" err="1"/>
              <a:t>Oorlog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burgeroorlog</a:t>
            </a:r>
            <a:endParaRPr lang="en-US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-1" y="1464628"/>
            <a:ext cx="3905247" cy="92333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b="1" dirty="0" err="1">
                <a:solidFill>
                  <a:schemeClr val="tx1"/>
                </a:solidFill>
              </a:rPr>
              <a:t>Deel</a:t>
            </a:r>
            <a:r>
              <a:rPr lang="en-US" sz="1800" b="1" dirty="0">
                <a:solidFill>
                  <a:schemeClr val="tx1"/>
                </a:solidFill>
              </a:rPr>
              <a:t> 1: 1912-1931</a:t>
            </a:r>
          </a:p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Nationalisten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communisten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officiële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regering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strijden</a:t>
            </a:r>
            <a:r>
              <a:rPr lang="en-US" dirty="0">
                <a:solidFill>
                  <a:schemeClr val="tx1"/>
                </a:solidFill>
              </a:rPr>
              <a:t> om de </a:t>
            </a:r>
            <a:r>
              <a:rPr lang="en-US" dirty="0" err="1">
                <a:solidFill>
                  <a:schemeClr val="tx1"/>
                </a:solidFill>
              </a:rPr>
              <a:t>macht</a:t>
            </a:r>
            <a:endParaRPr lang="nl-NL" sz="1800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618B241-17B7-4E5D-A4F7-CA243A358B17}"/>
              </a:ext>
            </a:extLst>
          </p:cNvPr>
          <p:cNvSpPr/>
          <p:nvPr/>
        </p:nvSpPr>
        <p:spPr>
          <a:xfrm>
            <a:off x="3499481" y="2923695"/>
            <a:ext cx="2695579" cy="646331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en-US" sz="1800" b="1" dirty="0" err="1">
                <a:solidFill>
                  <a:schemeClr val="tx1"/>
                </a:solidFill>
              </a:rPr>
              <a:t>Deel</a:t>
            </a:r>
            <a:r>
              <a:rPr lang="en-US" sz="1800" b="1" dirty="0">
                <a:solidFill>
                  <a:schemeClr val="tx1"/>
                </a:solidFill>
              </a:rPr>
              <a:t> 2: 1931-1945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tx1"/>
                </a:solidFill>
              </a:rPr>
              <a:t>Japan bezet (deel) China</a:t>
            </a:r>
            <a:endParaRPr lang="nl-NL" sz="1800" dirty="0">
              <a:solidFill>
                <a:schemeClr val="tx1"/>
              </a:solidFill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82586EB-3B5B-4ADC-8F68-0FCAAF4A86D9}"/>
              </a:ext>
            </a:extLst>
          </p:cNvPr>
          <p:cNvCxnSpPr>
            <a:cxnSpLocks/>
          </p:cNvCxnSpPr>
          <p:nvPr/>
        </p:nvCxnSpPr>
        <p:spPr>
          <a:xfrm flipH="1">
            <a:off x="3599449" y="1753956"/>
            <a:ext cx="1247822" cy="88605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199EF69-84DE-4480-98E2-135DEC615F5D}"/>
              </a:ext>
            </a:extLst>
          </p:cNvPr>
          <p:cNvCxnSpPr>
            <a:cxnSpLocks/>
          </p:cNvCxnSpPr>
          <p:nvPr/>
        </p:nvCxnSpPr>
        <p:spPr>
          <a:xfrm flipH="1">
            <a:off x="5648325" y="1944645"/>
            <a:ext cx="207862" cy="63722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868A2BC-BFF2-4CDD-AC1D-0BB5EB130568}"/>
              </a:ext>
            </a:extLst>
          </p:cNvPr>
          <p:cNvCxnSpPr>
            <a:cxnSpLocks/>
          </p:cNvCxnSpPr>
          <p:nvPr/>
        </p:nvCxnSpPr>
        <p:spPr>
          <a:xfrm>
            <a:off x="8131025" y="1728267"/>
            <a:ext cx="455077" cy="53499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hoek 7">
            <a:extLst>
              <a:ext uri="{FF2B5EF4-FFF2-40B4-BE49-F238E27FC236}">
                <a16:creationId xmlns:a16="http://schemas.microsoft.com/office/drawing/2014/main" id="{E462BC12-8FED-4709-AE27-7A28884E1494}"/>
              </a:ext>
            </a:extLst>
          </p:cNvPr>
          <p:cNvSpPr/>
          <p:nvPr/>
        </p:nvSpPr>
        <p:spPr>
          <a:xfrm>
            <a:off x="6907122" y="2477438"/>
            <a:ext cx="5324668" cy="646331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en-US" sz="1800" b="1" dirty="0" err="1">
                <a:solidFill>
                  <a:schemeClr val="tx1"/>
                </a:solidFill>
              </a:rPr>
              <a:t>Deel</a:t>
            </a:r>
            <a:r>
              <a:rPr lang="en-US" sz="1800" b="1" dirty="0">
                <a:solidFill>
                  <a:schemeClr val="tx1"/>
                </a:solidFill>
              </a:rPr>
              <a:t> 3: 1945-1949</a:t>
            </a:r>
          </a:p>
          <a:p>
            <a:pPr eaLnBrk="1" hangingPunct="1">
              <a:defRPr/>
            </a:pPr>
            <a:r>
              <a:rPr lang="nl-NL" dirty="0">
                <a:solidFill>
                  <a:schemeClr val="tx1"/>
                </a:solidFill>
              </a:rPr>
              <a:t>Nationalisten en communisten strijden om de macht</a:t>
            </a:r>
            <a:endParaRPr lang="nl-NL" sz="1800" dirty="0">
              <a:solidFill>
                <a:schemeClr val="tx1"/>
              </a:solidFill>
            </a:endParaRPr>
          </a:p>
        </p:txBody>
      </p:sp>
      <p:pic>
        <p:nvPicPr>
          <p:cNvPr id="3076" name="Picture 4" descr="Dr. Sun Yat-Sen : his life and achievements eBook by Dr. Sun Yat-Sen -  1230000144114 | Rakuten Kobo United States">
            <a:extLst>
              <a:ext uri="{FF2B5EF4-FFF2-40B4-BE49-F238E27FC236}">
                <a16:creationId xmlns:a16="http://schemas.microsoft.com/office/drawing/2014/main" id="{4B489BC4-F042-43E9-8D4A-A6E619D36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426" y="4029857"/>
            <a:ext cx="2560008" cy="409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B2245A5-06B6-4C2A-A4EC-CA19A05E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1852" y="4031867"/>
            <a:ext cx="3230148" cy="3333395"/>
          </a:xfrm>
          <a:prstGeom prst="rect">
            <a:avLst/>
          </a:prstGeom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9B2A76B4-B8B3-4C84-A946-F24196754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909" y="4029857"/>
            <a:ext cx="2151641" cy="303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A722F533-0BFB-4395-8EC3-B0BCB0C3F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992067"/>
            <a:ext cx="2374951" cy="2846991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C75AE7F7-6F43-46CF-9557-A932A3C63F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258" y="4029857"/>
            <a:ext cx="2143125" cy="2847975"/>
          </a:xfrm>
          <a:prstGeom prst="rect">
            <a:avLst/>
          </a:prstGeom>
        </p:spPr>
      </p:pic>
      <p:sp>
        <p:nvSpPr>
          <p:cNvPr id="25" name="Rechthoek: afgeronde hoeken 24">
            <a:extLst>
              <a:ext uri="{FF2B5EF4-FFF2-40B4-BE49-F238E27FC236}">
                <a16:creationId xmlns:a16="http://schemas.microsoft.com/office/drawing/2014/main" id="{3A6220A9-DCE4-4256-92AF-6FCC059EE7AF}"/>
              </a:ext>
            </a:extLst>
          </p:cNvPr>
          <p:cNvSpPr/>
          <p:nvPr/>
        </p:nvSpPr>
        <p:spPr>
          <a:xfrm>
            <a:off x="52018" y="3867505"/>
            <a:ext cx="1666875" cy="80927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Yuan </a:t>
            </a:r>
            <a:r>
              <a:rPr lang="en-US" dirty="0" err="1"/>
              <a:t>Shikai</a:t>
            </a:r>
            <a:endParaRPr lang="nl-NL" dirty="0"/>
          </a:p>
        </p:txBody>
      </p:sp>
      <p:sp>
        <p:nvSpPr>
          <p:cNvPr id="26" name="Rechthoek: afgeronde hoeken 25">
            <a:extLst>
              <a:ext uri="{FF2B5EF4-FFF2-40B4-BE49-F238E27FC236}">
                <a16:creationId xmlns:a16="http://schemas.microsoft.com/office/drawing/2014/main" id="{40C05BF9-8E2C-4F71-A97E-62DFBFB4F5F3}"/>
              </a:ext>
            </a:extLst>
          </p:cNvPr>
          <p:cNvSpPr/>
          <p:nvPr/>
        </p:nvSpPr>
        <p:spPr>
          <a:xfrm>
            <a:off x="1705774" y="6000858"/>
            <a:ext cx="1666875" cy="838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Sun </a:t>
            </a:r>
            <a:r>
              <a:rPr lang="en-US" dirty="0" err="1"/>
              <a:t>Yat-sen</a:t>
            </a:r>
            <a:endParaRPr lang="nl-NL" dirty="0"/>
          </a:p>
        </p:txBody>
      </p:sp>
      <p:sp>
        <p:nvSpPr>
          <p:cNvPr id="27" name="Rechthoek: afgeronde hoeken 26">
            <a:extLst>
              <a:ext uri="{FF2B5EF4-FFF2-40B4-BE49-F238E27FC236}">
                <a16:creationId xmlns:a16="http://schemas.microsoft.com/office/drawing/2014/main" id="{F5C26248-C5D6-4858-9B00-1657D7ECA618}"/>
              </a:ext>
            </a:extLst>
          </p:cNvPr>
          <p:cNvSpPr/>
          <p:nvPr/>
        </p:nvSpPr>
        <p:spPr>
          <a:xfrm>
            <a:off x="5738076" y="6068446"/>
            <a:ext cx="1820722" cy="838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Chiang Kai-shek</a:t>
            </a:r>
            <a:endParaRPr lang="nl-NL" dirty="0"/>
          </a:p>
        </p:txBody>
      </p:sp>
      <p:sp>
        <p:nvSpPr>
          <p:cNvPr id="28" name="Rechthoek: afgeronde hoeken 27">
            <a:extLst>
              <a:ext uri="{FF2B5EF4-FFF2-40B4-BE49-F238E27FC236}">
                <a16:creationId xmlns:a16="http://schemas.microsoft.com/office/drawing/2014/main" id="{6936AA69-C5C7-4C94-9DB3-FDBC5A4B1A1A}"/>
              </a:ext>
            </a:extLst>
          </p:cNvPr>
          <p:cNvSpPr/>
          <p:nvPr/>
        </p:nvSpPr>
        <p:spPr>
          <a:xfrm>
            <a:off x="7902581" y="3867505"/>
            <a:ext cx="1666875" cy="838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Keizer Puyi van </a:t>
            </a:r>
            <a:r>
              <a:rPr lang="en-US" dirty="0" err="1"/>
              <a:t>Mantsjoekwo</a:t>
            </a:r>
            <a:endParaRPr lang="nl-NL" dirty="0"/>
          </a:p>
        </p:txBody>
      </p:sp>
      <p:sp>
        <p:nvSpPr>
          <p:cNvPr id="29" name="Rechthoek: afgeronde hoeken 28">
            <a:extLst>
              <a:ext uri="{FF2B5EF4-FFF2-40B4-BE49-F238E27FC236}">
                <a16:creationId xmlns:a16="http://schemas.microsoft.com/office/drawing/2014/main" id="{34744BFC-9B23-4B08-BA06-421C056CC8C7}"/>
              </a:ext>
            </a:extLst>
          </p:cNvPr>
          <p:cNvSpPr/>
          <p:nvPr/>
        </p:nvSpPr>
        <p:spPr>
          <a:xfrm>
            <a:off x="10528878" y="3992067"/>
            <a:ext cx="1666875" cy="838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jonge</a:t>
            </a:r>
            <a:r>
              <a:rPr lang="en-US" dirty="0"/>
              <a:t> Mao Zedong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38918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534802" y="466940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/>
              <a:t>Oorlog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burgeroorlog</a:t>
            </a:r>
            <a:endParaRPr lang="en-US" sz="2000" b="1" dirty="0"/>
          </a:p>
          <a:p>
            <a:pPr algn="ctr" eaLnBrk="1" hangingPunct="1">
              <a:defRPr/>
            </a:pPr>
            <a:r>
              <a:rPr lang="en-US" sz="2000" b="1" dirty="0" err="1"/>
              <a:t>Deel</a:t>
            </a:r>
            <a:r>
              <a:rPr lang="en-US" sz="2000" b="1" dirty="0"/>
              <a:t> 1: 1912-1931 (1)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-1" y="0"/>
            <a:ext cx="3385749" cy="590931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</a:rPr>
              <a:t>KWO MIN-TANG: </a:t>
            </a:r>
            <a:r>
              <a:rPr lang="en-US" sz="1800" b="1" dirty="0" err="1">
                <a:solidFill>
                  <a:schemeClr val="tx1"/>
                </a:solidFill>
              </a:rPr>
              <a:t>nationalisten</a:t>
            </a:r>
            <a:endParaRPr lang="en-US" sz="1800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Wat </a:t>
            </a:r>
            <a:r>
              <a:rPr lang="en-US" b="1" dirty="0" err="1">
                <a:solidFill>
                  <a:schemeClr val="tx1"/>
                </a:solidFill>
              </a:rPr>
              <a:t>wilden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zij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  <a:p>
            <a:pPr marL="285750" indent="-285750">
              <a:buFontTx/>
              <a:buChar char="-"/>
              <a:defRPr/>
            </a:pPr>
            <a:r>
              <a:rPr lang="en-US" b="1" dirty="0" err="1">
                <a:solidFill>
                  <a:schemeClr val="tx1"/>
                </a:solidFill>
              </a:rPr>
              <a:t>democratie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(KMT won 1e </a:t>
            </a:r>
            <a:r>
              <a:rPr lang="en-US" dirty="0" err="1">
                <a:solidFill>
                  <a:schemeClr val="tx1"/>
                </a:solidFill>
              </a:rPr>
              <a:t>verkiezingen</a:t>
            </a:r>
            <a:r>
              <a:rPr lang="en-US" dirty="0">
                <a:solidFill>
                  <a:schemeClr val="tx1"/>
                </a:solidFill>
              </a:rPr>
              <a:t> in 1912, maar </a:t>
            </a:r>
            <a:r>
              <a:rPr lang="en-US" dirty="0" err="1">
                <a:solidFill>
                  <a:schemeClr val="tx1"/>
                </a:solidFill>
              </a:rPr>
              <a:t>Shikai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pleegt</a:t>
            </a:r>
            <a:r>
              <a:rPr lang="en-US" dirty="0">
                <a:solidFill>
                  <a:schemeClr val="tx1"/>
                </a:solidFill>
              </a:rPr>
              <a:t> “</a:t>
            </a:r>
            <a:r>
              <a:rPr lang="en-US" dirty="0" err="1">
                <a:solidFill>
                  <a:schemeClr val="tx1"/>
                </a:solidFill>
              </a:rPr>
              <a:t>staatsgreep</a:t>
            </a:r>
            <a:r>
              <a:rPr lang="en-US" dirty="0">
                <a:solidFill>
                  <a:schemeClr val="tx1"/>
                </a:solidFill>
              </a:rPr>
              <a:t>”)</a:t>
            </a:r>
          </a:p>
          <a:p>
            <a:pPr marL="285750" indent="-285750">
              <a:buFontTx/>
              <a:buChar char="-"/>
              <a:defRPr/>
            </a:pPr>
            <a:r>
              <a:rPr lang="en-US" sz="1800" b="1" dirty="0" err="1">
                <a:solidFill>
                  <a:schemeClr val="tx1"/>
                </a:solidFill>
              </a:rPr>
              <a:t>nationalisme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(China </a:t>
            </a:r>
            <a:r>
              <a:rPr lang="en-US" sz="1800" dirty="0" err="1">
                <a:solidFill>
                  <a:schemeClr val="tx1"/>
                </a:solidFill>
              </a:rPr>
              <a:t>voor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Chinezen</a:t>
            </a:r>
            <a:r>
              <a:rPr lang="en-US" sz="1800" dirty="0">
                <a:solidFill>
                  <a:schemeClr val="tx1"/>
                </a:solidFill>
              </a:rPr>
              <a:t>; </a:t>
            </a:r>
            <a:r>
              <a:rPr lang="en-US" sz="1800" dirty="0" err="1">
                <a:solidFill>
                  <a:schemeClr val="tx1"/>
                </a:solidFill>
              </a:rPr>
              <a:t>buitenlandse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imperialisten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moeten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weg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b="1" dirty="0" err="1">
                <a:solidFill>
                  <a:schemeClr val="tx1"/>
                </a:solidFill>
              </a:rPr>
              <a:t>socialisme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(door </a:t>
            </a:r>
            <a:r>
              <a:rPr lang="en-US" dirty="0" err="1">
                <a:solidFill>
                  <a:schemeClr val="tx1"/>
                </a:solidFill>
              </a:rPr>
              <a:t>moderne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industrie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moet</a:t>
            </a:r>
            <a:r>
              <a:rPr lang="en-US" dirty="0">
                <a:solidFill>
                  <a:schemeClr val="tx1"/>
                </a:solidFill>
              </a:rPr>
              <a:t> er </a:t>
            </a:r>
            <a:r>
              <a:rPr lang="en-US" dirty="0" err="1">
                <a:solidFill>
                  <a:schemeClr val="tx1"/>
                </a:solidFill>
              </a:rPr>
              <a:t>gelijke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welvaart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komen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het volk)</a:t>
            </a:r>
          </a:p>
          <a:p>
            <a:pPr marL="285750" indent="-285750">
              <a:buFontTx/>
              <a:buChar char="-"/>
              <a:defRPr/>
            </a:pPr>
            <a:endParaRPr lang="en-US"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</a:rPr>
              <a:t>Wie?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Sun </a:t>
            </a:r>
            <a:r>
              <a:rPr lang="en-US" dirty="0" err="1">
                <a:solidFill>
                  <a:schemeClr val="tx1"/>
                </a:solidFill>
              </a:rPr>
              <a:t>Yat-sen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oprichter</a:t>
            </a:r>
            <a:r>
              <a:rPr lang="en-US" dirty="0">
                <a:solidFill>
                  <a:schemeClr val="tx1"/>
                </a:solidFill>
              </a:rPr>
              <a:t>, 1e president, </a:t>
            </a:r>
            <a:r>
              <a:rPr lang="en-US" dirty="0" err="1">
                <a:solidFill>
                  <a:schemeClr val="tx1"/>
                </a:solidFill>
              </a:rPr>
              <a:t>vormt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tegenregering</a:t>
            </a:r>
            <a:r>
              <a:rPr lang="en-US" dirty="0">
                <a:solidFill>
                  <a:schemeClr val="tx1"/>
                </a:solidFill>
              </a:rPr>
              <a:t>, tot 1924)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Chiang Kai-shek </a:t>
            </a:r>
            <a:r>
              <a:rPr lang="en-US" sz="1800" dirty="0">
                <a:solidFill>
                  <a:schemeClr val="tx1"/>
                </a:solidFill>
              </a:rPr>
              <a:t>(</a:t>
            </a:r>
            <a:r>
              <a:rPr lang="en-US" sz="1800" dirty="0" err="1">
                <a:solidFill>
                  <a:schemeClr val="tx1"/>
                </a:solidFill>
              </a:rPr>
              <a:t>leider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vanaf</a:t>
            </a:r>
            <a:r>
              <a:rPr lang="en-US" sz="1800" dirty="0">
                <a:solidFill>
                  <a:schemeClr val="tx1"/>
                </a:solidFill>
              </a:rPr>
              <a:t> 1924, </a:t>
            </a:r>
            <a:r>
              <a:rPr lang="en-US" sz="1800" dirty="0" err="1">
                <a:solidFill>
                  <a:schemeClr val="tx1"/>
                </a:solidFill>
              </a:rPr>
              <a:t>generaal</a:t>
            </a:r>
            <a:r>
              <a:rPr lang="en-US" sz="1800" dirty="0">
                <a:solidFill>
                  <a:schemeClr val="tx1"/>
                </a:solidFill>
              </a:rPr>
              <a:t>, nationalist, </a:t>
            </a:r>
            <a:r>
              <a:rPr lang="en-US" sz="1800" dirty="0" err="1">
                <a:solidFill>
                  <a:schemeClr val="tx1"/>
                </a:solidFill>
              </a:rPr>
              <a:t>fel</a:t>
            </a:r>
            <a:r>
              <a:rPr lang="en-US" sz="1800" dirty="0">
                <a:solidFill>
                  <a:schemeClr val="tx1"/>
                </a:solidFill>
              </a:rPr>
              <a:t> anti-communist)</a:t>
            </a:r>
          </a:p>
          <a:p>
            <a:pPr>
              <a:defRPr/>
            </a:pPr>
            <a:endParaRPr lang="nl-NL" sz="1800" b="1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618B241-17B7-4E5D-A4F7-CA243A358B17}"/>
              </a:ext>
            </a:extLst>
          </p:cNvPr>
          <p:cNvSpPr/>
          <p:nvPr/>
        </p:nvSpPr>
        <p:spPr>
          <a:xfrm>
            <a:off x="3560367" y="3164681"/>
            <a:ext cx="4123915" cy="3693319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DE OFFICIËLE REGERING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Wie?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Generaal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Yuan </a:t>
            </a:r>
            <a:r>
              <a:rPr lang="en-US" b="1" dirty="0" err="1">
                <a:solidFill>
                  <a:schemeClr val="tx1"/>
                </a:solidFill>
              </a:rPr>
              <a:t>Shikai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grijpt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macht</a:t>
            </a:r>
            <a:r>
              <a:rPr lang="en-US" dirty="0">
                <a:solidFill>
                  <a:schemeClr val="tx1"/>
                </a:solidFill>
              </a:rPr>
              <a:t> in 1912 – </a:t>
            </a:r>
            <a:r>
              <a:rPr lang="en-US" dirty="0" err="1">
                <a:solidFill>
                  <a:schemeClr val="tx1"/>
                </a:solidFill>
              </a:rPr>
              <a:t>wil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nieuwe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dynastie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beginnen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Regeert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plaatselijke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generaals</a:t>
            </a:r>
            <a:r>
              <a:rPr lang="en-US" dirty="0">
                <a:solidFill>
                  <a:schemeClr val="tx1"/>
                </a:solidFill>
              </a:rPr>
              <a:t> (=warlords) – </a:t>
            </a:r>
            <a:r>
              <a:rPr lang="en-US" dirty="0" err="1">
                <a:solidFill>
                  <a:schemeClr val="tx1"/>
                </a:solidFill>
              </a:rPr>
              <a:t>vooral</a:t>
            </a:r>
            <a:r>
              <a:rPr lang="en-US" dirty="0">
                <a:solidFill>
                  <a:schemeClr val="tx1"/>
                </a:solidFill>
              </a:rPr>
              <a:t> Noord-China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Na </a:t>
            </a:r>
            <a:r>
              <a:rPr lang="en-US" dirty="0" err="1">
                <a:solidFill>
                  <a:schemeClr val="tx1"/>
                </a:solidFill>
              </a:rPr>
              <a:t>Shikai’s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dood</a:t>
            </a:r>
            <a:r>
              <a:rPr lang="en-US" dirty="0">
                <a:solidFill>
                  <a:schemeClr val="tx1"/>
                </a:solidFill>
              </a:rPr>
              <a:t> in 1916 </a:t>
            </a:r>
            <a:r>
              <a:rPr lang="en-US" dirty="0" err="1">
                <a:solidFill>
                  <a:schemeClr val="tx1"/>
                </a:solidFill>
              </a:rPr>
              <a:t>komt</a:t>
            </a:r>
            <a:r>
              <a:rPr lang="en-US" dirty="0">
                <a:solidFill>
                  <a:schemeClr val="tx1"/>
                </a:solidFill>
              </a:rPr>
              <a:t> er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warlordregime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in Beijing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Dit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warlordregime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gaat</a:t>
            </a:r>
            <a:r>
              <a:rPr lang="en-US" dirty="0">
                <a:solidFill>
                  <a:schemeClr val="tx1"/>
                </a:solidFill>
              </a:rPr>
              <a:t> in 1919 (</a:t>
            </a:r>
            <a:r>
              <a:rPr lang="en-US" dirty="0" err="1">
                <a:solidFill>
                  <a:schemeClr val="tx1"/>
                </a:solidFill>
              </a:rPr>
              <a:t>Verdrag</a:t>
            </a:r>
            <a:r>
              <a:rPr lang="en-US" dirty="0">
                <a:solidFill>
                  <a:schemeClr val="tx1"/>
                </a:solidFill>
              </a:rPr>
              <a:t> van Versailles) </a:t>
            </a:r>
            <a:r>
              <a:rPr lang="en-US" dirty="0" err="1">
                <a:solidFill>
                  <a:schemeClr val="tx1"/>
                </a:solidFill>
              </a:rPr>
              <a:t>akkoord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Japanse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inname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deel</a:t>
            </a:r>
            <a:r>
              <a:rPr lang="en-US" dirty="0">
                <a:solidFill>
                  <a:schemeClr val="tx1"/>
                </a:solidFill>
              </a:rPr>
              <a:t> Noord-China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82586EB-3B5B-4ADC-8F68-0FCAAF4A86D9}"/>
              </a:ext>
            </a:extLst>
          </p:cNvPr>
          <p:cNvCxnSpPr>
            <a:cxnSpLocks/>
          </p:cNvCxnSpPr>
          <p:nvPr/>
        </p:nvCxnSpPr>
        <p:spPr>
          <a:xfrm flipH="1">
            <a:off x="3468130" y="1482166"/>
            <a:ext cx="1066673" cy="603954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868A2BC-BFF2-4CDD-AC1D-0BB5EB130568}"/>
              </a:ext>
            </a:extLst>
          </p:cNvPr>
          <p:cNvCxnSpPr>
            <a:cxnSpLocks/>
          </p:cNvCxnSpPr>
          <p:nvPr/>
        </p:nvCxnSpPr>
        <p:spPr>
          <a:xfrm>
            <a:off x="6296842" y="2086120"/>
            <a:ext cx="0" cy="164485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hoek 7">
            <a:extLst>
              <a:ext uri="{FF2B5EF4-FFF2-40B4-BE49-F238E27FC236}">
                <a16:creationId xmlns:a16="http://schemas.microsoft.com/office/drawing/2014/main" id="{16E331F5-A17F-4D13-8151-B0652C033A66}"/>
              </a:ext>
            </a:extLst>
          </p:cNvPr>
          <p:cNvSpPr/>
          <p:nvPr/>
        </p:nvSpPr>
        <p:spPr>
          <a:xfrm>
            <a:off x="8068085" y="1779687"/>
            <a:ext cx="4123915" cy="507831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DE 4 MEI-BEWEGING: </a:t>
            </a:r>
            <a:r>
              <a:rPr lang="en-US" b="1" dirty="0" err="1">
                <a:solidFill>
                  <a:schemeClr val="tx1"/>
                </a:solidFill>
              </a:rPr>
              <a:t>communisten</a:t>
            </a:r>
            <a:endParaRPr lang="en-US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Wat </a:t>
            </a:r>
            <a:r>
              <a:rPr lang="en-US" b="1" dirty="0" err="1">
                <a:solidFill>
                  <a:schemeClr val="tx1"/>
                </a:solidFill>
              </a:rPr>
              <a:t>gebeurde</a:t>
            </a:r>
            <a:r>
              <a:rPr lang="en-US" b="1" dirty="0">
                <a:solidFill>
                  <a:schemeClr val="tx1"/>
                </a:solidFill>
              </a:rPr>
              <a:t> er op 4 </a:t>
            </a:r>
            <a:r>
              <a:rPr lang="en-US" b="1" dirty="0" err="1">
                <a:solidFill>
                  <a:schemeClr val="tx1"/>
                </a:solidFill>
              </a:rPr>
              <a:t>mei</a:t>
            </a:r>
            <a:r>
              <a:rPr lang="en-US" b="1" dirty="0">
                <a:solidFill>
                  <a:schemeClr val="tx1"/>
                </a:solidFill>
              </a:rPr>
              <a:t> 1919?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Protest van </a:t>
            </a:r>
            <a:r>
              <a:rPr lang="en-US" dirty="0" err="1">
                <a:solidFill>
                  <a:schemeClr val="tx1"/>
                </a:solidFill>
              </a:rPr>
              <a:t>studenten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ondertekening</a:t>
            </a:r>
            <a:r>
              <a:rPr lang="en-US" dirty="0">
                <a:solidFill>
                  <a:schemeClr val="tx1"/>
                </a:solidFill>
              </a:rPr>
              <a:t> van het </a:t>
            </a:r>
            <a:r>
              <a:rPr lang="en-US" dirty="0" err="1">
                <a:solidFill>
                  <a:schemeClr val="tx1"/>
                </a:solidFill>
              </a:rPr>
              <a:t>V.v.V.</a:t>
            </a:r>
            <a:r>
              <a:rPr lang="en-US" dirty="0">
                <a:solidFill>
                  <a:schemeClr val="tx1"/>
                </a:solidFill>
              </a:rPr>
              <a:t> door de Chinese </a:t>
            </a:r>
            <a:r>
              <a:rPr lang="en-US" dirty="0" err="1">
                <a:solidFill>
                  <a:schemeClr val="tx1"/>
                </a:solidFill>
              </a:rPr>
              <a:t>regering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Wat </a:t>
            </a:r>
            <a:r>
              <a:rPr lang="en-US" b="1" dirty="0" err="1">
                <a:solidFill>
                  <a:schemeClr val="tx1"/>
                </a:solidFill>
              </a:rPr>
              <a:t>wilden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zij</a:t>
            </a:r>
            <a:r>
              <a:rPr lang="en-US" b="1" dirty="0">
                <a:solidFill>
                  <a:schemeClr val="tx1"/>
                </a:solidFill>
              </a:rPr>
              <a:t>?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Stopzetting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Japanse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expansie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Stopzetting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westerse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invloed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dirty="0" err="1">
                <a:solidFill>
                  <a:schemeClr val="tx1"/>
                </a:solidFill>
              </a:rPr>
              <a:t>ongelijke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verdragen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Einde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armoede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ongelijkheid</a:t>
            </a: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Wie?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Linkse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studenten</a:t>
            </a:r>
            <a:r>
              <a:rPr lang="en-US" dirty="0">
                <a:solidFill>
                  <a:schemeClr val="tx1"/>
                </a:solidFill>
              </a:rPr>
              <a:t>, de </a:t>
            </a:r>
            <a:r>
              <a:rPr lang="en-US" dirty="0" err="1">
                <a:solidFill>
                  <a:schemeClr val="tx1"/>
                </a:solidFill>
              </a:rPr>
              <a:t>latere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beroepsrevolutionairen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Mao Zedong, </a:t>
            </a:r>
            <a:r>
              <a:rPr lang="en-US" dirty="0" err="1">
                <a:solidFill>
                  <a:schemeClr val="tx1"/>
                </a:solidFill>
              </a:rPr>
              <a:t>mede-oprichter</a:t>
            </a:r>
            <a:r>
              <a:rPr lang="en-US" dirty="0">
                <a:solidFill>
                  <a:schemeClr val="tx1"/>
                </a:solidFill>
              </a:rPr>
              <a:t> van de Chinese </a:t>
            </a:r>
            <a:r>
              <a:rPr lang="en-US" dirty="0" err="1">
                <a:solidFill>
                  <a:schemeClr val="tx1"/>
                </a:solidFill>
              </a:rPr>
              <a:t>Communistische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Partij</a:t>
            </a:r>
            <a:r>
              <a:rPr lang="en-US" dirty="0">
                <a:solidFill>
                  <a:schemeClr val="tx1"/>
                </a:solidFill>
              </a:rPr>
              <a:t> (1921)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9" name="Rechte verbindingslijn 8">
            <a:extLst>
              <a:ext uri="{FF2B5EF4-FFF2-40B4-BE49-F238E27FC236}">
                <a16:creationId xmlns:a16="http://schemas.microsoft.com/office/drawing/2014/main" id="{77EF073F-426D-4773-AF20-2ED31F119C2F}"/>
              </a:ext>
            </a:extLst>
          </p:cNvPr>
          <p:cNvCxnSpPr>
            <a:cxnSpLocks/>
          </p:cNvCxnSpPr>
          <p:nvPr/>
        </p:nvCxnSpPr>
        <p:spPr>
          <a:xfrm>
            <a:off x="7684282" y="1950195"/>
            <a:ext cx="611221" cy="348162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1093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e bronafbeelding bekijken">
            <a:extLst>
              <a:ext uri="{FF2B5EF4-FFF2-40B4-BE49-F238E27FC236}">
                <a16:creationId xmlns:a16="http://schemas.microsoft.com/office/drawing/2014/main" id="{9FD09AE8-5157-4AAE-9880-BCCE7D8EE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826" y="-22804"/>
            <a:ext cx="6171508" cy="462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3386930" y="609168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/>
              <a:t>Oorlog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burgeroorlog</a:t>
            </a:r>
            <a:endParaRPr lang="en-US" sz="2000" b="1" dirty="0"/>
          </a:p>
          <a:p>
            <a:pPr algn="ctr" eaLnBrk="1" hangingPunct="1">
              <a:defRPr/>
            </a:pPr>
            <a:r>
              <a:rPr lang="en-US" sz="2000" b="1" dirty="0" err="1"/>
              <a:t>Deel</a:t>
            </a:r>
            <a:r>
              <a:rPr lang="en-US" sz="2000" b="1" dirty="0"/>
              <a:t> 1: 1912-1931 (2)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0" y="4532"/>
            <a:ext cx="3841143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</a:rPr>
              <a:t>NOORDELIJKE VELDTOCHT (1926)</a:t>
            </a:r>
          </a:p>
          <a:p>
            <a:pPr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800" dirty="0" err="1">
                <a:solidFill>
                  <a:schemeClr val="tx1"/>
                </a:solidFill>
              </a:rPr>
              <a:t>Nationalisten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communisten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allebei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gesteund</a:t>
            </a:r>
            <a:r>
              <a:rPr lang="en-US" sz="1800" dirty="0">
                <a:solidFill>
                  <a:schemeClr val="tx1"/>
                </a:solidFill>
              </a:rPr>
              <a:t> door de </a:t>
            </a:r>
            <a:r>
              <a:rPr lang="en-US" sz="1800" dirty="0" err="1">
                <a:solidFill>
                  <a:schemeClr val="tx1"/>
                </a:solidFill>
              </a:rPr>
              <a:t>Sovjet-Unie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 err="1">
                <a:solidFill>
                  <a:schemeClr val="tx1"/>
                </a:solidFill>
              </a:rPr>
              <a:t>verslaan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samen</a:t>
            </a:r>
            <a:r>
              <a:rPr lang="en-US" sz="1800" dirty="0">
                <a:solidFill>
                  <a:schemeClr val="tx1"/>
                </a:solidFill>
              </a:rPr>
              <a:t> (</a:t>
            </a:r>
            <a:r>
              <a:rPr lang="en-US" sz="1800" dirty="0" err="1">
                <a:solidFill>
                  <a:schemeClr val="tx1"/>
                </a:solidFill>
              </a:rPr>
              <a:t>o.l.v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generaal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Chiang Kai-shek</a:t>
            </a:r>
            <a:r>
              <a:rPr lang="en-US" sz="1800" dirty="0">
                <a:solidFill>
                  <a:schemeClr val="tx1"/>
                </a:solidFill>
              </a:rPr>
              <a:t>) de </a:t>
            </a:r>
            <a:r>
              <a:rPr lang="en-US" sz="1800" dirty="0" err="1">
                <a:solidFill>
                  <a:schemeClr val="tx1"/>
                </a:solidFill>
              </a:rPr>
              <a:t>regering</a:t>
            </a:r>
            <a:r>
              <a:rPr lang="en-US" sz="1800" dirty="0">
                <a:solidFill>
                  <a:schemeClr val="tx1"/>
                </a:solidFill>
              </a:rPr>
              <a:t> van de ‘warlords’.</a:t>
            </a:r>
          </a:p>
          <a:p>
            <a:pPr>
              <a:defRPr/>
            </a:pPr>
            <a:endParaRPr lang="nl-NL" sz="1800" b="1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618B241-17B7-4E5D-A4F7-CA243A358B17}"/>
              </a:ext>
            </a:extLst>
          </p:cNvPr>
          <p:cNvSpPr/>
          <p:nvPr/>
        </p:nvSpPr>
        <p:spPr>
          <a:xfrm>
            <a:off x="3841143" y="2101277"/>
            <a:ext cx="2909683" cy="480131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KUO MIN-TANG HERSTELT GEZAG (1927) EN BOTST MET CCP</a:t>
            </a: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Nanjing </a:t>
            </a: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nieuwe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politieke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hoofdstad</a:t>
            </a:r>
            <a:r>
              <a:rPr lang="en-US" dirty="0">
                <a:solidFill>
                  <a:schemeClr val="tx1"/>
                </a:solidFill>
              </a:rPr>
              <a:t>; Shanghai </a:t>
            </a: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financieel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cultureel</a:t>
            </a:r>
            <a:r>
              <a:rPr lang="en-US" dirty="0">
                <a:solidFill>
                  <a:schemeClr val="tx1"/>
                </a:solidFill>
              </a:rPr>
              <a:t> centrum;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Bloei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economie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oostelijke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steden</a:t>
            </a:r>
            <a:r>
              <a:rPr lang="en-US" dirty="0">
                <a:solidFill>
                  <a:schemeClr val="tx1"/>
                </a:solidFill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Platteland </a:t>
            </a:r>
            <a:r>
              <a:rPr lang="en-US" dirty="0" err="1">
                <a:solidFill>
                  <a:schemeClr val="tx1"/>
                </a:solidFill>
              </a:rPr>
              <a:t>blijft</a:t>
            </a:r>
            <a:r>
              <a:rPr lang="en-US" dirty="0">
                <a:solidFill>
                  <a:schemeClr val="tx1"/>
                </a:solidFill>
              </a:rPr>
              <a:t> arm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KMT </a:t>
            </a:r>
            <a:r>
              <a:rPr lang="en-US" dirty="0" err="1">
                <a:solidFill>
                  <a:schemeClr val="tx1"/>
                </a:solidFill>
              </a:rPr>
              <a:t>pakt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communisten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aan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bloedbad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Sjanghai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Invloed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Westen</a:t>
            </a:r>
            <a:r>
              <a:rPr lang="en-US" dirty="0">
                <a:solidFill>
                  <a:schemeClr val="tx1"/>
                </a:solidFill>
              </a:rPr>
              <a:t> (VS!) </a:t>
            </a: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geleidelijk</a:t>
            </a:r>
            <a:r>
              <a:rPr lang="en-US" dirty="0">
                <a:solidFill>
                  <a:schemeClr val="tx1"/>
                </a:solidFill>
              </a:rPr>
              <a:t> minder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6E331F5-A17F-4D13-8151-B0652C033A66}"/>
              </a:ext>
            </a:extLst>
          </p:cNvPr>
          <p:cNvSpPr/>
          <p:nvPr/>
        </p:nvSpPr>
        <p:spPr>
          <a:xfrm>
            <a:off x="6750826" y="4566488"/>
            <a:ext cx="5419725" cy="230832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REACTIE VAN DE COMMUNISTEN</a:t>
            </a: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Communisten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vluchten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naar</a:t>
            </a:r>
            <a:r>
              <a:rPr lang="en-US" dirty="0">
                <a:solidFill>
                  <a:schemeClr val="tx1"/>
                </a:solidFill>
              </a:rPr>
              <a:t> platteland;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Mao </a:t>
            </a:r>
            <a:r>
              <a:rPr lang="en-US" dirty="0" err="1">
                <a:solidFill>
                  <a:schemeClr val="tx1"/>
                </a:solidFill>
              </a:rPr>
              <a:t>sticht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communistische</a:t>
            </a:r>
            <a:r>
              <a:rPr lang="en-US" dirty="0">
                <a:solidFill>
                  <a:schemeClr val="tx1"/>
                </a:solidFill>
              </a:rPr>
              <a:t> enclave van </a:t>
            </a:r>
            <a:r>
              <a:rPr lang="en-US" dirty="0" err="1">
                <a:solidFill>
                  <a:schemeClr val="tx1"/>
                </a:solidFill>
              </a:rPr>
              <a:t>boeren</a:t>
            </a:r>
            <a:r>
              <a:rPr lang="en-US" dirty="0">
                <a:solidFill>
                  <a:schemeClr val="tx1"/>
                </a:solidFill>
              </a:rPr>
              <a:t> (1931) – </a:t>
            </a:r>
            <a:r>
              <a:rPr lang="en-US" dirty="0" err="1">
                <a:solidFill>
                  <a:schemeClr val="tx1"/>
                </a:solidFill>
              </a:rPr>
              <a:t>aanpassing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marxisme-leninisme</a:t>
            </a:r>
            <a:r>
              <a:rPr lang="en-US" dirty="0">
                <a:solidFill>
                  <a:schemeClr val="tx1"/>
                </a:solidFill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1931-1934 </a:t>
            </a:r>
            <a:r>
              <a:rPr lang="en-US" dirty="0" err="1">
                <a:solidFill>
                  <a:schemeClr val="tx1"/>
                </a:solidFill>
              </a:rPr>
              <a:t>strijd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tussen</a:t>
            </a:r>
            <a:r>
              <a:rPr lang="en-US" dirty="0">
                <a:solidFill>
                  <a:schemeClr val="tx1"/>
                </a:solidFill>
              </a:rPr>
              <a:t> Rode Leger (CCP)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regeringsleger</a:t>
            </a:r>
            <a:r>
              <a:rPr lang="en-US" dirty="0">
                <a:solidFill>
                  <a:schemeClr val="tx1"/>
                </a:solidFill>
              </a:rPr>
              <a:t> (KMT) – Mao </a:t>
            </a:r>
            <a:r>
              <a:rPr lang="en-US" dirty="0" err="1">
                <a:solidFill>
                  <a:schemeClr val="tx1"/>
                </a:solidFill>
              </a:rPr>
              <a:t>vlucht</a:t>
            </a:r>
            <a:r>
              <a:rPr lang="en-US" dirty="0">
                <a:solidFill>
                  <a:schemeClr val="tx1"/>
                </a:solidFill>
              </a:rPr>
              <a:t> met 12.000 </a:t>
            </a:r>
            <a:r>
              <a:rPr lang="en-US" dirty="0" err="1">
                <a:solidFill>
                  <a:schemeClr val="tx1"/>
                </a:solidFill>
              </a:rPr>
              <a:t>boeren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soldaten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b="1" dirty="0">
                <a:solidFill>
                  <a:schemeClr val="tx1"/>
                </a:solidFill>
              </a:rPr>
              <a:t>Lange Mars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098" name="Picture 2" descr="De bronafbeelding bekijken">
            <a:extLst>
              <a:ext uri="{FF2B5EF4-FFF2-40B4-BE49-F238E27FC236}">
                <a16:creationId xmlns:a16="http://schemas.microsoft.com/office/drawing/2014/main" id="{19961F6F-08DC-4193-8DCA-8C11C0D51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" y="1825985"/>
            <a:ext cx="3841151" cy="521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AF99FC7F-B159-4F73-88FD-567A5E8CEBF7}"/>
              </a:ext>
            </a:extLst>
          </p:cNvPr>
          <p:cNvSpPr/>
          <p:nvPr/>
        </p:nvSpPr>
        <p:spPr>
          <a:xfrm>
            <a:off x="2097883" y="5863978"/>
            <a:ext cx="1666875" cy="838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Bloedbad</a:t>
            </a:r>
            <a:r>
              <a:rPr lang="en-US" dirty="0"/>
              <a:t> van </a:t>
            </a:r>
            <a:r>
              <a:rPr lang="en-US" dirty="0" err="1"/>
              <a:t>Sjanghai</a:t>
            </a:r>
            <a:endParaRPr lang="nl-NL" dirty="0"/>
          </a:p>
        </p:txBody>
      </p:sp>
      <p:sp>
        <p:nvSpPr>
          <p:cNvPr id="13" name="Rechthoek: afgeronde hoeken 12">
            <a:extLst>
              <a:ext uri="{FF2B5EF4-FFF2-40B4-BE49-F238E27FC236}">
                <a16:creationId xmlns:a16="http://schemas.microsoft.com/office/drawing/2014/main" id="{5B8D1C85-3D9C-43ED-BBF9-DC4F2AF8A3B9}"/>
              </a:ext>
            </a:extLst>
          </p:cNvPr>
          <p:cNvSpPr/>
          <p:nvPr/>
        </p:nvSpPr>
        <p:spPr>
          <a:xfrm>
            <a:off x="10062070" y="221701"/>
            <a:ext cx="1666875" cy="8382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Mao </a:t>
            </a:r>
            <a:r>
              <a:rPr lang="en-US" dirty="0" err="1"/>
              <a:t>tijdens</a:t>
            </a:r>
            <a:r>
              <a:rPr lang="en-US" dirty="0"/>
              <a:t> de Lange Mars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32685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hina en de Tweede Wereldoorlog | Jalta">
            <a:extLst>
              <a:ext uri="{FF2B5EF4-FFF2-40B4-BE49-F238E27FC236}">
                <a16:creationId xmlns:a16="http://schemas.microsoft.com/office/drawing/2014/main" id="{F5A081DC-B9A0-4E89-960F-CA251106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163" y="-765388"/>
            <a:ext cx="13695619" cy="761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534802" y="466940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/>
              <a:t>Oorlog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burgeroorlog</a:t>
            </a:r>
            <a:r>
              <a:rPr lang="en-US" sz="2000" b="1" dirty="0"/>
              <a:t>: </a:t>
            </a:r>
            <a:r>
              <a:rPr lang="en-US" sz="2000" b="1" dirty="0" err="1"/>
              <a:t>Deel</a:t>
            </a:r>
            <a:r>
              <a:rPr lang="en-US" sz="2000" b="1" dirty="0"/>
              <a:t> 2: Japan </a:t>
            </a:r>
            <a:r>
              <a:rPr lang="en-US" sz="2000" b="1" dirty="0" err="1"/>
              <a:t>bezet</a:t>
            </a:r>
            <a:r>
              <a:rPr lang="en-US" sz="2000" b="1" dirty="0"/>
              <a:t> China (1931-1945)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0" y="4267839"/>
            <a:ext cx="3253942" cy="258532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VOORAF: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Eind 19e </a:t>
            </a:r>
            <a:r>
              <a:rPr lang="en-US" dirty="0" err="1">
                <a:solidFill>
                  <a:schemeClr val="tx1"/>
                </a:solidFill>
              </a:rPr>
              <a:t>eeuw</a:t>
            </a:r>
            <a:r>
              <a:rPr lang="en-US" dirty="0">
                <a:solidFill>
                  <a:schemeClr val="tx1"/>
                </a:solidFill>
              </a:rPr>
              <a:t>: begin </a:t>
            </a:r>
            <a:r>
              <a:rPr lang="en-US" b="1" dirty="0">
                <a:solidFill>
                  <a:schemeClr val="tx1"/>
                </a:solidFill>
              </a:rPr>
              <a:t>Japans </a:t>
            </a:r>
            <a:r>
              <a:rPr lang="en-US" b="1" dirty="0" err="1">
                <a:solidFill>
                  <a:schemeClr val="tx1"/>
                </a:solidFill>
              </a:rPr>
              <a:t>imperialisme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gebrek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olie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dirty="0" err="1">
                <a:solidFill>
                  <a:schemeClr val="tx1"/>
                </a:solidFill>
              </a:rPr>
              <a:t>grondstoffen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Na </a:t>
            </a:r>
            <a:r>
              <a:rPr lang="en-US" dirty="0" err="1">
                <a:solidFill>
                  <a:schemeClr val="tx1"/>
                </a:solidFill>
              </a:rPr>
              <a:t>opiumoorlogen</a:t>
            </a:r>
            <a:r>
              <a:rPr lang="en-US" dirty="0">
                <a:solidFill>
                  <a:schemeClr val="tx1"/>
                </a:solidFill>
              </a:rPr>
              <a:t>: Japan </a:t>
            </a:r>
            <a:r>
              <a:rPr lang="en-US" dirty="0" err="1">
                <a:solidFill>
                  <a:schemeClr val="tx1"/>
                </a:solidFill>
              </a:rPr>
              <a:t>krijgt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toegang</a:t>
            </a:r>
            <a:r>
              <a:rPr lang="en-US" b="1" dirty="0">
                <a:solidFill>
                  <a:schemeClr val="tx1"/>
                </a:solidFill>
              </a:rPr>
              <a:t> tot China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1895 </a:t>
            </a:r>
            <a:r>
              <a:rPr lang="en-US" b="1" dirty="0">
                <a:solidFill>
                  <a:schemeClr val="tx1"/>
                </a:solidFill>
              </a:rPr>
              <a:t>Japan </a:t>
            </a:r>
            <a:r>
              <a:rPr lang="en-US" b="1" dirty="0" err="1">
                <a:solidFill>
                  <a:schemeClr val="tx1"/>
                </a:solidFill>
              </a:rPr>
              <a:t>verslaat</a:t>
            </a:r>
            <a:r>
              <a:rPr lang="en-US" b="1" dirty="0">
                <a:solidFill>
                  <a:schemeClr val="tx1"/>
                </a:solidFill>
              </a:rPr>
              <a:t> China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bezet</a:t>
            </a:r>
            <a:r>
              <a:rPr lang="en-US" dirty="0">
                <a:solidFill>
                  <a:schemeClr val="tx1"/>
                </a:solidFill>
              </a:rPr>
              <a:t> Korea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Taiwan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618B241-17B7-4E5D-A4F7-CA243A358B17}"/>
              </a:ext>
            </a:extLst>
          </p:cNvPr>
          <p:cNvSpPr/>
          <p:nvPr/>
        </p:nvSpPr>
        <p:spPr>
          <a:xfrm>
            <a:off x="3933308" y="5096541"/>
            <a:ext cx="4123915" cy="1754326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JAPAN BEZET MANTSJOERIJE (1931):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Mantsjoerije</a:t>
            </a:r>
            <a:r>
              <a:rPr lang="en-US" dirty="0">
                <a:solidFill>
                  <a:schemeClr val="tx1"/>
                </a:solidFill>
              </a:rPr>
              <a:t> (= Noord-China) </a:t>
            </a: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veroverd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Mantsoekwo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Oud-</a:t>
            </a:r>
            <a:r>
              <a:rPr lang="en-US" dirty="0" err="1">
                <a:solidFill>
                  <a:schemeClr val="tx1"/>
                </a:solidFill>
              </a:rPr>
              <a:t>keizer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Pyui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Keizer van </a:t>
            </a:r>
            <a:r>
              <a:rPr lang="en-US" dirty="0" err="1">
                <a:solidFill>
                  <a:schemeClr val="tx1"/>
                </a:solidFill>
              </a:rPr>
              <a:t>deze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fascistische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marionettenstaat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82586EB-3B5B-4ADC-8F68-0FCAAF4A86D9}"/>
              </a:ext>
            </a:extLst>
          </p:cNvPr>
          <p:cNvCxnSpPr>
            <a:cxnSpLocks/>
          </p:cNvCxnSpPr>
          <p:nvPr/>
        </p:nvCxnSpPr>
        <p:spPr>
          <a:xfrm flipH="1">
            <a:off x="1887945" y="1565189"/>
            <a:ext cx="3180195" cy="298209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199EF69-84DE-4480-98E2-135DEC615F5D}"/>
              </a:ext>
            </a:extLst>
          </p:cNvPr>
          <p:cNvCxnSpPr>
            <a:cxnSpLocks/>
          </p:cNvCxnSpPr>
          <p:nvPr/>
        </p:nvCxnSpPr>
        <p:spPr>
          <a:xfrm flipH="1">
            <a:off x="5324075" y="1754326"/>
            <a:ext cx="664833" cy="3435512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hoek 7">
            <a:extLst>
              <a:ext uri="{FF2B5EF4-FFF2-40B4-BE49-F238E27FC236}">
                <a16:creationId xmlns:a16="http://schemas.microsoft.com/office/drawing/2014/main" id="{199F9AC0-1E7D-4D71-AD83-092FF4234488}"/>
              </a:ext>
            </a:extLst>
          </p:cNvPr>
          <p:cNvSpPr/>
          <p:nvPr/>
        </p:nvSpPr>
        <p:spPr>
          <a:xfrm>
            <a:off x="8730232" y="2051848"/>
            <a:ext cx="3586287" cy="480131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JAPANSE BEZETTING (1931-1945):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1931 Japan </a:t>
            </a:r>
            <a:r>
              <a:rPr lang="en-US" dirty="0" err="1">
                <a:solidFill>
                  <a:schemeClr val="tx1"/>
                </a:solidFill>
              </a:rPr>
              <a:t>bezet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Mantsjoerije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1936 Chinese </a:t>
            </a:r>
            <a:r>
              <a:rPr lang="en-US" dirty="0" err="1">
                <a:solidFill>
                  <a:schemeClr val="tx1"/>
                </a:solidFill>
              </a:rPr>
              <a:t>communisten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nationalisten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werken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samen</a:t>
            </a:r>
            <a:r>
              <a:rPr lang="en-US" dirty="0">
                <a:solidFill>
                  <a:schemeClr val="tx1"/>
                </a:solidFill>
              </a:rPr>
              <a:t> in ‘</a:t>
            </a:r>
            <a:r>
              <a:rPr lang="en-US" dirty="0" err="1">
                <a:solidFill>
                  <a:schemeClr val="tx1"/>
                </a:solidFill>
              </a:rPr>
              <a:t>eenheidsfront</a:t>
            </a:r>
            <a:r>
              <a:rPr lang="en-US" dirty="0">
                <a:solidFill>
                  <a:schemeClr val="tx1"/>
                </a:solidFill>
              </a:rPr>
              <a:t>’ </a:t>
            </a:r>
            <a:r>
              <a:rPr lang="en-US" dirty="0" err="1">
                <a:solidFill>
                  <a:schemeClr val="tx1"/>
                </a:solidFill>
              </a:rPr>
              <a:t>tegen</a:t>
            </a:r>
            <a:r>
              <a:rPr lang="en-US" dirty="0">
                <a:solidFill>
                  <a:schemeClr val="tx1"/>
                </a:solidFill>
              </a:rPr>
              <a:t> Japan.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1937 Japan </a:t>
            </a:r>
            <a:r>
              <a:rPr lang="en-US" dirty="0" err="1">
                <a:solidFill>
                  <a:schemeClr val="tx1"/>
                </a:solidFill>
              </a:rPr>
              <a:t>bezet</a:t>
            </a:r>
            <a:r>
              <a:rPr lang="en-US" dirty="0">
                <a:solidFill>
                  <a:schemeClr val="tx1"/>
                </a:solidFill>
              </a:rPr>
              <a:t> Beijing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1938 Japan </a:t>
            </a:r>
            <a:r>
              <a:rPr lang="en-US" dirty="0" err="1">
                <a:solidFill>
                  <a:schemeClr val="tx1"/>
                </a:solidFill>
              </a:rPr>
              <a:t>bombardeert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bezet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oostkust</a:t>
            </a:r>
            <a:r>
              <a:rPr lang="en-US" dirty="0">
                <a:solidFill>
                  <a:schemeClr val="tx1"/>
                </a:solidFill>
              </a:rPr>
              <a:t> China – Chinese </a:t>
            </a:r>
            <a:r>
              <a:rPr lang="en-US" dirty="0" err="1">
                <a:solidFill>
                  <a:schemeClr val="tx1"/>
                </a:solidFill>
              </a:rPr>
              <a:t>regering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vlucht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naar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binnenland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1939 begin WO-II (in Europa)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1941 Japan </a:t>
            </a:r>
            <a:r>
              <a:rPr lang="en-US" dirty="0" err="1">
                <a:solidFill>
                  <a:schemeClr val="tx1"/>
                </a:solidFill>
              </a:rPr>
              <a:t>valt</a:t>
            </a:r>
            <a:r>
              <a:rPr lang="en-US" dirty="0">
                <a:solidFill>
                  <a:schemeClr val="tx1"/>
                </a:solidFill>
              </a:rPr>
              <a:t> de VS </a:t>
            </a:r>
            <a:r>
              <a:rPr lang="en-US" dirty="0" err="1">
                <a:solidFill>
                  <a:schemeClr val="tx1"/>
                </a:solidFill>
              </a:rPr>
              <a:t>aan</a:t>
            </a:r>
            <a:r>
              <a:rPr lang="en-US" dirty="0">
                <a:solidFill>
                  <a:schemeClr val="tx1"/>
                </a:solidFill>
              </a:rPr>
              <a:t> – China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VS </a:t>
            </a:r>
            <a:r>
              <a:rPr lang="en-US" dirty="0" err="1">
                <a:solidFill>
                  <a:schemeClr val="tx1"/>
                </a:solidFill>
              </a:rPr>
              <a:t>bondgenoten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1945 </a:t>
            </a:r>
            <a:r>
              <a:rPr lang="en-US" dirty="0" err="1">
                <a:solidFill>
                  <a:schemeClr val="tx1"/>
                </a:solidFill>
              </a:rPr>
              <a:t>Bombardementen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Hirosjima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Nagasaki – Japan </a:t>
            </a:r>
            <a:r>
              <a:rPr lang="en-US" dirty="0" err="1">
                <a:solidFill>
                  <a:schemeClr val="tx1"/>
                </a:solidFill>
              </a:rPr>
              <a:t>capituleert</a:t>
            </a:r>
            <a:r>
              <a:rPr lang="en-US" dirty="0">
                <a:solidFill>
                  <a:schemeClr val="tx1"/>
                </a:solidFill>
              </a:rPr>
              <a:t> - China </a:t>
            </a: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soevereine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staat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868A2BC-BFF2-4CDD-AC1D-0BB5EB130568}"/>
              </a:ext>
            </a:extLst>
          </p:cNvPr>
          <p:cNvCxnSpPr>
            <a:cxnSpLocks/>
          </p:cNvCxnSpPr>
          <p:nvPr/>
        </p:nvCxnSpPr>
        <p:spPr>
          <a:xfrm>
            <a:off x="7820076" y="1615890"/>
            <a:ext cx="1060313" cy="90488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3312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988527A0-250E-4909-B13F-2E632CD1F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0"/>
            <a:ext cx="8955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239027" y="943190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/>
              <a:t>Oorlog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burgeroorlog</a:t>
            </a:r>
            <a:r>
              <a:rPr lang="en-US" sz="2000" b="1" dirty="0"/>
              <a:t>: </a:t>
            </a:r>
            <a:r>
              <a:rPr lang="en-US" sz="2000" b="1" dirty="0" err="1"/>
              <a:t>Deel</a:t>
            </a:r>
            <a:r>
              <a:rPr lang="en-US" sz="2000" b="1" dirty="0"/>
              <a:t> 2: Japan </a:t>
            </a:r>
            <a:r>
              <a:rPr lang="en-US" sz="2000" b="1" dirty="0" err="1"/>
              <a:t>bezet</a:t>
            </a:r>
            <a:r>
              <a:rPr lang="en-US" sz="2000" b="1" dirty="0"/>
              <a:t> China (1931-1945)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2435316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 bronafbeelding bekijken">
            <a:extLst>
              <a:ext uri="{FF2B5EF4-FFF2-40B4-BE49-F238E27FC236}">
                <a16:creationId xmlns:a16="http://schemas.microsoft.com/office/drawing/2014/main" id="{FFD8AEE8-4304-4DFA-B0A9-B0596D104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347" y="0"/>
            <a:ext cx="9180808" cy="6885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375801" y="122378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/>
              <a:t>Oorlog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burgeroorlog</a:t>
            </a:r>
            <a:r>
              <a:rPr lang="en-US" sz="2000" b="1" dirty="0"/>
              <a:t>: </a:t>
            </a:r>
            <a:r>
              <a:rPr lang="en-US" sz="2000" b="1" dirty="0" err="1"/>
              <a:t>Deel</a:t>
            </a:r>
            <a:r>
              <a:rPr lang="en-US" sz="2000" b="1" dirty="0"/>
              <a:t> 3: </a:t>
            </a:r>
            <a:r>
              <a:rPr lang="en-US" sz="2000" b="1" dirty="0" err="1"/>
              <a:t>nationalisten</a:t>
            </a:r>
            <a:r>
              <a:rPr lang="en-US" sz="2000" b="1" dirty="0"/>
              <a:t> versus </a:t>
            </a:r>
            <a:r>
              <a:rPr lang="en-US" sz="2000" b="1" dirty="0" err="1"/>
              <a:t>communisten</a:t>
            </a:r>
            <a:endParaRPr lang="nl-NL" sz="2000" b="1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618B241-17B7-4E5D-A4F7-CA243A358B17}"/>
              </a:ext>
            </a:extLst>
          </p:cNvPr>
          <p:cNvSpPr/>
          <p:nvPr/>
        </p:nvSpPr>
        <p:spPr>
          <a:xfrm>
            <a:off x="0" y="4"/>
            <a:ext cx="4127155" cy="7017306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NATIONALISTEN (KUO MIN TANG)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Geleid</a:t>
            </a:r>
            <a:r>
              <a:rPr lang="en-US" dirty="0">
                <a:solidFill>
                  <a:schemeClr val="tx1"/>
                </a:solidFill>
              </a:rPr>
              <a:t> door Chiang Kai-shek (=anticommunist)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Vooral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populair</a:t>
            </a:r>
            <a:r>
              <a:rPr lang="en-US" dirty="0">
                <a:solidFill>
                  <a:schemeClr val="tx1"/>
                </a:solidFill>
              </a:rPr>
              <a:t> in de </a:t>
            </a:r>
            <a:r>
              <a:rPr lang="en-US" dirty="0" err="1">
                <a:solidFill>
                  <a:schemeClr val="tx1"/>
                </a:solidFill>
              </a:rPr>
              <a:t>steden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onder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intellectuelen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ondernemers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Kreeg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steun</a:t>
            </a:r>
            <a:r>
              <a:rPr lang="en-US" dirty="0">
                <a:solidFill>
                  <a:schemeClr val="tx1"/>
                </a:solidFill>
              </a:rPr>
              <a:t> van het </a:t>
            </a:r>
            <a:r>
              <a:rPr lang="en-US" dirty="0" err="1">
                <a:solidFill>
                  <a:schemeClr val="tx1"/>
                </a:solidFill>
              </a:rPr>
              <a:t>Westen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dirty="0" err="1">
                <a:solidFill>
                  <a:schemeClr val="tx1"/>
                </a:solidFill>
              </a:rPr>
              <a:t>Verenigde</a:t>
            </a:r>
            <a:r>
              <a:rPr lang="en-US" dirty="0">
                <a:solidFill>
                  <a:schemeClr val="tx1"/>
                </a:solidFill>
              </a:rPr>
              <a:t> Staten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Houding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t.a.v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communisten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b="1" dirty="0" err="1">
                <a:solidFill>
                  <a:schemeClr val="tx1"/>
                </a:solidFill>
              </a:rPr>
              <a:t>Samenwerking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tegen</a:t>
            </a:r>
            <a:r>
              <a:rPr lang="en-US" dirty="0">
                <a:solidFill>
                  <a:schemeClr val="tx1"/>
                </a:solidFill>
              </a:rPr>
              <a:t> warlords (</a:t>
            </a:r>
            <a:r>
              <a:rPr lang="en-US" dirty="0" err="1">
                <a:solidFill>
                  <a:schemeClr val="tx1"/>
                </a:solidFill>
              </a:rPr>
              <a:t>Noordelijke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Veldtocht</a:t>
            </a:r>
            <a:r>
              <a:rPr lang="en-US" dirty="0">
                <a:solidFill>
                  <a:schemeClr val="tx1"/>
                </a:solidFill>
              </a:rPr>
              <a:t>) / </a:t>
            </a:r>
            <a:r>
              <a:rPr lang="en-US" dirty="0" err="1">
                <a:solidFill>
                  <a:schemeClr val="tx1"/>
                </a:solidFill>
              </a:rPr>
              <a:t>tegen</a:t>
            </a:r>
            <a:r>
              <a:rPr lang="en-US" dirty="0">
                <a:solidFill>
                  <a:schemeClr val="tx1"/>
                </a:solidFill>
              </a:rPr>
              <a:t> Japan (</a:t>
            </a:r>
            <a:r>
              <a:rPr lang="en-US" dirty="0" err="1">
                <a:solidFill>
                  <a:schemeClr val="tx1"/>
                </a:solidFill>
              </a:rPr>
              <a:t>Eenheidsfront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b="1" dirty="0" err="1">
                <a:solidFill>
                  <a:schemeClr val="tx1"/>
                </a:solidFill>
              </a:rPr>
              <a:t>Strijd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tijdens</a:t>
            </a:r>
            <a:r>
              <a:rPr lang="en-US" dirty="0">
                <a:solidFill>
                  <a:schemeClr val="tx1"/>
                </a:solidFill>
              </a:rPr>
              <a:t> de ‘decade van Nanjing’ (1927-1937)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bevrijding</a:t>
            </a:r>
            <a:r>
              <a:rPr lang="en-US" dirty="0">
                <a:solidFill>
                  <a:schemeClr val="tx1"/>
                </a:solidFill>
              </a:rPr>
              <a:t> (1945-1949)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Nationalisten</a:t>
            </a:r>
            <a:r>
              <a:rPr lang="en-US" b="1" dirty="0">
                <a:solidFill>
                  <a:schemeClr val="tx1"/>
                </a:solidFill>
              </a:rPr>
              <a:t> (KMT) </a:t>
            </a:r>
            <a:r>
              <a:rPr lang="en-US" b="1" dirty="0" err="1">
                <a:solidFill>
                  <a:schemeClr val="tx1"/>
                </a:solidFill>
              </a:rPr>
              <a:t>verliezen</a:t>
            </a:r>
            <a:r>
              <a:rPr lang="en-US" dirty="0">
                <a:solidFill>
                  <a:schemeClr val="tx1"/>
                </a:solidFill>
              </a:rPr>
              <a:t>, want: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Weinig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problemen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boeren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kans</a:t>
            </a:r>
            <a:r>
              <a:rPr lang="en-US" dirty="0">
                <a:solidFill>
                  <a:schemeClr val="tx1"/>
                </a:solidFill>
              </a:rPr>
              <a:t> land op </a:t>
            </a:r>
            <a:r>
              <a:rPr lang="en-US" dirty="0" err="1">
                <a:solidFill>
                  <a:schemeClr val="tx1"/>
                </a:solidFill>
              </a:rPr>
              <a:t>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bouwen</a:t>
            </a:r>
            <a:r>
              <a:rPr lang="en-US" dirty="0">
                <a:solidFill>
                  <a:schemeClr val="tx1"/>
                </a:solidFill>
              </a:rPr>
              <a:t> door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     (burger-)</a:t>
            </a:r>
            <a:r>
              <a:rPr lang="en-US" dirty="0" err="1">
                <a:solidFill>
                  <a:schemeClr val="tx1"/>
                </a:solidFill>
              </a:rPr>
              <a:t>oorlog</a:t>
            </a: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-    </a:t>
            </a:r>
            <a:r>
              <a:rPr lang="en-US" dirty="0" err="1">
                <a:solidFill>
                  <a:schemeClr val="tx1"/>
                </a:solidFill>
              </a:rPr>
              <a:t>Kleine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aanhang</a:t>
            </a: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-    </a:t>
            </a:r>
            <a:r>
              <a:rPr lang="en-US" dirty="0" err="1">
                <a:solidFill>
                  <a:schemeClr val="tx1"/>
                </a:solidFill>
              </a:rPr>
              <a:t>Soldaten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lopen</a:t>
            </a:r>
            <a:r>
              <a:rPr lang="en-US" dirty="0">
                <a:solidFill>
                  <a:schemeClr val="tx1"/>
                </a:solidFill>
              </a:rPr>
              <a:t> over </a:t>
            </a:r>
            <a:r>
              <a:rPr lang="en-US" dirty="0" err="1">
                <a:solidFill>
                  <a:schemeClr val="tx1"/>
                </a:solidFill>
              </a:rPr>
              <a:t>naar</a:t>
            </a:r>
            <a:r>
              <a:rPr lang="en-US" dirty="0">
                <a:solidFill>
                  <a:schemeClr val="tx1"/>
                </a:solidFill>
              </a:rPr>
              <a:t> CCP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99F9AC0-1E7D-4D71-AD83-092FF4234488}"/>
              </a:ext>
            </a:extLst>
          </p:cNvPr>
          <p:cNvSpPr/>
          <p:nvPr/>
        </p:nvSpPr>
        <p:spPr>
          <a:xfrm>
            <a:off x="9201665" y="4"/>
            <a:ext cx="2990335" cy="7017306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COMMUNISTEN (CCP)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Geleid</a:t>
            </a:r>
            <a:r>
              <a:rPr lang="en-US" dirty="0">
                <a:solidFill>
                  <a:schemeClr val="tx1"/>
                </a:solidFill>
              </a:rPr>
              <a:t> door Mao Zedong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Vooral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populair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onder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boeren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Kreeg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steun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Sovjet-Unie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Houding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t.a.v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nationalisten</a:t>
            </a:r>
            <a:r>
              <a:rPr lang="en-US" b="1" dirty="0">
                <a:solidFill>
                  <a:schemeClr val="tx1"/>
                </a:solidFill>
              </a:rPr>
              <a:t>: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b="1" dirty="0" err="1">
                <a:solidFill>
                  <a:schemeClr val="tx1"/>
                </a:solidFill>
              </a:rPr>
              <a:t>Samenwerking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dirty="0">
                <a:solidFill>
                  <a:schemeClr val="tx1"/>
                </a:solidFill>
              </a:rPr>
              <a:t>Rode Leger </a:t>
            </a:r>
            <a:r>
              <a:rPr lang="en-US" dirty="0" err="1">
                <a:solidFill>
                  <a:schemeClr val="tx1"/>
                </a:solidFill>
              </a:rPr>
              <a:t>helpt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nationalisten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tegen</a:t>
            </a:r>
            <a:r>
              <a:rPr lang="en-US" dirty="0">
                <a:solidFill>
                  <a:schemeClr val="tx1"/>
                </a:solidFill>
              </a:rPr>
              <a:t> warlords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tegen</a:t>
            </a:r>
            <a:r>
              <a:rPr lang="en-US" dirty="0">
                <a:solidFill>
                  <a:schemeClr val="tx1"/>
                </a:solidFill>
              </a:rPr>
              <a:t> de Japanners.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b="1" dirty="0" err="1">
                <a:solidFill>
                  <a:schemeClr val="tx1"/>
                </a:solidFill>
              </a:rPr>
              <a:t>Strijd</a:t>
            </a:r>
            <a:r>
              <a:rPr lang="en-US" b="1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geen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confrontatie</a:t>
            </a:r>
            <a:r>
              <a:rPr lang="en-US" dirty="0">
                <a:solidFill>
                  <a:schemeClr val="tx1"/>
                </a:solidFill>
              </a:rPr>
              <a:t> tot 1945, </a:t>
            </a:r>
            <a:r>
              <a:rPr lang="en-US" dirty="0" err="1">
                <a:solidFill>
                  <a:schemeClr val="tx1"/>
                </a:solidFill>
              </a:rPr>
              <a:t>daarna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harde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strijd</a:t>
            </a: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Communisten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winnen</a:t>
            </a:r>
            <a:r>
              <a:rPr lang="en-US" dirty="0">
                <a:solidFill>
                  <a:schemeClr val="tx1"/>
                </a:solidFill>
              </a:rPr>
              <a:t>, want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-    Goede </a:t>
            </a:r>
            <a:r>
              <a:rPr lang="en-US" dirty="0" err="1">
                <a:solidFill>
                  <a:schemeClr val="tx1"/>
                </a:solidFill>
              </a:rPr>
              <a:t>organisatie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Veel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aanhang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onder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boeren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Fanatiek</a:t>
            </a:r>
            <a:r>
              <a:rPr lang="en-US" dirty="0">
                <a:solidFill>
                  <a:schemeClr val="tx1"/>
                </a:solidFill>
              </a:rPr>
              <a:t> door </a:t>
            </a:r>
            <a:r>
              <a:rPr lang="en-US" dirty="0" err="1">
                <a:solidFill>
                  <a:schemeClr val="tx1"/>
                </a:solidFill>
              </a:rPr>
              <a:t>ideologie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Sterk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gemotiveerd</a:t>
            </a:r>
            <a:r>
              <a:rPr lang="en-US" dirty="0">
                <a:solidFill>
                  <a:schemeClr val="tx1"/>
                </a:solidFill>
              </a:rPr>
              <a:t> leger (Rode Leger </a:t>
            </a:r>
            <a:r>
              <a:rPr lang="en-US" dirty="0" err="1">
                <a:solidFill>
                  <a:schemeClr val="tx1"/>
                </a:solidFill>
              </a:rPr>
              <a:t>olv</a:t>
            </a:r>
            <a:r>
              <a:rPr lang="en-US" dirty="0">
                <a:solidFill>
                  <a:schemeClr val="tx1"/>
                </a:solidFill>
              </a:rPr>
              <a:t> Bin Liao)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0A6E30B6-0771-4203-96B0-42559346A9FC}"/>
              </a:ext>
            </a:extLst>
          </p:cNvPr>
          <p:cNvCxnSpPr>
            <a:cxnSpLocks/>
          </p:cNvCxnSpPr>
          <p:nvPr/>
        </p:nvCxnSpPr>
        <p:spPr>
          <a:xfrm flipH="1">
            <a:off x="3859127" y="1081593"/>
            <a:ext cx="721543" cy="569084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868A2BC-BFF2-4CDD-AC1D-0BB5EB130568}"/>
              </a:ext>
            </a:extLst>
          </p:cNvPr>
          <p:cNvCxnSpPr>
            <a:cxnSpLocks/>
          </p:cNvCxnSpPr>
          <p:nvPr/>
        </p:nvCxnSpPr>
        <p:spPr>
          <a:xfrm>
            <a:off x="8223127" y="1081593"/>
            <a:ext cx="978538" cy="59068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hoek: afgeronde hoeken 16">
            <a:extLst>
              <a:ext uri="{FF2B5EF4-FFF2-40B4-BE49-F238E27FC236}">
                <a16:creationId xmlns:a16="http://schemas.microsoft.com/office/drawing/2014/main" id="{1A5D2555-DA49-4ABB-AC0C-77E9BCE82C61}"/>
              </a:ext>
            </a:extLst>
          </p:cNvPr>
          <p:cNvSpPr/>
          <p:nvPr/>
        </p:nvSpPr>
        <p:spPr>
          <a:xfrm>
            <a:off x="5274720" y="5243423"/>
            <a:ext cx="3311382" cy="63839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1 </a:t>
            </a:r>
            <a:r>
              <a:rPr lang="en-US" b="1" dirty="0" err="1">
                <a:solidFill>
                  <a:schemeClr val="tx1"/>
                </a:solidFill>
              </a:rPr>
              <a:t>oktober</a:t>
            </a:r>
            <a:r>
              <a:rPr lang="en-US" b="1" dirty="0">
                <a:solidFill>
                  <a:schemeClr val="tx1"/>
                </a:solidFill>
              </a:rPr>
              <a:t> 1949: Mao </a:t>
            </a:r>
            <a:r>
              <a:rPr lang="en-US" b="1" dirty="0" err="1">
                <a:solidFill>
                  <a:schemeClr val="tx1"/>
                </a:solidFill>
              </a:rPr>
              <a:t>roept</a:t>
            </a:r>
            <a:r>
              <a:rPr lang="en-US" b="1" dirty="0">
                <a:solidFill>
                  <a:schemeClr val="tx1"/>
                </a:solidFill>
              </a:rPr>
              <a:t> de VOLKSREPUBLIEK CHINA </a:t>
            </a:r>
            <a:r>
              <a:rPr lang="en-US" b="1" dirty="0" err="1">
                <a:solidFill>
                  <a:schemeClr val="tx1"/>
                </a:solidFill>
              </a:rPr>
              <a:t>uit</a:t>
            </a:r>
            <a:r>
              <a:rPr lang="en-US" b="1" dirty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174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F9FC2091-C25B-4253-8131-829412957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477" y="-14827"/>
            <a:ext cx="5327523" cy="3486920"/>
          </a:xfrm>
          <a:prstGeom prst="rect">
            <a:avLst/>
          </a:prstGeom>
        </p:spPr>
      </p:pic>
      <p:pic>
        <p:nvPicPr>
          <p:cNvPr id="2052" name="Picture 4" descr="De bronafbeelding bekijken">
            <a:extLst>
              <a:ext uri="{FF2B5EF4-FFF2-40B4-BE49-F238E27FC236}">
                <a16:creationId xmlns:a16="http://schemas.microsoft.com/office/drawing/2014/main" id="{D9C7C0D5-A67D-4BBD-86FF-0CAB9E9F4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830" y="3472093"/>
            <a:ext cx="6487104" cy="340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 bronafbeelding bekijken">
            <a:extLst>
              <a:ext uri="{FF2B5EF4-FFF2-40B4-BE49-F238E27FC236}">
                <a16:creationId xmlns:a16="http://schemas.microsoft.com/office/drawing/2014/main" id="{D89ED2A3-C6C8-4E04-9C22-6044B12DC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560"/>
            <a:ext cx="4507583" cy="3405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F4CB320F-3916-44B8-AAE4-B1705F63EE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5285" y="3472093"/>
            <a:ext cx="6017485" cy="3405729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070350" y="630152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/>
              <a:t>Volksrepubliek</a:t>
            </a:r>
            <a:r>
              <a:rPr lang="en-US" sz="2000" b="1" dirty="0"/>
              <a:t> China (1949-2001)</a:t>
            </a:r>
            <a:endParaRPr lang="nl-NL" sz="2000" b="1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5BD7D2C-7BC2-4C2F-8641-675953EBD0B0}"/>
              </a:ext>
            </a:extLst>
          </p:cNvPr>
          <p:cNvSpPr/>
          <p:nvPr/>
        </p:nvSpPr>
        <p:spPr>
          <a:xfrm>
            <a:off x="6851771" y="3448516"/>
            <a:ext cx="4123915" cy="369332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3 </a:t>
            </a:r>
            <a:r>
              <a:rPr lang="en-US" b="1" dirty="0" err="1">
                <a:solidFill>
                  <a:schemeClr val="tx1"/>
                </a:solidFill>
              </a:rPr>
              <a:t>Culturele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revolutie</a:t>
            </a:r>
            <a:r>
              <a:rPr lang="en-US" b="1" dirty="0">
                <a:solidFill>
                  <a:schemeClr val="tx1"/>
                </a:solidFill>
              </a:rPr>
              <a:t> (1966-1976)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C29A650-F895-419D-B560-C02496A4190D}"/>
              </a:ext>
            </a:extLst>
          </p:cNvPr>
          <p:cNvSpPr/>
          <p:nvPr/>
        </p:nvSpPr>
        <p:spPr>
          <a:xfrm>
            <a:off x="1835579" y="3448516"/>
            <a:ext cx="4123915" cy="369332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2 Grote </a:t>
            </a:r>
            <a:r>
              <a:rPr lang="en-US" b="1" dirty="0" err="1">
                <a:solidFill>
                  <a:schemeClr val="tx1"/>
                </a:solidFill>
              </a:rPr>
              <a:t>Sprong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Voorwaarts</a:t>
            </a:r>
            <a:r>
              <a:rPr lang="en-US" b="1" dirty="0">
                <a:solidFill>
                  <a:schemeClr val="tx1"/>
                </a:solidFill>
              </a:rPr>
              <a:t> (1958 – 1966)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43AA6828-1644-4555-94B0-CA1EB990A02F}"/>
              </a:ext>
            </a:extLst>
          </p:cNvPr>
          <p:cNvSpPr/>
          <p:nvPr/>
        </p:nvSpPr>
        <p:spPr>
          <a:xfrm>
            <a:off x="-2" y="3046719"/>
            <a:ext cx="4507583" cy="369332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1 </a:t>
            </a:r>
            <a:r>
              <a:rPr lang="en-US" b="1" dirty="0" err="1">
                <a:solidFill>
                  <a:schemeClr val="tx1"/>
                </a:solidFill>
              </a:rPr>
              <a:t>communistische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hervormingen</a:t>
            </a:r>
            <a:r>
              <a:rPr lang="en-US" b="1" dirty="0">
                <a:solidFill>
                  <a:schemeClr val="tx1"/>
                </a:solidFill>
              </a:rPr>
              <a:t> (1949-1958)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F53D7D5B-C5DB-4E33-8880-601E5A72A8B3}"/>
              </a:ext>
            </a:extLst>
          </p:cNvPr>
          <p:cNvSpPr/>
          <p:nvPr/>
        </p:nvSpPr>
        <p:spPr>
          <a:xfrm>
            <a:off x="8674443" y="3102761"/>
            <a:ext cx="3517557" cy="369332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4 </a:t>
            </a:r>
            <a:r>
              <a:rPr lang="en-US" b="1" dirty="0" err="1">
                <a:solidFill>
                  <a:schemeClr val="tx1"/>
                </a:solidFill>
              </a:rPr>
              <a:t>Moderniseringen</a:t>
            </a:r>
            <a:r>
              <a:rPr lang="en-US" b="1" dirty="0">
                <a:solidFill>
                  <a:schemeClr val="tx1"/>
                </a:solidFill>
              </a:rPr>
              <a:t> (1976-2001)</a:t>
            </a:r>
          </a:p>
        </p:txBody>
      </p:sp>
    </p:spTree>
    <p:extLst>
      <p:ext uri="{BB962C8B-B14F-4D97-AF65-F5344CB8AC3E}">
        <p14:creationId xmlns:p14="http://schemas.microsoft.com/office/powerpoint/2010/main" val="456935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e bronafbeelding bekijken">
            <a:extLst>
              <a:ext uri="{FF2B5EF4-FFF2-40B4-BE49-F238E27FC236}">
                <a16:creationId xmlns:a16="http://schemas.microsoft.com/office/drawing/2014/main" id="{CF4CFFE1-B80C-4333-B6E2-0A7419E14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8831" cy="789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534802" y="466940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VOORAF - CHINA: EEUWENOUDE GROOTMACHT 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-1999" y="0"/>
            <a:ext cx="3253942" cy="258532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CHINA: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sinds</a:t>
            </a:r>
            <a:r>
              <a:rPr lang="en-US" dirty="0">
                <a:solidFill>
                  <a:schemeClr val="tx1"/>
                </a:solidFill>
              </a:rPr>
              <a:t> 3e </a:t>
            </a:r>
            <a:r>
              <a:rPr lang="en-US" dirty="0" err="1">
                <a:solidFill>
                  <a:schemeClr val="tx1"/>
                </a:solidFill>
              </a:rPr>
              <a:t>eeuw</a:t>
            </a:r>
            <a:r>
              <a:rPr lang="en-US" dirty="0">
                <a:solidFill>
                  <a:schemeClr val="tx1"/>
                </a:solidFill>
              </a:rPr>
              <a:t> v. Chr. </a:t>
            </a:r>
            <a:r>
              <a:rPr lang="en-US" b="1" dirty="0" err="1">
                <a:solidFill>
                  <a:schemeClr val="tx1"/>
                </a:solidFill>
              </a:rPr>
              <a:t>eenheidsstaat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met </a:t>
            </a:r>
            <a:r>
              <a:rPr lang="en-US" dirty="0" err="1">
                <a:solidFill>
                  <a:schemeClr val="tx1"/>
                </a:solidFill>
              </a:rPr>
              <a:t>voornamelijk</a:t>
            </a:r>
            <a:r>
              <a:rPr lang="en-US" dirty="0">
                <a:solidFill>
                  <a:schemeClr val="tx1"/>
                </a:solidFill>
              </a:rPr>
              <a:t> Han-</a:t>
            </a:r>
            <a:r>
              <a:rPr lang="en-US" dirty="0" err="1">
                <a:solidFill>
                  <a:schemeClr val="tx1"/>
                </a:solidFill>
              </a:rPr>
              <a:t>Chinezen</a:t>
            </a:r>
            <a:r>
              <a:rPr lang="en-US" dirty="0">
                <a:solidFill>
                  <a:schemeClr val="tx1"/>
                </a:solidFill>
              </a:rPr>
              <a:t>, die </a:t>
            </a:r>
            <a:r>
              <a:rPr lang="en-US" dirty="0" err="1">
                <a:solidFill>
                  <a:schemeClr val="tx1"/>
                </a:solidFill>
              </a:rPr>
              <a:t>vooral</a:t>
            </a:r>
            <a:r>
              <a:rPr lang="en-US" dirty="0">
                <a:solidFill>
                  <a:schemeClr val="tx1"/>
                </a:solidFill>
              </a:rPr>
              <a:t> het </a:t>
            </a:r>
            <a:r>
              <a:rPr lang="en-US" dirty="0" err="1">
                <a:solidFill>
                  <a:schemeClr val="tx1"/>
                </a:solidFill>
              </a:rPr>
              <a:t>mandarijn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spreken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heeft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veel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etnische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minderheden</a:t>
            </a:r>
            <a:r>
              <a:rPr lang="en-US" dirty="0">
                <a:solidFill>
                  <a:schemeClr val="tx1"/>
                </a:solidFill>
              </a:rPr>
              <a:t> met eigen </a:t>
            </a:r>
            <a:r>
              <a:rPr lang="en-US" dirty="0" err="1">
                <a:solidFill>
                  <a:schemeClr val="tx1"/>
                </a:solidFill>
              </a:rPr>
              <a:t>talen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618B241-17B7-4E5D-A4F7-CA243A358B17}"/>
              </a:ext>
            </a:extLst>
          </p:cNvPr>
          <p:cNvSpPr/>
          <p:nvPr/>
        </p:nvSpPr>
        <p:spPr>
          <a:xfrm>
            <a:off x="-18441" y="5103674"/>
            <a:ext cx="4123915" cy="1754326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China </a:t>
            </a: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geregeerd</a:t>
            </a:r>
            <a:r>
              <a:rPr lang="en-US" dirty="0">
                <a:solidFill>
                  <a:schemeClr val="tx1"/>
                </a:solidFill>
              </a:rPr>
              <a:t> door </a:t>
            </a:r>
            <a:r>
              <a:rPr lang="en-US" b="1" dirty="0" err="1">
                <a:solidFill>
                  <a:schemeClr val="tx1"/>
                </a:solidFill>
              </a:rPr>
              <a:t>keizers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(‘Zoon van de </a:t>
            </a:r>
            <a:r>
              <a:rPr lang="en-US" dirty="0" err="1">
                <a:solidFill>
                  <a:schemeClr val="tx1"/>
                </a:solidFill>
              </a:rPr>
              <a:t>Hemel</a:t>
            </a:r>
            <a:r>
              <a:rPr lang="en-US" dirty="0">
                <a:solidFill>
                  <a:schemeClr val="tx1"/>
                </a:solidFill>
              </a:rPr>
              <a:t>’) </a:t>
            </a:r>
            <a:r>
              <a:rPr lang="en-US" dirty="0" err="1">
                <a:solidFill>
                  <a:schemeClr val="tx1"/>
                </a:solidFill>
              </a:rPr>
              <a:t>sinds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-  2697 v. Chr. </a:t>
            </a:r>
            <a:r>
              <a:rPr lang="en-US" dirty="0" err="1">
                <a:solidFill>
                  <a:schemeClr val="tx1"/>
                </a:solidFill>
              </a:rPr>
              <a:t>toen</a:t>
            </a:r>
            <a:r>
              <a:rPr lang="en-US" dirty="0">
                <a:solidFill>
                  <a:schemeClr val="tx1"/>
                </a:solidFill>
              </a:rPr>
              <a:t> Keizer Huangdi het 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land </a:t>
            </a:r>
            <a:r>
              <a:rPr lang="en-US" dirty="0" err="1">
                <a:solidFill>
                  <a:schemeClr val="tx1"/>
                </a:solidFill>
              </a:rPr>
              <a:t>regeerde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tevens</a:t>
            </a:r>
            <a:r>
              <a:rPr lang="en-US" dirty="0">
                <a:solidFill>
                  <a:schemeClr val="tx1"/>
                </a:solidFill>
              </a:rPr>
              <a:t> begin </a:t>
            </a:r>
            <a:r>
              <a:rPr lang="en-US" dirty="0" err="1">
                <a:solidFill>
                  <a:schemeClr val="tx1"/>
                </a:solidFill>
              </a:rPr>
              <a:t>jaartelling</a:t>
            </a:r>
            <a:r>
              <a:rPr lang="en-US" dirty="0">
                <a:solidFill>
                  <a:schemeClr val="tx1"/>
                </a:solidFill>
              </a:rPr>
              <a:t>);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221 v. Chr. </a:t>
            </a:r>
            <a:r>
              <a:rPr lang="en-US" dirty="0" err="1">
                <a:solidFill>
                  <a:schemeClr val="tx1"/>
                </a:solidFill>
              </a:rPr>
              <a:t>toen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keizer</a:t>
            </a:r>
            <a:r>
              <a:rPr lang="en-US" dirty="0">
                <a:solidFill>
                  <a:schemeClr val="tx1"/>
                </a:solidFill>
              </a:rPr>
              <a:t> Zheng het land </a:t>
            </a:r>
            <a:r>
              <a:rPr lang="en-US" dirty="0" err="1">
                <a:solidFill>
                  <a:schemeClr val="tx1"/>
                </a:solidFill>
              </a:rPr>
              <a:t>verenigde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de Chinese </a:t>
            </a:r>
            <a:r>
              <a:rPr lang="en-US" dirty="0" err="1">
                <a:solidFill>
                  <a:schemeClr val="tx1"/>
                </a:solidFill>
              </a:rPr>
              <a:t>Muur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bouwde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868A2BC-BFF2-4CDD-AC1D-0BB5EB130568}"/>
              </a:ext>
            </a:extLst>
          </p:cNvPr>
          <p:cNvCxnSpPr>
            <a:cxnSpLocks/>
          </p:cNvCxnSpPr>
          <p:nvPr/>
        </p:nvCxnSpPr>
        <p:spPr>
          <a:xfrm>
            <a:off x="8568013" y="1476793"/>
            <a:ext cx="910156" cy="94046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7753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403EF702-FEC1-4792-9E6B-9172529DC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86728"/>
            <a:ext cx="6471624" cy="427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755CA61-C07A-4473-BCC1-9A47597EA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14" y="-1"/>
            <a:ext cx="6111886" cy="482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F117F33C-8104-4931-95D1-F48F42D94C28}"/>
              </a:ext>
            </a:extLst>
          </p:cNvPr>
          <p:cNvSpPr/>
          <p:nvPr/>
        </p:nvSpPr>
        <p:spPr>
          <a:xfrm>
            <a:off x="4043709" y="4826675"/>
            <a:ext cx="3905247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</a:rPr>
              <a:t>LANDBOUWHERVORMINGEN</a:t>
            </a:r>
          </a:p>
          <a:p>
            <a:pPr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800" dirty="0" err="1">
                <a:solidFill>
                  <a:schemeClr val="tx1"/>
                </a:solidFill>
              </a:rPr>
              <a:t>Grond</a:t>
            </a:r>
            <a:r>
              <a:rPr lang="en-US" sz="1800" dirty="0">
                <a:solidFill>
                  <a:schemeClr val="tx1"/>
                </a:solidFill>
              </a:rPr>
              <a:t> van </a:t>
            </a:r>
            <a:r>
              <a:rPr lang="en-US" sz="1800" dirty="0" err="1">
                <a:solidFill>
                  <a:schemeClr val="tx1"/>
                </a:solidFill>
              </a:rPr>
              <a:t>rijke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grondeigenaren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afgepakt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verdeeld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onder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arme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boeren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Twee </a:t>
            </a:r>
            <a:r>
              <a:rPr lang="en-US" dirty="0" err="1">
                <a:solidFill>
                  <a:schemeClr val="tx1"/>
                </a:solidFill>
              </a:rPr>
              <a:t>miljoen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grondeigenaren</a:t>
            </a:r>
            <a:r>
              <a:rPr lang="en-US" dirty="0">
                <a:solidFill>
                  <a:schemeClr val="tx1"/>
                </a:solidFill>
              </a:rPr>
              <a:t> door </a:t>
            </a:r>
            <a:r>
              <a:rPr lang="en-US" dirty="0" err="1">
                <a:solidFill>
                  <a:schemeClr val="tx1"/>
                </a:solidFill>
              </a:rPr>
              <a:t>volkstribunalen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gedood</a:t>
            </a:r>
            <a:endParaRPr lang="nl-NL" sz="1800" dirty="0">
              <a:solidFill>
                <a:schemeClr val="tx1"/>
              </a:solidFill>
            </a:endParaRP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BBA06935-4C32-4596-8FBD-CE2678FDEE95}"/>
              </a:ext>
            </a:extLst>
          </p:cNvPr>
          <p:cNvSpPr/>
          <p:nvPr/>
        </p:nvSpPr>
        <p:spPr>
          <a:xfrm>
            <a:off x="8286433" y="4796502"/>
            <a:ext cx="3905247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</a:rPr>
              <a:t>ZUIVERINGEN</a:t>
            </a:r>
          </a:p>
          <a:p>
            <a:pPr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CCP </a:t>
            </a:r>
            <a:r>
              <a:rPr lang="en-US" dirty="0" err="1">
                <a:solidFill>
                  <a:schemeClr val="tx1"/>
                </a:solidFill>
              </a:rPr>
              <a:t>wil</a:t>
            </a:r>
            <a:r>
              <a:rPr lang="en-US" dirty="0">
                <a:solidFill>
                  <a:schemeClr val="tx1"/>
                </a:solidFill>
              </a:rPr>
              <a:t> alle </a:t>
            </a:r>
            <a:r>
              <a:rPr lang="en-US" dirty="0" err="1">
                <a:solidFill>
                  <a:schemeClr val="tx1"/>
                </a:solidFill>
              </a:rPr>
              <a:t>dissidenten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doden</a:t>
            </a:r>
            <a:r>
              <a:rPr lang="en-US" dirty="0">
                <a:solidFill>
                  <a:schemeClr val="tx1"/>
                </a:solidFill>
              </a:rPr>
              <a:t>, maar Mao</a:t>
            </a:r>
            <a:r>
              <a:rPr lang="en-US" sz="1800" dirty="0">
                <a:solidFill>
                  <a:schemeClr val="tx1"/>
                </a:solidFill>
              </a:rPr>
              <a:t> ‘</a:t>
            </a:r>
            <a:r>
              <a:rPr lang="en-US" sz="1800" i="1" dirty="0" err="1">
                <a:solidFill>
                  <a:schemeClr val="tx1"/>
                </a:solidFill>
              </a:rPr>
              <a:t>laat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err="1">
                <a:solidFill>
                  <a:schemeClr val="tx1"/>
                </a:solidFill>
              </a:rPr>
              <a:t>honderd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err="1">
                <a:solidFill>
                  <a:schemeClr val="tx1"/>
                </a:solidFill>
              </a:rPr>
              <a:t>bloemen</a:t>
            </a:r>
            <a:r>
              <a:rPr lang="en-US" sz="1800" i="1" dirty="0">
                <a:solidFill>
                  <a:schemeClr val="tx1"/>
                </a:solidFill>
              </a:rPr>
              <a:t> </a:t>
            </a:r>
            <a:r>
              <a:rPr lang="en-US" sz="1800" i="1" dirty="0" err="1">
                <a:solidFill>
                  <a:schemeClr val="tx1"/>
                </a:solidFill>
              </a:rPr>
              <a:t>bloeien</a:t>
            </a:r>
            <a:r>
              <a:rPr lang="en-US" sz="1800" dirty="0">
                <a:solidFill>
                  <a:schemeClr val="tx1"/>
                </a:solidFill>
              </a:rPr>
              <a:t>’. MISLUKT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GEVOLG: </a:t>
            </a:r>
            <a:r>
              <a:rPr lang="en-US" dirty="0" err="1">
                <a:solidFill>
                  <a:schemeClr val="tx1"/>
                </a:solidFill>
              </a:rPr>
              <a:t>miljoen</a:t>
            </a:r>
            <a:r>
              <a:rPr lang="en-US" dirty="0">
                <a:solidFill>
                  <a:schemeClr val="tx1"/>
                </a:solidFill>
              </a:rPr>
              <a:t> ‘</a:t>
            </a:r>
            <a:r>
              <a:rPr lang="en-US" dirty="0" err="1">
                <a:solidFill>
                  <a:schemeClr val="tx1"/>
                </a:solidFill>
              </a:rPr>
              <a:t>bandieten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hoeren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rechtsen</a:t>
            </a:r>
            <a:r>
              <a:rPr lang="en-US" dirty="0">
                <a:solidFill>
                  <a:schemeClr val="tx1"/>
                </a:solidFill>
              </a:rPr>
              <a:t>’ </a:t>
            </a:r>
            <a:r>
              <a:rPr lang="en-US" dirty="0" err="1">
                <a:solidFill>
                  <a:schemeClr val="tx1"/>
                </a:solidFill>
              </a:rPr>
              <a:t>gedood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nl-NL" sz="1800" dirty="0">
              <a:solidFill>
                <a:schemeClr val="tx1"/>
              </a:solidFill>
            </a:endParaRP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EC39EFD3-5032-4F56-BA92-F9E16ED17B59}"/>
              </a:ext>
            </a:extLst>
          </p:cNvPr>
          <p:cNvSpPr/>
          <p:nvPr/>
        </p:nvSpPr>
        <p:spPr>
          <a:xfrm>
            <a:off x="0" y="1405"/>
            <a:ext cx="3790784" cy="258532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</a:rPr>
              <a:t>HERSTEL CENTRAAL GEZAG</a:t>
            </a:r>
          </a:p>
          <a:p>
            <a:pPr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solidFill>
                  <a:schemeClr val="tx1"/>
                </a:solidFill>
              </a:rPr>
              <a:t>Beijing </a:t>
            </a:r>
            <a:r>
              <a:rPr lang="en-US" sz="1800" dirty="0" err="1">
                <a:solidFill>
                  <a:schemeClr val="tx1"/>
                </a:solidFill>
              </a:rPr>
              <a:t>opnieuw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hoofdstad</a:t>
            </a:r>
            <a:r>
              <a:rPr lang="en-US" sz="1800" dirty="0">
                <a:solidFill>
                  <a:schemeClr val="tx1"/>
                </a:solidFill>
              </a:rPr>
              <a:t> (1949)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buitenlandse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inmenging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solidFill>
                  <a:schemeClr val="tx1"/>
                </a:solidFill>
              </a:rPr>
              <a:t>Hongkong </a:t>
            </a:r>
            <a:r>
              <a:rPr lang="en-US" sz="1800" dirty="0" err="1">
                <a:solidFill>
                  <a:schemeClr val="tx1"/>
                </a:solidFill>
              </a:rPr>
              <a:t>en</a:t>
            </a:r>
            <a:r>
              <a:rPr lang="en-US" sz="1800" dirty="0">
                <a:solidFill>
                  <a:schemeClr val="tx1"/>
                </a:solidFill>
              </a:rPr>
              <a:t> Macao </a:t>
            </a:r>
            <a:r>
              <a:rPr lang="en-US" sz="1800" dirty="0" err="1">
                <a:solidFill>
                  <a:schemeClr val="tx1"/>
                </a:solidFill>
              </a:rPr>
              <a:t>bleven</a:t>
            </a:r>
            <a:r>
              <a:rPr lang="en-US" sz="1800" dirty="0">
                <a:solidFill>
                  <a:schemeClr val="tx1"/>
                </a:solidFill>
              </a:rPr>
              <a:t> in  </a:t>
            </a:r>
            <a:r>
              <a:rPr lang="en-US" sz="1800" dirty="0" err="1">
                <a:solidFill>
                  <a:schemeClr val="tx1"/>
                </a:solidFill>
              </a:rPr>
              <a:t>Engelse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en</a:t>
            </a:r>
            <a:r>
              <a:rPr lang="en-US" sz="1800" dirty="0">
                <a:solidFill>
                  <a:schemeClr val="tx1"/>
                </a:solidFill>
              </a:rPr>
              <a:t> Portuguese </a:t>
            </a:r>
            <a:r>
              <a:rPr lang="en-US" sz="1800" dirty="0" err="1">
                <a:solidFill>
                  <a:schemeClr val="tx1"/>
                </a:solidFill>
              </a:rPr>
              <a:t>handen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Klassenstrijd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ingezet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geen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kapitalisten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grootgrondbezitters</a:t>
            </a:r>
            <a:r>
              <a:rPr lang="en-US" dirty="0">
                <a:solidFill>
                  <a:schemeClr val="tx1"/>
                </a:solidFill>
              </a:rPr>
              <a:t> maar </a:t>
            </a:r>
            <a:r>
              <a:rPr lang="en-US" dirty="0" err="1">
                <a:solidFill>
                  <a:schemeClr val="tx1"/>
                </a:solidFill>
              </a:rPr>
              <a:t>arbeiders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boeren</a:t>
            </a:r>
            <a:endParaRPr lang="nl-NL" sz="1800" dirty="0">
              <a:solidFill>
                <a:schemeClr val="tx1"/>
              </a:solidFill>
            </a:endParaRPr>
          </a:p>
        </p:txBody>
      </p:sp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0A8C84B4-6BA4-4292-BDFC-B740F6DA1CB9}"/>
              </a:ext>
            </a:extLst>
          </p:cNvPr>
          <p:cNvCxnSpPr>
            <a:cxnSpLocks/>
          </p:cNvCxnSpPr>
          <p:nvPr/>
        </p:nvCxnSpPr>
        <p:spPr>
          <a:xfrm>
            <a:off x="5790224" y="2323718"/>
            <a:ext cx="0" cy="2652537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93F98758-2FD2-4968-9E3C-2B0C0FFCA4E5}"/>
              </a:ext>
            </a:extLst>
          </p:cNvPr>
          <p:cNvCxnSpPr>
            <a:cxnSpLocks/>
          </p:cNvCxnSpPr>
          <p:nvPr/>
        </p:nvCxnSpPr>
        <p:spPr>
          <a:xfrm>
            <a:off x="7767166" y="1968844"/>
            <a:ext cx="2200488" cy="2920312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3368848" y="967993"/>
            <a:ext cx="4580108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/>
              <a:t>Communistische</a:t>
            </a:r>
            <a:r>
              <a:rPr lang="en-US" sz="2000" b="1" dirty="0"/>
              <a:t> </a:t>
            </a:r>
            <a:r>
              <a:rPr lang="en-US" sz="2000" b="1" dirty="0" err="1"/>
              <a:t>hervormingen</a:t>
            </a:r>
            <a:r>
              <a:rPr lang="en-US" sz="2000" b="1" dirty="0"/>
              <a:t> (1949 – 1958)</a:t>
            </a:r>
            <a:endParaRPr lang="nl-NL" sz="2000" b="1" dirty="0"/>
          </a:p>
        </p:txBody>
      </p:sp>
    </p:spTree>
    <p:extLst>
      <p:ext uri="{BB962C8B-B14F-4D97-AF65-F5344CB8AC3E}">
        <p14:creationId xmlns:p14="http://schemas.microsoft.com/office/powerpoint/2010/main" val="12348903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e bronafbeelding bekijken">
            <a:extLst>
              <a:ext uri="{FF2B5EF4-FFF2-40B4-BE49-F238E27FC236}">
                <a16:creationId xmlns:a16="http://schemas.microsoft.com/office/drawing/2014/main" id="{A79C7D7B-2FAF-49EA-B5D5-4F0632480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345" y="-596"/>
            <a:ext cx="9620655" cy="6858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792830" y="358304"/>
            <a:ext cx="4051300" cy="1561113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Hoe </a:t>
            </a:r>
            <a:r>
              <a:rPr lang="en-US" sz="2000" b="1" dirty="0" err="1">
                <a:solidFill>
                  <a:schemeClr val="bg1"/>
                </a:solidFill>
              </a:rPr>
              <a:t>verder</a:t>
            </a:r>
            <a:r>
              <a:rPr lang="en-US" sz="2000" b="1" dirty="0">
                <a:solidFill>
                  <a:schemeClr val="bg1"/>
                </a:solidFill>
              </a:rPr>
              <a:t>?</a:t>
            </a:r>
          </a:p>
          <a:p>
            <a:pPr algn="ctr" eaLnBrk="1" hangingPunct="1">
              <a:defRPr/>
            </a:pPr>
            <a:r>
              <a:rPr lang="en-US" sz="2000" b="1" dirty="0"/>
              <a:t>Grote </a:t>
            </a:r>
            <a:r>
              <a:rPr lang="en-US" sz="2000" b="1" dirty="0" err="1"/>
              <a:t>Sprong</a:t>
            </a:r>
            <a:r>
              <a:rPr lang="en-US" sz="2000" b="1" dirty="0"/>
              <a:t> </a:t>
            </a:r>
            <a:r>
              <a:rPr lang="en-US" sz="2000" b="1" dirty="0" err="1"/>
              <a:t>Voorwaarts</a:t>
            </a:r>
            <a:endParaRPr lang="en-US" sz="2000" b="1" dirty="0"/>
          </a:p>
          <a:p>
            <a:pPr algn="ctr" eaLnBrk="1" hangingPunct="1">
              <a:defRPr/>
            </a:pPr>
            <a:r>
              <a:rPr lang="en-US" sz="2000" b="1" dirty="0"/>
              <a:t>(1958-1960)</a:t>
            </a:r>
            <a:endParaRPr lang="nl-NL" sz="2000" b="1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471A79A-C421-4FAA-9F2C-53DDA6ABA6B8}"/>
              </a:ext>
            </a:extLst>
          </p:cNvPr>
          <p:cNvSpPr/>
          <p:nvPr/>
        </p:nvSpPr>
        <p:spPr>
          <a:xfrm>
            <a:off x="0" y="1969595"/>
            <a:ext cx="2718486" cy="507831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</a:rPr>
              <a:t>Doel: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China in </a:t>
            </a:r>
            <a:r>
              <a:rPr lang="en-US" dirty="0" err="1">
                <a:solidFill>
                  <a:schemeClr val="tx1"/>
                </a:solidFill>
              </a:rPr>
              <a:t>één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klap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industriële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wereldmacht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maken</a:t>
            </a:r>
            <a:r>
              <a:rPr lang="en-US" dirty="0">
                <a:solidFill>
                  <a:schemeClr val="tx1"/>
                </a:solidFill>
              </a:rPr>
              <a:t>. </a:t>
            </a: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Hoe: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volkscommunes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collectivisering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landbouw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nationalisatie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industrie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vijfjarenplannen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b="1" dirty="0" err="1">
                <a:solidFill>
                  <a:schemeClr val="tx1"/>
                </a:solidFill>
              </a:rPr>
              <a:t>Gevolg</a:t>
            </a:r>
            <a:r>
              <a:rPr lang="en-US" b="1" dirty="0">
                <a:solidFill>
                  <a:schemeClr val="tx1"/>
                </a:solidFill>
              </a:rPr>
              <a:t>?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Totale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mislukking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Hongersnood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miljoenen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doden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Plan </a:t>
            </a:r>
            <a:r>
              <a:rPr lang="en-US" dirty="0" err="1">
                <a:solidFill>
                  <a:schemeClr val="tx1"/>
                </a:solidFill>
              </a:rPr>
              <a:t>ingetrokken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endParaRPr lang="nl-NL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2152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3E8BFEC9-EB0B-4CF6-897F-CD0A31B6F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35" y="1202723"/>
            <a:ext cx="4051299" cy="5696135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217902" y="844335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/>
              <a:t>Weer</a:t>
            </a:r>
            <a:r>
              <a:rPr lang="en-US" sz="2000" b="1" dirty="0"/>
              <a:t> </a:t>
            </a:r>
            <a:r>
              <a:rPr lang="en-US" sz="2000" b="1" dirty="0" err="1"/>
              <a:t>een</a:t>
            </a:r>
            <a:r>
              <a:rPr lang="en-US" sz="2000" b="1" dirty="0"/>
              <a:t> </a:t>
            </a:r>
            <a:r>
              <a:rPr lang="en-US" sz="2000" b="1" dirty="0" err="1"/>
              <a:t>nieuw</a:t>
            </a:r>
            <a:r>
              <a:rPr lang="en-US" sz="2000" b="1" dirty="0"/>
              <a:t> plan: de </a:t>
            </a:r>
            <a:r>
              <a:rPr lang="en-US" sz="2000" b="1" dirty="0" err="1"/>
              <a:t>Culturele</a:t>
            </a:r>
            <a:r>
              <a:rPr lang="en-US" sz="2000" b="1" dirty="0"/>
              <a:t> </a:t>
            </a:r>
            <a:r>
              <a:rPr lang="en-US" sz="2000" b="1" dirty="0" err="1"/>
              <a:t>Revolutie</a:t>
            </a:r>
            <a:r>
              <a:rPr lang="en-US" sz="2000" b="1" dirty="0"/>
              <a:t> (1966-1976)</a:t>
            </a:r>
            <a:endParaRPr lang="nl-NL" sz="2000" b="1" dirty="0"/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D2884E08-46D6-4A62-9AA9-2F7696BAE28B}"/>
              </a:ext>
            </a:extLst>
          </p:cNvPr>
          <p:cNvSpPr/>
          <p:nvPr/>
        </p:nvSpPr>
        <p:spPr>
          <a:xfrm>
            <a:off x="-12535" y="0"/>
            <a:ext cx="4051298" cy="147732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</a:rPr>
              <a:t>DOEL:</a:t>
            </a: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solidFill>
                  <a:schemeClr val="tx1"/>
                </a:solidFill>
              </a:rPr>
              <a:t>China </a:t>
            </a:r>
            <a:r>
              <a:rPr lang="en-US" sz="1800" dirty="0" err="1">
                <a:solidFill>
                  <a:schemeClr val="tx1"/>
                </a:solidFill>
              </a:rPr>
              <a:t>rijke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machtig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maken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De </a:t>
            </a:r>
            <a:r>
              <a:rPr lang="en-US" dirty="0" err="1">
                <a:solidFill>
                  <a:schemeClr val="tx1"/>
                </a:solidFill>
              </a:rPr>
              <a:t>economie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hervormen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Alle </a:t>
            </a:r>
            <a:r>
              <a:rPr lang="en-US" dirty="0" err="1">
                <a:solidFill>
                  <a:schemeClr val="tx1"/>
                </a:solidFill>
              </a:rPr>
              <a:t>Chinezen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gehoorzaam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trouw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maken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aan</a:t>
            </a:r>
            <a:r>
              <a:rPr lang="en-US" dirty="0">
                <a:solidFill>
                  <a:schemeClr val="tx1"/>
                </a:solidFill>
              </a:rPr>
              <a:t> de CCP/</a:t>
            </a:r>
            <a:r>
              <a:rPr lang="en-US" dirty="0" err="1">
                <a:solidFill>
                  <a:schemeClr val="tx1"/>
                </a:solidFill>
              </a:rPr>
              <a:t>partijlijn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C0B2941A-638C-495A-B9D4-35675A89AC47}"/>
              </a:ext>
            </a:extLst>
          </p:cNvPr>
          <p:cNvSpPr/>
          <p:nvPr/>
        </p:nvSpPr>
        <p:spPr>
          <a:xfrm>
            <a:off x="4038764" y="3718679"/>
            <a:ext cx="3790784" cy="3139321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</a:rPr>
              <a:t>HOE?</a:t>
            </a:r>
          </a:p>
          <a:p>
            <a:pPr>
              <a:defRPr/>
            </a:pPr>
            <a:endParaRPr lang="en-US" sz="1800" b="1" dirty="0">
              <a:solidFill>
                <a:schemeClr val="tx1"/>
              </a:solidFill>
            </a:endParaRPr>
          </a:p>
          <a:p>
            <a:pPr marL="342900" indent="-342900">
              <a:buAutoNum type="arabicPlain"/>
              <a:defRPr/>
            </a:pPr>
            <a:r>
              <a:rPr lang="en-US" dirty="0">
                <a:solidFill>
                  <a:schemeClr val="tx1"/>
                </a:solidFill>
              </a:rPr>
              <a:t>Mao </a:t>
            </a: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enige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leider</a:t>
            </a:r>
            <a:r>
              <a:rPr lang="en-US" dirty="0">
                <a:solidFill>
                  <a:schemeClr val="tx1"/>
                </a:solidFill>
              </a:rPr>
              <a:t> (‘Grote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</a:t>
            </a:r>
            <a:r>
              <a:rPr lang="en-US" dirty="0" err="1">
                <a:solidFill>
                  <a:schemeClr val="tx1"/>
                </a:solidFill>
              </a:rPr>
              <a:t>Roerganger</a:t>
            </a:r>
            <a:r>
              <a:rPr lang="en-US" dirty="0">
                <a:solidFill>
                  <a:schemeClr val="tx1"/>
                </a:solidFill>
              </a:rPr>
              <a:t>’) 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2     </a:t>
            </a:r>
            <a:r>
              <a:rPr lang="en-US" dirty="0" err="1">
                <a:solidFill>
                  <a:schemeClr val="tx1"/>
                </a:solidFill>
              </a:rPr>
              <a:t>Invoering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Maöisme</a:t>
            </a:r>
            <a:r>
              <a:rPr lang="en-US" dirty="0">
                <a:solidFill>
                  <a:schemeClr val="tx1"/>
                </a:solidFill>
              </a:rPr>
              <a:t> (= </a:t>
            </a:r>
            <a:r>
              <a:rPr lang="en-US" dirty="0" err="1">
                <a:solidFill>
                  <a:schemeClr val="tx1"/>
                </a:solidFill>
              </a:rPr>
              <a:t>klassenstrijd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</a:t>
            </a:r>
            <a:r>
              <a:rPr lang="en-US" dirty="0" err="1">
                <a:solidFill>
                  <a:schemeClr val="tx1"/>
                </a:solidFill>
              </a:rPr>
              <a:t>tegen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vermeende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tegenstanders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(</a:t>
            </a:r>
            <a:r>
              <a:rPr lang="en-US" dirty="0" err="1">
                <a:solidFill>
                  <a:schemeClr val="tx1"/>
                </a:solidFill>
              </a:rPr>
              <a:t>zuiveringen</a:t>
            </a:r>
            <a:r>
              <a:rPr lang="en-US" dirty="0">
                <a:solidFill>
                  <a:schemeClr val="tx1"/>
                </a:solidFill>
              </a:rPr>
              <a:t> CCP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intelligentia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AutoNum type="arabicPlain" startAt="3"/>
              <a:defRPr/>
            </a:pPr>
            <a:r>
              <a:rPr lang="en-US" dirty="0">
                <a:solidFill>
                  <a:schemeClr val="tx1"/>
                </a:solidFill>
              </a:rPr>
              <a:t>Oude </a:t>
            </a:r>
            <a:r>
              <a:rPr lang="en-US" dirty="0" err="1">
                <a:solidFill>
                  <a:schemeClr val="tx1"/>
                </a:solidFill>
              </a:rPr>
              <a:t>tradities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afgeschaft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zoals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confucianisme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342900" indent="-342900">
              <a:buAutoNum type="arabicPlain" startAt="3"/>
              <a:defRPr/>
            </a:pPr>
            <a:r>
              <a:rPr lang="en-US" dirty="0">
                <a:solidFill>
                  <a:schemeClr val="tx1"/>
                </a:solidFill>
              </a:rPr>
              <a:t>Rode </a:t>
            </a:r>
            <a:r>
              <a:rPr lang="en-US" dirty="0" err="1">
                <a:solidFill>
                  <a:schemeClr val="tx1"/>
                </a:solidFill>
              </a:rPr>
              <a:t>Gardisten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studenten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       </a:t>
            </a:r>
            <a:r>
              <a:rPr lang="en-US" dirty="0" err="1">
                <a:solidFill>
                  <a:schemeClr val="tx1"/>
                </a:solidFill>
              </a:rPr>
              <a:t>scholieren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nemen</a:t>
            </a:r>
            <a:r>
              <a:rPr lang="en-US" dirty="0">
                <a:solidFill>
                  <a:schemeClr val="tx1"/>
                </a:solidFill>
              </a:rPr>
              <a:t> het </a:t>
            </a:r>
            <a:r>
              <a:rPr lang="en-US" dirty="0" err="1">
                <a:solidFill>
                  <a:schemeClr val="tx1"/>
                </a:solidFill>
              </a:rPr>
              <a:t>voortouw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9A83B22-2735-4033-B660-C48ED9E5C3F0}"/>
              </a:ext>
            </a:extLst>
          </p:cNvPr>
          <p:cNvSpPr/>
          <p:nvPr/>
        </p:nvSpPr>
        <p:spPr>
          <a:xfrm>
            <a:off x="8401216" y="1133356"/>
            <a:ext cx="3790784" cy="258532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</a:rPr>
              <a:t>GEVOLGEN:</a:t>
            </a:r>
          </a:p>
          <a:p>
            <a:pPr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Leraren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ambtenaren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CCPérs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massaal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naar</a:t>
            </a:r>
            <a:r>
              <a:rPr lang="en-US" dirty="0">
                <a:solidFill>
                  <a:schemeClr val="tx1"/>
                </a:solidFill>
              </a:rPr>
              <a:t> het platteland </a:t>
            </a:r>
            <a:r>
              <a:rPr lang="en-US" dirty="0" err="1">
                <a:solidFill>
                  <a:schemeClr val="tx1"/>
                </a:solidFill>
              </a:rPr>
              <a:t>gestuurd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C</a:t>
            </a:r>
            <a:r>
              <a:rPr lang="en-US" sz="1800" dirty="0">
                <a:solidFill>
                  <a:schemeClr val="tx1"/>
                </a:solidFill>
              </a:rPr>
              <a:t>haos, angst </a:t>
            </a:r>
            <a:r>
              <a:rPr lang="en-US" sz="1800" dirty="0" err="1">
                <a:solidFill>
                  <a:schemeClr val="tx1"/>
                </a:solidFill>
              </a:rPr>
              <a:t>voor</a:t>
            </a:r>
            <a:r>
              <a:rPr lang="en-US" sz="1800" dirty="0">
                <a:solidFill>
                  <a:schemeClr val="tx1"/>
                </a:solidFill>
              </a:rPr>
              <a:t> Rode Garde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Ontwrichting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samenleving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solidFill>
                  <a:schemeClr val="tx1"/>
                </a:solidFill>
              </a:rPr>
              <a:t>China </a:t>
            </a:r>
            <a:r>
              <a:rPr lang="en-US" sz="1800" dirty="0" err="1">
                <a:solidFill>
                  <a:schemeClr val="tx1"/>
                </a:solidFill>
              </a:rPr>
              <a:t>wordt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totalita</a:t>
            </a:r>
            <a:r>
              <a:rPr lang="en-US" dirty="0" err="1">
                <a:solidFill>
                  <a:schemeClr val="tx1"/>
                </a:solidFill>
              </a:rPr>
              <a:t>ire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samenleving</a:t>
            </a:r>
            <a:endParaRPr lang="nl-NL" sz="1800" dirty="0">
              <a:solidFill>
                <a:schemeClr val="tx1"/>
              </a:solidFill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6A6047D-DDEF-4D52-95A0-27765EE65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401" y="3718679"/>
            <a:ext cx="4424599" cy="318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65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3779895" y="807003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/>
              <a:t>Ondertussen</a:t>
            </a:r>
            <a:r>
              <a:rPr lang="en-US" sz="2000" b="1" dirty="0"/>
              <a:t>: China </a:t>
            </a:r>
            <a:r>
              <a:rPr lang="en-US" sz="2000" b="1" dirty="0" err="1"/>
              <a:t>en</a:t>
            </a:r>
            <a:r>
              <a:rPr lang="en-US" sz="2000" b="1" dirty="0"/>
              <a:t> het </a:t>
            </a:r>
            <a:r>
              <a:rPr lang="en-US" sz="2000" b="1" dirty="0" err="1"/>
              <a:t>buitenland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1B521FD2-7FA1-4348-AF3B-E46A676D8AEF}"/>
              </a:ext>
            </a:extLst>
          </p:cNvPr>
          <p:cNvSpPr/>
          <p:nvPr/>
        </p:nvSpPr>
        <p:spPr>
          <a:xfrm>
            <a:off x="3719661" y="2585326"/>
            <a:ext cx="4503417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PERIODE 1956 - 1970</a:t>
            </a:r>
            <a:endParaRPr lang="en-US" sz="1800" b="1" dirty="0">
              <a:solidFill>
                <a:schemeClr val="tx1"/>
              </a:solidFill>
            </a:endParaRPr>
          </a:p>
          <a:p>
            <a:pPr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solidFill>
                  <a:schemeClr val="tx1"/>
                </a:solidFill>
              </a:rPr>
              <a:t>Na </a:t>
            </a:r>
            <a:r>
              <a:rPr lang="en-US" sz="1800" dirty="0" err="1">
                <a:solidFill>
                  <a:schemeClr val="tx1"/>
                </a:solidFill>
              </a:rPr>
              <a:t>dood</a:t>
            </a:r>
            <a:r>
              <a:rPr lang="en-US" sz="1800" dirty="0">
                <a:solidFill>
                  <a:schemeClr val="tx1"/>
                </a:solidFill>
              </a:rPr>
              <a:t> Stalin / begin </a:t>
            </a:r>
            <a:r>
              <a:rPr lang="en-US" sz="1800" dirty="0" err="1">
                <a:solidFill>
                  <a:schemeClr val="tx1"/>
                </a:solidFill>
              </a:rPr>
              <a:t>Chro</a:t>
            </a:r>
            <a:r>
              <a:rPr lang="en-US" dirty="0" err="1">
                <a:solidFill>
                  <a:schemeClr val="tx1"/>
                </a:solidFill>
              </a:rPr>
              <a:t>esjtsjov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ruzie</a:t>
            </a:r>
            <a:r>
              <a:rPr lang="en-US" dirty="0">
                <a:solidFill>
                  <a:schemeClr val="tx1"/>
                </a:solidFill>
              </a:rPr>
              <a:t> met de </a:t>
            </a:r>
            <a:r>
              <a:rPr lang="en-US" dirty="0" err="1">
                <a:solidFill>
                  <a:schemeClr val="tx1"/>
                </a:solidFill>
              </a:rPr>
              <a:t>Sovjet-Unie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China </a:t>
            </a:r>
            <a:r>
              <a:rPr lang="en-US" dirty="0" err="1">
                <a:solidFill>
                  <a:schemeClr val="tx1"/>
                </a:solidFill>
              </a:rPr>
              <a:t>raakt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geïsoleerd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solidFill>
                  <a:schemeClr val="tx1"/>
                </a:solidFill>
              </a:rPr>
              <a:t>China </a:t>
            </a:r>
            <a:r>
              <a:rPr lang="en-US" sz="1800" dirty="0" err="1">
                <a:solidFill>
                  <a:schemeClr val="tx1"/>
                </a:solidFill>
              </a:rPr>
              <a:t>zoekt</a:t>
            </a:r>
            <a:r>
              <a:rPr lang="en-US" sz="1800" dirty="0">
                <a:solidFill>
                  <a:schemeClr val="tx1"/>
                </a:solidFill>
              </a:rPr>
              <a:t> toenadering tot ‘</a:t>
            </a:r>
            <a:r>
              <a:rPr lang="en-US" sz="1800" dirty="0" err="1">
                <a:solidFill>
                  <a:schemeClr val="tx1"/>
                </a:solidFill>
              </a:rPr>
              <a:t>ongebonden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landen</a:t>
            </a:r>
            <a:r>
              <a:rPr lang="en-US" sz="1800" dirty="0">
                <a:solidFill>
                  <a:schemeClr val="tx1"/>
                </a:solidFill>
              </a:rPr>
              <a:t>’ (</a:t>
            </a:r>
            <a:r>
              <a:rPr lang="en-US" dirty="0">
                <a:solidFill>
                  <a:schemeClr val="tx1"/>
                </a:solidFill>
              </a:rPr>
              <a:t>in </a:t>
            </a:r>
            <a:r>
              <a:rPr lang="en-US" sz="1800" dirty="0">
                <a:solidFill>
                  <a:schemeClr val="tx1"/>
                </a:solidFill>
              </a:rPr>
              <a:t>Afrika, </a:t>
            </a:r>
            <a:r>
              <a:rPr lang="en-US" sz="1800" dirty="0" err="1">
                <a:solidFill>
                  <a:schemeClr val="tx1"/>
                </a:solidFill>
              </a:rPr>
              <a:t>Azië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en</a:t>
            </a:r>
            <a:r>
              <a:rPr lang="en-US" sz="1800" dirty="0">
                <a:solidFill>
                  <a:schemeClr val="tx1"/>
                </a:solidFill>
              </a:rPr>
              <a:t> Zuid-Amerika)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CA6FDEDA-A185-4FC9-9594-A9A72E9461BF}"/>
              </a:ext>
            </a:extLst>
          </p:cNvPr>
          <p:cNvSpPr/>
          <p:nvPr/>
        </p:nvSpPr>
        <p:spPr>
          <a:xfrm>
            <a:off x="8231325" y="0"/>
            <a:ext cx="3960677" cy="3139321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</a:rPr>
              <a:t>PERIODE 1970 - 1976</a:t>
            </a:r>
          </a:p>
          <a:p>
            <a:pPr>
              <a:defRPr/>
            </a:pPr>
            <a:endParaRPr lang="en-US" sz="1800" b="1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Toenadering VS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China (‘</a:t>
            </a:r>
            <a:r>
              <a:rPr lang="en-US" dirty="0" err="1">
                <a:solidFill>
                  <a:schemeClr val="tx1"/>
                </a:solidFill>
              </a:rPr>
              <a:t>pingpong-diplomatie</a:t>
            </a:r>
            <a:r>
              <a:rPr lang="en-US" dirty="0">
                <a:solidFill>
                  <a:schemeClr val="tx1"/>
                </a:solidFill>
              </a:rPr>
              <a:t>’ (1972), want:</a:t>
            </a: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solidFill>
                  <a:schemeClr val="tx1"/>
                </a:solidFill>
              </a:rPr>
              <a:t>China </a:t>
            </a:r>
            <a:r>
              <a:rPr lang="en-US" sz="1800" dirty="0" err="1">
                <a:solidFill>
                  <a:schemeClr val="tx1"/>
                </a:solidFill>
              </a:rPr>
              <a:t>zoekt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handelspartner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VS </a:t>
            </a:r>
            <a:r>
              <a:rPr lang="en-US" dirty="0" err="1">
                <a:solidFill>
                  <a:schemeClr val="tx1"/>
                </a:solidFill>
              </a:rPr>
              <a:t>wil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Vietnamoorlog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af</a:t>
            </a:r>
            <a:endParaRPr lang="en-US" dirty="0">
              <a:solidFill>
                <a:schemeClr val="tx1"/>
              </a:solidFill>
            </a:endParaRPr>
          </a:p>
          <a:p>
            <a:pPr>
              <a:defRPr/>
            </a:pPr>
            <a:endParaRPr lang="en-US"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GEVOLGEN:</a:t>
            </a: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solidFill>
                  <a:schemeClr val="tx1"/>
                </a:solidFill>
              </a:rPr>
              <a:t>VS </a:t>
            </a:r>
            <a:r>
              <a:rPr lang="en-US" sz="1800" dirty="0" err="1">
                <a:solidFill>
                  <a:schemeClr val="tx1"/>
                </a:solidFill>
              </a:rPr>
              <a:t>stopt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Vietnamoorlog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China lid van de VN/</a:t>
            </a:r>
            <a:r>
              <a:rPr lang="en-US" dirty="0" err="1">
                <a:solidFill>
                  <a:schemeClr val="tx1"/>
                </a:solidFill>
              </a:rPr>
              <a:t>Veiligheidsraad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solidFill>
                  <a:schemeClr val="tx1"/>
                </a:solidFill>
              </a:rPr>
              <a:t>China </a:t>
            </a:r>
            <a:r>
              <a:rPr lang="en-US" sz="1800" dirty="0" err="1">
                <a:solidFill>
                  <a:schemeClr val="tx1"/>
                </a:solidFill>
              </a:rPr>
              <a:t>niet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meer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geïsoleerd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927938D3-97B9-4C4F-BFF3-E1E960C8CCAC}"/>
              </a:ext>
            </a:extLst>
          </p:cNvPr>
          <p:cNvSpPr/>
          <p:nvPr/>
        </p:nvSpPr>
        <p:spPr>
          <a:xfrm>
            <a:off x="0" y="3"/>
            <a:ext cx="3727906" cy="258532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</a:rPr>
              <a:t>PERIODE 1948 - 1956</a:t>
            </a:r>
          </a:p>
          <a:p>
            <a:pPr>
              <a:defRPr/>
            </a:pPr>
            <a:endParaRPr lang="en-US" sz="1800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China </a:t>
            </a:r>
            <a:r>
              <a:rPr lang="en-US" dirty="0" err="1">
                <a:solidFill>
                  <a:schemeClr val="tx1"/>
                </a:solidFill>
              </a:rPr>
              <a:t>gooit</a:t>
            </a:r>
            <a:r>
              <a:rPr lang="en-US" dirty="0">
                <a:solidFill>
                  <a:schemeClr val="tx1"/>
                </a:solidFill>
              </a:rPr>
              <a:t> alle </a:t>
            </a:r>
            <a:r>
              <a:rPr lang="en-US" dirty="0" err="1">
                <a:solidFill>
                  <a:schemeClr val="tx1"/>
                </a:solidFill>
              </a:rPr>
              <a:t>imperialistische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mogendheden</a:t>
            </a:r>
            <a:r>
              <a:rPr lang="en-US" dirty="0">
                <a:solidFill>
                  <a:schemeClr val="tx1"/>
                </a:solidFill>
              </a:rPr>
              <a:t> het land </a:t>
            </a:r>
            <a:r>
              <a:rPr lang="en-US" dirty="0" err="1">
                <a:solidFill>
                  <a:schemeClr val="tx1"/>
                </a:solidFill>
              </a:rPr>
              <a:t>uit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solidFill>
                  <a:schemeClr val="tx1"/>
                </a:solidFill>
              </a:rPr>
              <a:t>China </a:t>
            </a:r>
            <a:r>
              <a:rPr lang="en-US" sz="1800" dirty="0" err="1">
                <a:solidFill>
                  <a:schemeClr val="tx1"/>
                </a:solidFill>
              </a:rPr>
              <a:t>stopt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opiumhandel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China </a:t>
            </a:r>
            <a:r>
              <a:rPr lang="en-US" dirty="0" err="1">
                <a:solidFill>
                  <a:schemeClr val="tx1"/>
                </a:solidFill>
              </a:rPr>
              <a:t>steunt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communisten</a:t>
            </a:r>
            <a:r>
              <a:rPr lang="en-US" dirty="0">
                <a:solidFill>
                  <a:schemeClr val="tx1"/>
                </a:solidFill>
              </a:rPr>
              <a:t> in Noord-Vietnam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Noord-Korea</a:t>
            </a: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solidFill>
                  <a:schemeClr val="tx1"/>
                </a:solidFill>
              </a:rPr>
              <a:t>China </a:t>
            </a:r>
            <a:r>
              <a:rPr lang="en-US" sz="1800" dirty="0" err="1">
                <a:solidFill>
                  <a:schemeClr val="tx1"/>
                </a:solidFill>
              </a:rPr>
              <a:t>heeft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goed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banden</a:t>
            </a:r>
            <a:r>
              <a:rPr lang="en-US" sz="1800" dirty="0">
                <a:solidFill>
                  <a:schemeClr val="tx1"/>
                </a:solidFill>
              </a:rPr>
              <a:t> met de </a:t>
            </a:r>
            <a:r>
              <a:rPr lang="en-US" sz="1800" dirty="0" err="1">
                <a:solidFill>
                  <a:schemeClr val="tx1"/>
                </a:solidFill>
              </a:rPr>
              <a:t>Sovjet-Unie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FE308BC-9E5D-470A-A740-670CC1DDB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325" y="3139321"/>
            <a:ext cx="3960675" cy="371867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7E6381C-3D07-41E8-BAC3-757D85B89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2585326"/>
            <a:ext cx="3727908" cy="4272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00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8A0D42B-E7E4-4BC3-B74B-8B0BFC114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82" y="-271499"/>
            <a:ext cx="12247963" cy="8117400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D076B506-DF93-4590-9C22-CCF50BB02C3D}"/>
              </a:ext>
            </a:extLst>
          </p:cNvPr>
          <p:cNvSpPr/>
          <p:nvPr/>
        </p:nvSpPr>
        <p:spPr>
          <a:xfrm>
            <a:off x="-68093" y="672846"/>
            <a:ext cx="3219856" cy="1200329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LANDBOUW: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afschaffing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volkscommunes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800" dirty="0" err="1">
                <a:solidFill>
                  <a:schemeClr val="tx1"/>
                </a:solidFill>
              </a:rPr>
              <a:t>boeren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krijgen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stuk</a:t>
            </a:r>
            <a:r>
              <a:rPr lang="en-US" sz="1800" dirty="0">
                <a:solidFill>
                  <a:schemeClr val="tx1"/>
                </a:solidFill>
              </a:rPr>
              <a:t> land</a:t>
            </a:r>
          </a:p>
          <a:p>
            <a:pPr marL="285750" indent="-285750">
              <a:buFontTx/>
              <a:buChar char="-"/>
              <a:defRPr/>
            </a:pPr>
            <a:r>
              <a:rPr lang="en-US" sz="1800" dirty="0" err="1">
                <a:solidFill>
                  <a:schemeClr val="tx1"/>
                </a:solidFill>
              </a:rPr>
              <a:t>mechanisatie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3400967" y="1547641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Deng Xiaoping: </a:t>
            </a:r>
            <a:r>
              <a:rPr lang="en-US" sz="2000" b="1" dirty="0" err="1"/>
              <a:t>vier</a:t>
            </a:r>
            <a:r>
              <a:rPr lang="en-US" sz="2000" b="1" dirty="0"/>
              <a:t> </a:t>
            </a:r>
            <a:r>
              <a:rPr lang="en-US" sz="2000" b="1" dirty="0" err="1"/>
              <a:t>moderniseringen</a:t>
            </a:r>
            <a:r>
              <a:rPr lang="en-US" sz="2000" b="1" dirty="0"/>
              <a:t> </a:t>
            </a:r>
          </a:p>
          <a:p>
            <a:pPr algn="ctr" eaLnBrk="1" hangingPunct="1">
              <a:defRPr/>
            </a:pPr>
            <a:r>
              <a:rPr lang="en-US" sz="2000" b="1" dirty="0"/>
              <a:t>(1977 – 1987)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C0D33BC-822F-40C3-A881-5273190F45E6}"/>
              </a:ext>
            </a:extLst>
          </p:cNvPr>
          <p:cNvSpPr/>
          <p:nvPr/>
        </p:nvSpPr>
        <p:spPr>
          <a:xfrm>
            <a:off x="8369519" y="5736958"/>
            <a:ext cx="3507953" cy="92333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WETENSCHAP EN TECHNOLOGIE: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800" dirty="0" err="1">
                <a:solidFill>
                  <a:schemeClr val="tx1"/>
                </a:solidFill>
              </a:rPr>
              <a:t>samenwerking</a:t>
            </a:r>
            <a:r>
              <a:rPr lang="en-US" sz="1800" dirty="0">
                <a:solidFill>
                  <a:schemeClr val="tx1"/>
                </a:solidFill>
              </a:rPr>
              <a:t> met het </a:t>
            </a:r>
            <a:r>
              <a:rPr lang="en-US" dirty="0" err="1">
                <a:solidFill>
                  <a:schemeClr val="tx1"/>
                </a:solidFill>
              </a:rPr>
              <a:t>W</a:t>
            </a:r>
            <a:r>
              <a:rPr lang="en-US" sz="1800" dirty="0" err="1">
                <a:solidFill>
                  <a:schemeClr val="tx1"/>
                </a:solidFill>
              </a:rPr>
              <a:t>esten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studentenuitwisseling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35A6F04-6CD8-4DE4-AFD0-EDE1429807A6}"/>
              </a:ext>
            </a:extLst>
          </p:cNvPr>
          <p:cNvSpPr/>
          <p:nvPr/>
        </p:nvSpPr>
        <p:spPr>
          <a:xfrm>
            <a:off x="8873528" y="2505670"/>
            <a:ext cx="3318472" cy="92333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DEFENSIE: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800" dirty="0" err="1">
                <a:solidFill>
                  <a:schemeClr val="tx1"/>
                </a:solidFill>
              </a:rPr>
              <a:t>modernisering</a:t>
            </a:r>
            <a:r>
              <a:rPr lang="en-US" sz="1800" dirty="0">
                <a:solidFill>
                  <a:schemeClr val="tx1"/>
                </a:solidFill>
              </a:rPr>
              <a:t> van de </a:t>
            </a:r>
            <a:r>
              <a:rPr lang="en-US" sz="1800" dirty="0" err="1">
                <a:solidFill>
                  <a:schemeClr val="tx1"/>
                </a:solidFill>
              </a:rPr>
              <a:t>wapens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800" dirty="0">
                <a:solidFill>
                  <a:schemeClr val="tx1"/>
                </a:solidFill>
              </a:rPr>
              <a:t>leger </a:t>
            </a:r>
            <a:r>
              <a:rPr lang="en-US" sz="1800" dirty="0" err="1">
                <a:solidFill>
                  <a:schemeClr val="tx1"/>
                </a:solidFill>
              </a:rPr>
              <a:t>alleen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militaire</a:t>
            </a:r>
            <a:r>
              <a:rPr lang="en-US" sz="1800" dirty="0">
                <a:solidFill>
                  <a:schemeClr val="tx1"/>
                </a:solidFill>
              </a:rPr>
              <a:t> taken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DF226D95-941D-402C-ACD0-FF9C4705F1AC}"/>
              </a:ext>
            </a:extLst>
          </p:cNvPr>
          <p:cNvSpPr/>
          <p:nvPr/>
        </p:nvSpPr>
        <p:spPr>
          <a:xfrm>
            <a:off x="0" y="4351964"/>
            <a:ext cx="4503417" cy="230832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INDUSTRIE: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sz="1800" dirty="0" err="1">
                <a:solidFill>
                  <a:schemeClr val="tx1"/>
                </a:solidFill>
              </a:rPr>
              <a:t>enorme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stimulering</a:t>
            </a:r>
            <a:r>
              <a:rPr lang="en-US" sz="1800" dirty="0">
                <a:solidFill>
                  <a:schemeClr val="tx1"/>
                </a:solidFill>
              </a:rPr>
              <a:t> export (China </a:t>
            </a:r>
            <a:r>
              <a:rPr lang="en-US" sz="1800" dirty="0" err="1">
                <a:solidFill>
                  <a:schemeClr val="tx1"/>
                </a:solidFill>
              </a:rPr>
              <a:t>wordt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lageloonland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nummer</a:t>
            </a:r>
            <a:r>
              <a:rPr lang="en-US" sz="1800" dirty="0">
                <a:solidFill>
                  <a:schemeClr val="tx1"/>
                </a:solidFill>
              </a:rPr>
              <a:t> 1)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groei</a:t>
            </a:r>
            <a:r>
              <a:rPr lang="en-US" dirty="0">
                <a:solidFill>
                  <a:schemeClr val="tx1"/>
                </a:solidFill>
              </a:rPr>
              <a:t> import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mogelijkheid</a:t>
            </a:r>
            <a:r>
              <a:rPr lang="en-US" dirty="0">
                <a:solidFill>
                  <a:schemeClr val="tx1"/>
                </a:solidFill>
              </a:rPr>
              <a:t> particulier </a:t>
            </a:r>
            <a:r>
              <a:rPr lang="en-US" dirty="0" err="1">
                <a:solidFill>
                  <a:schemeClr val="tx1"/>
                </a:solidFill>
              </a:rPr>
              <a:t>bedrijf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speciale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economische</a:t>
            </a:r>
            <a:r>
              <a:rPr lang="en-US" dirty="0">
                <a:solidFill>
                  <a:schemeClr val="tx1"/>
                </a:solidFill>
              </a:rPr>
              <a:t> zones met </a:t>
            </a:r>
            <a:r>
              <a:rPr lang="en-US" dirty="0" err="1">
                <a:solidFill>
                  <a:schemeClr val="tx1"/>
                </a:solidFill>
              </a:rPr>
              <a:t>kapitalistisch</a:t>
            </a:r>
            <a:r>
              <a:rPr lang="en-US" dirty="0">
                <a:solidFill>
                  <a:schemeClr val="tx1"/>
                </a:solidFill>
              </a:rPr>
              <a:t> system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b</a:t>
            </a:r>
            <a:r>
              <a:rPr lang="en-US" sz="1800" dirty="0" err="1">
                <a:solidFill>
                  <a:schemeClr val="tx1"/>
                </a:solidFill>
              </a:rPr>
              <a:t>uitenlandse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</a:t>
            </a:r>
            <a:r>
              <a:rPr lang="en-US" sz="1800" dirty="0" err="1">
                <a:solidFill>
                  <a:schemeClr val="tx1"/>
                </a:solidFill>
              </a:rPr>
              <a:t>edrijven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vestigen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zich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363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6AB8B7CE-EA2F-4008-94A0-60FAE076C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11675"/>
            <a:ext cx="12192000" cy="8032376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3736829" y="229019"/>
            <a:ext cx="4611339" cy="1715256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MAAR …. </a:t>
            </a:r>
            <a:r>
              <a:rPr lang="en-US" sz="2000" b="1" dirty="0" err="1"/>
              <a:t>geen</a:t>
            </a:r>
            <a:r>
              <a:rPr lang="en-US" sz="2000" b="1" dirty="0"/>
              <a:t> </a:t>
            </a:r>
            <a:r>
              <a:rPr lang="en-US" sz="2000" b="1" dirty="0" err="1"/>
              <a:t>politieke</a:t>
            </a:r>
            <a:r>
              <a:rPr lang="en-US" sz="2000" b="1" dirty="0"/>
              <a:t> </a:t>
            </a:r>
            <a:r>
              <a:rPr lang="en-US" sz="2000" b="1" dirty="0" err="1"/>
              <a:t>liberalisering</a:t>
            </a:r>
            <a:r>
              <a:rPr lang="en-US" sz="2000" b="1" dirty="0"/>
              <a:t>: de CCP </a:t>
            </a:r>
            <a:r>
              <a:rPr lang="en-US" sz="2000" b="1" dirty="0" err="1"/>
              <a:t>blijft</a:t>
            </a:r>
            <a:r>
              <a:rPr lang="en-US" sz="2000" b="1" dirty="0"/>
              <a:t> de TOTALITAIRE baas!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94978054-18A2-4734-BD3D-5B4FE3F90519}"/>
              </a:ext>
            </a:extLst>
          </p:cNvPr>
          <p:cNvSpPr/>
          <p:nvPr/>
        </p:nvSpPr>
        <p:spPr>
          <a:xfrm>
            <a:off x="0" y="0"/>
            <a:ext cx="3219856" cy="2862322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</a:rPr>
              <a:t>ÉÉN-KIND-BELEID: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dirty="0" err="1">
                <a:solidFill>
                  <a:schemeClr val="tx1"/>
                </a:solidFill>
              </a:rPr>
              <a:t>Ouders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mogen</a:t>
            </a:r>
            <a:r>
              <a:rPr lang="en-US" dirty="0">
                <a:solidFill>
                  <a:schemeClr val="tx1"/>
                </a:solidFill>
              </a:rPr>
              <a:t> maar </a:t>
            </a:r>
            <a:r>
              <a:rPr lang="en-US" dirty="0" err="1">
                <a:solidFill>
                  <a:schemeClr val="tx1"/>
                </a:solidFill>
              </a:rPr>
              <a:t>één</a:t>
            </a:r>
            <a:r>
              <a:rPr lang="en-US" dirty="0">
                <a:solidFill>
                  <a:schemeClr val="tx1"/>
                </a:solidFill>
              </a:rPr>
              <a:t> kind per </a:t>
            </a:r>
            <a:r>
              <a:rPr lang="en-US" dirty="0" err="1">
                <a:solidFill>
                  <a:schemeClr val="tx1"/>
                </a:solidFill>
              </a:rPr>
              <a:t>gezin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hebben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GEVOLGEN: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Strenge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controle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Veel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adoptie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Grote </a:t>
            </a:r>
            <a:r>
              <a:rPr lang="en-US" dirty="0" err="1">
                <a:solidFill>
                  <a:schemeClr val="tx1"/>
                </a:solidFill>
              </a:rPr>
              <a:t>sociale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druk</a:t>
            </a:r>
            <a:r>
              <a:rPr lang="en-US" dirty="0">
                <a:solidFill>
                  <a:schemeClr val="tx1"/>
                </a:solidFill>
              </a:rPr>
              <a:t> op </a:t>
            </a:r>
            <a:r>
              <a:rPr lang="en-US" dirty="0" err="1">
                <a:solidFill>
                  <a:schemeClr val="tx1"/>
                </a:solidFill>
              </a:rPr>
              <a:t>kinderen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China </a:t>
            </a:r>
            <a:r>
              <a:rPr lang="en-US" dirty="0" err="1">
                <a:solidFill>
                  <a:schemeClr val="tx1"/>
                </a:solidFill>
              </a:rPr>
              <a:t>remt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bevolkingsexplosie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C1E7176A-42ED-44F1-8032-9E1F7CA8B387}"/>
              </a:ext>
            </a:extLst>
          </p:cNvPr>
          <p:cNvSpPr/>
          <p:nvPr/>
        </p:nvSpPr>
        <p:spPr>
          <a:xfrm>
            <a:off x="8972144" y="4023669"/>
            <a:ext cx="3219856" cy="258532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POLITIEKE ONDERDRUKKING:</a:t>
            </a:r>
          </a:p>
          <a:p>
            <a:pPr>
              <a:defRPr/>
            </a:pPr>
            <a:r>
              <a:rPr lang="en-US" sz="1800" dirty="0" err="1">
                <a:solidFill>
                  <a:schemeClr val="tx1"/>
                </a:solidFill>
              </a:rPr>
              <a:t>Tegenstanders</a:t>
            </a:r>
            <a:r>
              <a:rPr lang="en-US" sz="1800" dirty="0">
                <a:solidFill>
                  <a:schemeClr val="tx1"/>
                </a:solidFill>
              </a:rPr>
              <a:t> hard </a:t>
            </a:r>
            <a:r>
              <a:rPr lang="en-US" sz="1800" dirty="0" err="1">
                <a:solidFill>
                  <a:schemeClr val="tx1"/>
                </a:solidFill>
              </a:rPr>
              <a:t>onderdrukt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bijvoorbeeld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s</a:t>
            </a:r>
            <a:r>
              <a:rPr lang="en-US" sz="1800" dirty="0" err="1">
                <a:solidFill>
                  <a:schemeClr val="tx1"/>
                </a:solidFill>
              </a:rPr>
              <a:t>chrijvers</a:t>
            </a:r>
            <a:r>
              <a:rPr lang="en-US" sz="1800" dirty="0">
                <a:solidFill>
                  <a:schemeClr val="tx1"/>
                </a:solidFill>
              </a:rPr>
              <a:t>/ </a:t>
            </a:r>
            <a:r>
              <a:rPr lang="en-US" sz="1800" dirty="0" err="1">
                <a:solidFill>
                  <a:schemeClr val="tx1"/>
                </a:solidFill>
              </a:rPr>
              <a:t>kunstenaars</a:t>
            </a:r>
            <a:r>
              <a:rPr lang="en-US" sz="1800" dirty="0">
                <a:solidFill>
                  <a:schemeClr val="tx1"/>
                </a:solidFill>
              </a:rPr>
              <a:t> in de </a:t>
            </a:r>
            <a:r>
              <a:rPr lang="en-US" sz="1800" dirty="0" err="1">
                <a:solidFill>
                  <a:schemeClr val="tx1"/>
                </a:solidFill>
              </a:rPr>
              <a:t>gevangenis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s</a:t>
            </a:r>
            <a:r>
              <a:rPr lang="en-US" sz="1800" dirty="0" err="1">
                <a:solidFill>
                  <a:schemeClr val="tx1"/>
                </a:solidFill>
              </a:rPr>
              <a:t>tudentenprotest</a:t>
            </a:r>
            <a:r>
              <a:rPr lang="en-US" sz="1800" dirty="0">
                <a:solidFill>
                  <a:schemeClr val="tx1"/>
                </a:solidFill>
              </a:rPr>
              <a:t> (Plein </a:t>
            </a:r>
            <a:r>
              <a:rPr lang="en-US" sz="1800" dirty="0" err="1">
                <a:solidFill>
                  <a:schemeClr val="tx1"/>
                </a:solidFill>
              </a:rPr>
              <a:t>voor</a:t>
            </a:r>
            <a:r>
              <a:rPr lang="en-US" sz="1800" dirty="0">
                <a:solidFill>
                  <a:schemeClr val="tx1"/>
                </a:solidFill>
              </a:rPr>
              <a:t> de </a:t>
            </a:r>
            <a:r>
              <a:rPr lang="en-US" sz="1800" dirty="0" err="1">
                <a:solidFill>
                  <a:schemeClr val="tx1"/>
                </a:solidFill>
              </a:rPr>
              <a:t>Hemelse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Vrede</a:t>
            </a:r>
            <a:r>
              <a:rPr lang="en-US" sz="1800" dirty="0">
                <a:solidFill>
                  <a:schemeClr val="tx1"/>
                </a:solidFill>
              </a:rPr>
              <a:t>) door </a:t>
            </a:r>
            <a:r>
              <a:rPr lang="en-US" sz="1800" dirty="0" err="1">
                <a:solidFill>
                  <a:schemeClr val="tx1"/>
                </a:solidFill>
              </a:rPr>
              <a:t>soldaten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neergeslagen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sociale</a:t>
            </a:r>
            <a:r>
              <a:rPr lang="en-US" dirty="0">
                <a:solidFill>
                  <a:schemeClr val="tx1"/>
                </a:solidFill>
              </a:rPr>
              <a:t> media </a:t>
            </a:r>
            <a:r>
              <a:rPr lang="en-US" dirty="0" err="1">
                <a:solidFill>
                  <a:schemeClr val="tx1"/>
                </a:solidFill>
              </a:rPr>
              <a:t>gecensureerd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215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2254621-13B0-4210-8D70-D99310BD1F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"/>
            <a:ext cx="12192000" cy="8131969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2408294" y="581832"/>
            <a:ext cx="4508071" cy="1693006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TOT SLOT: China is </a:t>
            </a:r>
            <a:r>
              <a:rPr lang="en-US" sz="2000" b="1" dirty="0" err="1"/>
              <a:t>een</a:t>
            </a:r>
            <a:r>
              <a:rPr lang="en-US" sz="2000" b="1" dirty="0"/>
              <a:t> </a:t>
            </a:r>
            <a:r>
              <a:rPr lang="en-US" sz="2000" b="1" dirty="0" err="1"/>
              <a:t>politieke</a:t>
            </a:r>
            <a:r>
              <a:rPr lang="en-US" sz="2000" b="1" dirty="0"/>
              <a:t>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  <a:r>
              <a:rPr lang="en-US" sz="2000" b="1" dirty="0" err="1"/>
              <a:t>economische</a:t>
            </a:r>
            <a:r>
              <a:rPr lang="en-US" sz="2000" b="1" dirty="0"/>
              <a:t> </a:t>
            </a:r>
            <a:r>
              <a:rPr lang="en-US" sz="2000" b="1" dirty="0" err="1"/>
              <a:t>wereldmacht</a:t>
            </a:r>
            <a:r>
              <a:rPr lang="en-US" sz="2000" b="1" dirty="0"/>
              <a:t> (1987-2001)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B6A5133-03B5-4834-A0A0-6F2BED5B21C7}"/>
              </a:ext>
            </a:extLst>
          </p:cNvPr>
          <p:cNvSpPr/>
          <p:nvPr/>
        </p:nvSpPr>
        <p:spPr>
          <a:xfrm>
            <a:off x="0" y="4542818"/>
            <a:ext cx="3219856" cy="230832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</a:rPr>
              <a:t>JIANG ZEMIN (1989-2003):</a:t>
            </a: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onderdrukte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Tiananmenplein</a:t>
            </a:r>
            <a:r>
              <a:rPr lang="en-US" dirty="0">
                <a:solidFill>
                  <a:schemeClr val="tx1"/>
                </a:solidFill>
              </a:rPr>
              <a:t> - </a:t>
            </a:r>
            <a:r>
              <a:rPr lang="en-US" dirty="0" err="1">
                <a:solidFill>
                  <a:schemeClr val="tx1"/>
                </a:solidFill>
              </a:rPr>
              <a:t>opstand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economische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ontwikkeling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gaat</a:t>
            </a:r>
            <a:r>
              <a:rPr lang="en-US" dirty="0">
                <a:solidFill>
                  <a:schemeClr val="tx1"/>
                </a:solidFill>
              </a:rPr>
              <a:t> door (10% </a:t>
            </a:r>
            <a:r>
              <a:rPr lang="en-US" dirty="0" err="1">
                <a:solidFill>
                  <a:schemeClr val="tx1"/>
                </a:solidFill>
              </a:rPr>
              <a:t>groei</a:t>
            </a:r>
            <a:r>
              <a:rPr lang="en-US" dirty="0">
                <a:solidFill>
                  <a:schemeClr val="tx1"/>
                </a:solidFill>
              </a:rPr>
              <a:t> per </a:t>
            </a:r>
            <a:r>
              <a:rPr lang="en-US" dirty="0" err="1">
                <a:solidFill>
                  <a:schemeClr val="tx1"/>
                </a:solidFill>
              </a:rPr>
              <a:t>jaar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steeds </a:t>
            </a:r>
            <a:r>
              <a:rPr lang="en-US" dirty="0" err="1">
                <a:solidFill>
                  <a:schemeClr val="tx1"/>
                </a:solidFill>
              </a:rPr>
              <a:t>meer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welvarende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Chinezen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A33A387E-E7EC-4484-84C6-B56FB45A7B35}"/>
              </a:ext>
            </a:extLst>
          </p:cNvPr>
          <p:cNvSpPr/>
          <p:nvPr/>
        </p:nvSpPr>
        <p:spPr>
          <a:xfrm>
            <a:off x="4486073" y="5934670"/>
            <a:ext cx="3219856" cy="923330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</a:rPr>
              <a:t>HONG-KONG </a:t>
            </a:r>
            <a:r>
              <a:rPr lang="en-US" sz="1800" b="1" dirty="0" err="1">
                <a:solidFill>
                  <a:schemeClr val="tx1"/>
                </a:solidFill>
              </a:rPr>
              <a:t>en</a:t>
            </a:r>
            <a:r>
              <a:rPr lang="en-US" sz="1800" b="1" dirty="0">
                <a:solidFill>
                  <a:schemeClr val="tx1"/>
                </a:solidFill>
              </a:rPr>
              <a:t> MACAO </a:t>
            </a:r>
            <a:r>
              <a:rPr lang="en-US" sz="1800" b="1" dirty="0" err="1">
                <a:solidFill>
                  <a:schemeClr val="tx1"/>
                </a:solidFill>
              </a:rPr>
              <a:t>worden</a:t>
            </a:r>
            <a:r>
              <a:rPr lang="en-US" sz="1800" b="1" dirty="0">
                <a:solidFill>
                  <a:schemeClr val="tx1"/>
                </a:solidFill>
              </a:rPr>
              <a:t> Chinees:</a:t>
            </a:r>
          </a:p>
          <a:p>
            <a:pPr>
              <a:defRPr/>
            </a:pPr>
            <a:r>
              <a:rPr lang="en-US" sz="1800" dirty="0">
                <a:solidFill>
                  <a:schemeClr val="tx1"/>
                </a:solidFill>
              </a:rPr>
              <a:t>- </a:t>
            </a:r>
            <a:r>
              <a:rPr lang="en-US" sz="1800" dirty="0" err="1">
                <a:solidFill>
                  <a:schemeClr val="tx1"/>
                </a:solidFill>
              </a:rPr>
              <a:t>Houden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aparte</a:t>
            </a:r>
            <a:r>
              <a:rPr lang="en-US" sz="1800" dirty="0">
                <a:solidFill>
                  <a:schemeClr val="tx1"/>
                </a:solidFill>
              </a:rPr>
              <a:t> status, maar ….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A239FCE8-4E3A-4212-815F-AA0969EFE0EE}"/>
              </a:ext>
            </a:extLst>
          </p:cNvPr>
          <p:cNvSpPr/>
          <p:nvPr/>
        </p:nvSpPr>
        <p:spPr>
          <a:xfrm>
            <a:off x="8972146" y="4301861"/>
            <a:ext cx="3219856" cy="258532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1"/>
                </a:solidFill>
              </a:rPr>
              <a:t>China </a:t>
            </a:r>
            <a:r>
              <a:rPr lang="en-US" sz="1800" b="1" dirty="0" err="1">
                <a:solidFill>
                  <a:schemeClr val="tx1"/>
                </a:solidFill>
              </a:rPr>
              <a:t>treedt</a:t>
            </a:r>
            <a:r>
              <a:rPr lang="en-US" sz="1800" b="1" dirty="0">
                <a:solidFill>
                  <a:schemeClr val="tx1"/>
                </a:solidFill>
              </a:rPr>
              <a:t> toe tot VN-</a:t>
            </a:r>
            <a:r>
              <a:rPr lang="en-US" sz="1800" b="1" dirty="0" err="1">
                <a:solidFill>
                  <a:schemeClr val="tx1"/>
                </a:solidFill>
              </a:rPr>
              <a:t>wereldhandelsorganisatie</a:t>
            </a:r>
            <a:r>
              <a:rPr lang="en-US" sz="1800" b="1" dirty="0">
                <a:solidFill>
                  <a:schemeClr val="tx1"/>
                </a:solidFill>
              </a:rPr>
              <a:t>  (WTO)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China </a:t>
            </a:r>
            <a:r>
              <a:rPr lang="en-US" dirty="0" err="1">
                <a:solidFill>
                  <a:schemeClr val="tx1"/>
                </a:solidFill>
              </a:rPr>
              <a:t>heeft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meeste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miljardairs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China </a:t>
            </a:r>
            <a:r>
              <a:rPr lang="en-US" dirty="0" err="1">
                <a:solidFill>
                  <a:schemeClr val="tx1"/>
                </a:solidFill>
              </a:rPr>
              <a:t>investeert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buiten</a:t>
            </a:r>
            <a:r>
              <a:rPr lang="en-US" dirty="0">
                <a:solidFill>
                  <a:schemeClr val="tx1"/>
                </a:solidFill>
              </a:rPr>
              <a:t> China (Afrika, </a:t>
            </a:r>
            <a:r>
              <a:rPr lang="en-US" dirty="0" err="1">
                <a:solidFill>
                  <a:schemeClr val="tx1"/>
                </a:solidFill>
              </a:rPr>
              <a:t>Azië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én</a:t>
            </a:r>
            <a:r>
              <a:rPr lang="en-US" dirty="0">
                <a:solidFill>
                  <a:schemeClr val="tx1"/>
                </a:solidFill>
              </a:rPr>
              <a:t> Europa)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China </a:t>
            </a:r>
            <a:r>
              <a:rPr lang="en-US" dirty="0" err="1">
                <a:solidFill>
                  <a:schemeClr val="tx1"/>
                </a:solidFill>
              </a:rPr>
              <a:t>één-na-grootste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economie</a:t>
            </a:r>
            <a:r>
              <a:rPr lang="en-US" dirty="0">
                <a:solidFill>
                  <a:schemeClr val="tx1"/>
                </a:solidFill>
              </a:rPr>
              <a:t> ……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63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 bronafbeelding bekijken">
            <a:extLst>
              <a:ext uri="{FF2B5EF4-FFF2-40B4-BE49-F238E27FC236}">
                <a16:creationId xmlns:a16="http://schemas.microsoft.com/office/drawing/2014/main" id="{261AEED9-D2FF-40DB-9109-15F78BD44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24314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534802" y="466940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VOORAF - CHINA: BESTUUR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0" y="2717576"/>
            <a:ext cx="3253942" cy="1754326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DE KEIZER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heeft</a:t>
            </a:r>
            <a:r>
              <a:rPr lang="en-US" dirty="0">
                <a:solidFill>
                  <a:schemeClr val="tx1"/>
                </a:solidFill>
              </a:rPr>
              <a:t> absolute </a:t>
            </a:r>
            <a:r>
              <a:rPr lang="en-US" dirty="0" err="1">
                <a:solidFill>
                  <a:schemeClr val="tx1"/>
                </a:solidFill>
              </a:rPr>
              <a:t>macht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heeft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mandaat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Hemel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is </a:t>
            </a:r>
            <a:r>
              <a:rPr lang="en-US" dirty="0" err="1">
                <a:solidFill>
                  <a:schemeClr val="tx1"/>
                </a:solidFill>
              </a:rPr>
              <a:t>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zorgzame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vader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onderdanen</a:t>
            </a:r>
            <a:r>
              <a:rPr lang="en-US" dirty="0">
                <a:solidFill>
                  <a:schemeClr val="tx1"/>
                </a:solidFill>
              </a:rPr>
              <a:t> (die </a:t>
            </a:r>
            <a:r>
              <a:rPr lang="en-US" dirty="0" err="1">
                <a:solidFill>
                  <a:schemeClr val="tx1"/>
                </a:solidFill>
              </a:rPr>
              <a:t>absoluut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gehoorzaam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zijn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618B241-17B7-4E5D-A4F7-CA243A358B17}"/>
              </a:ext>
            </a:extLst>
          </p:cNvPr>
          <p:cNvSpPr/>
          <p:nvPr/>
        </p:nvSpPr>
        <p:spPr>
          <a:xfrm>
            <a:off x="8068085" y="1754326"/>
            <a:ext cx="4123915" cy="2585323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Beroemde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dynastieën</a:t>
            </a:r>
            <a:r>
              <a:rPr lang="en-US" b="1" dirty="0">
                <a:solidFill>
                  <a:schemeClr val="tx1"/>
                </a:solidFill>
              </a:rPr>
              <a:t>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Han-</a:t>
            </a:r>
            <a:r>
              <a:rPr lang="en-US" dirty="0" err="1">
                <a:solidFill>
                  <a:schemeClr val="tx1"/>
                </a:solidFill>
              </a:rPr>
              <a:t>Dynastie</a:t>
            </a:r>
            <a:r>
              <a:rPr lang="en-US" dirty="0">
                <a:solidFill>
                  <a:schemeClr val="tx1"/>
                </a:solidFill>
              </a:rPr>
              <a:t> - 206 BC – 581 AD: </a:t>
            </a:r>
            <a:r>
              <a:rPr lang="en-US" dirty="0" err="1">
                <a:solidFill>
                  <a:schemeClr val="tx1"/>
                </a:solidFill>
              </a:rPr>
              <a:t>beroemd</a:t>
            </a:r>
            <a:r>
              <a:rPr lang="en-US" dirty="0">
                <a:solidFill>
                  <a:schemeClr val="tx1"/>
                </a:solidFill>
              </a:rPr>
              <a:t> om </a:t>
            </a:r>
            <a:r>
              <a:rPr lang="en-US" dirty="0" err="1">
                <a:solidFill>
                  <a:schemeClr val="tx1"/>
                </a:solidFill>
              </a:rPr>
              <a:t>zijn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rijstverbouw</a:t>
            </a:r>
            <a:r>
              <a:rPr lang="en-US" dirty="0">
                <a:solidFill>
                  <a:schemeClr val="tx1"/>
                </a:solidFill>
              </a:rPr>
              <a:t>;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Yuan </a:t>
            </a:r>
            <a:r>
              <a:rPr lang="en-US" dirty="0" err="1">
                <a:solidFill>
                  <a:schemeClr val="tx1"/>
                </a:solidFill>
              </a:rPr>
              <a:t>Dynastie</a:t>
            </a:r>
            <a:r>
              <a:rPr lang="en-US" dirty="0">
                <a:solidFill>
                  <a:schemeClr val="tx1"/>
                </a:solidFill>
              </a:rPr>
              <a:t> - 1279-1368: </a:t>
            </a:r>
            <a:r>
              <a:rPr lang="en-US" dirty="0" err="1">
                <a:solidFill>
                  <a:schemeClr val="tx1"/>
                </a:solidFill>
              </a:rPr>
              <a:t>Mongoolse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overheersing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Kubla</a:t>
            </a:r>
            <a:r>
              <a:rPr lang="en-US" dirty="0">
                <a:solidFill>
                  <a:schemeClr val="tx1"/>
                </a:solidFill>
              </a:rPr>
              <a:t> Khan;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Ming-</a:t>
            </a:r>
            <a:r>
              <a:rPr lang="en-US" dirty="0" err="1">
                <a:solidFill>
                  <a:schemeClr val="tx1"/>
                </a:solidFill>
              </a:rPr>
              <a:t>Dynastie</a:t>
            </a:r>
            <a:r>
              <a:rPr lang="en-US" dirty="0">
                <a:solidFill>
                  <a:schemeClr val="tx1"/>
                </a:solidFill>
              </a:rPr>
              <a:t> - 1368 – 1644: </a:t>
            </a:r>
            <a:r>
              <a:rPr lang="en-US" dirty="0" err="1">
                <a:solidFill>
                  <a:schemeClr val="tx1"/>
                </a:solidFill>
              </a:rPr>
              <a:t>beroemd</a:t>
            </a:r>
            <a:r>
              <a:rPr lang="en-US" dirty="0">
                <a:solidFill>
                  <a:schemeClr val="tx1"/>
                </a:solidFill>
              </a:rPr>
              <a:t> van het </a:t>
            </a:r>
            <a:r>
              <a:rPr lang="en-US" dirty="0" err="1">
                <a:solidFill>
                  <a:schemeClr val="tx1"/>
                </a:solidFill>
              </a:rPr>
              <a:t>porcelein</a:t>
            </a:r>
            <a:r>
              <a:rPr lang="en-US" dirty="0">
                <a:solidFill>
                  <a:schemeClr val="tx1"/>
                </a:solidFill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Qing-</a:t>
            </a:r>
            <a:r>
              <a:rPr lang="en-US" dirty="0" err="1">
                <a:solidFill>
                  <a:schemeClr val="tx1"/>
                </a:solidFill>
              </a:rPr>
              <a:t>Dynastie</a:t>
            </a:r>
            <a:r>
              <a:rPr lang="en-US" dirty="0">
                <a:solidFill>
                  <a:schemeClr val="tx1"/>
                </a:solidFill>
              </a:rPr>
              <a:t> - 1644 – 1912: </a:t>
            </a:r>
            <a:r>
              <a:rPr lang="en-US" dirty="0" err="1">
                <a:solidFill>
                  <a:schemeClr val="tx1"/>
                </a:solidFill>
              </a:rPr>
              <a:t>Mantsjoe-overheersing</a:t>
            </a:r>
            <a:r>
              <a:rPr lang="en-US" dirty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19B186-678F-44D1-B06A-CC833A4A5579}"/>
              </a:ext>
            </a:extLst>
          </p:cNvPr>
          <p:cNvSpPr/>
          <p:nvPr/>
        </p:nvSpPr>
        <p:spPr>
          <a:xfrm>
            <a:off x="1482725" y="5020041"/>
            <a:ext cx="4967486" cy="1754326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AMBTENAREN: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hogere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ambtenaren</a:t>
            </a:r>
            <a:r>
              <a:rPr lang="en-US" dirty="0">
                <a:solidFill>
                  <a:schemeClr val="tx1"/>
                </a:solidFill>
              </a:rPr>
              <a:t> (=</a:t>
            </a:r>
            <a:r>
              <a:rPr lang="en-US" dirty="0" err="1">
                <a:solidFill>
                  <a:schemeClr val="tx1"/>
                </a:solidFill>
              </a:rPr>
              <a:t>mandarijnen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werken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magistraat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provinciehoofd</a:t>
            </a:r>
            <a:r>
              <a:rPr lang="en-US" dirty="0">
                <a:solidFill>
                  <a:schemeClr val="tx1"/>
                </a:solidFill>
              </a:rPr>
              <a:t> of </a:t>
            </a:r>
            <a:r>
              <a:rPr lang="en-US" dirty="0" err="1">
                <a:solidFill>
                  <a:schemeClr val="tx1"/>
                </a:solidFill>
              </a:rPr>
              <a:t>als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rechter</a:t>
            </a:r>
            <a:r>
              <a:rPr lang="en-US" dirty="0">
                <a:solidFill>
                  <a:schemeClr val="tx1"/>
                </a:solidFill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lagere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ambtenaren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voeren</a:t>
            </a:r>
            <a:r>
              <a:rPr lang="en-US" dirty="0">
                <a:solidFill>
                  <a:schemeClr val="tx1"/>
                </a:solidFill>
              </a:rPr>
              <a:t> het </a:t>
            </a:r>
            <a:r>
              <a:rPr lang="en-US" dirty="0" err="1">
                <a:solidFill>
                  <a:schemeClr val="tx1"/>
                </a:solidFill>
              </a:rPr>
              <a:t>beleid</a:t>
            </a:r>
            <a:r>
              <a:rPr lang="en-US" dirty="0">
                <a:solidFill>
                  <a:schemeClr val="tx1"/>
                </a:solidFill>
              </a:rPr>
              <a:t> van de Keizer / </a:t>
            </a:r>
            <a:r>
              <a:rPr lang="en-US" dirty="0" err="1">
                <a:solidFill>
                  <a:schemeClr val="tx1"/>
                </a:solidFill>
              </a:rPr>
              <a:t>Mandarijnen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uit</a:t>
            </a:r>
            <a:r>
              <a:rPr lang="en-US" dirty="0">
                <a:solidFill>
                  <a:schemeClr val="tx1"/>
                </a:solidFill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opleidingen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duren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jaren</a:t>
            </a:r>
            <a:r>
              <a:rPr lang="en-US" dirty="0">
                <a:solidFill>
                  <a:schemeClr val="tx1"/>
                </a:solidFill>
              </a:rPr>
              <a:t> / examens </a:t>
            </a:r>
            <a:r>
              <a:rPr lang="en-US" dirty="0" err="1">
                <a:solidFill>
                  <a:schemeClr val="tx1"/>
                </a:solidFill>
              </a:rPr>
              <a:t>zijn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moeilijk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82586EB-3B5B-4ADC-8F68-0FCAAF4A86D9}"/>
              </a:ext>
            </a:extLst>
          </p:cNvPr>
          <p:cNvCxnSpPr>
            <a:cxnSpLocks/>
          </p:cNvCxnSpPr>
          <p:nvPr/>
        </p:nvCxnSpPr>
        <p:spPr>
          <a:xfrm flipH="1">
            <a:off x="2881895" y="1877097"/>
            <a:ext cx="2057791" cy="1227842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199EF69-84DE-4480-98E2-135DEC615F5D}"/>
              </a:ext>
            </a:extLst>
          </p:cNvPr>
          <p:cNvCxnSpPr>
            <a:cxnSpLocks/>
          </p:cNvCxnSpPr>
          <p:nvPr/>
        </p:nvCxnSpPr>
        <p:spPr>
          <a:xfrm>
            <a:off x="6503885" y="2001795"/>
            <a:ext cx="0" cy="391401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868A2BC-BFF2-4CDD-AC1D-0BB5EB130568}"/>
              </a:ext>
            </a:extLst>
          </p:cNvPr>
          <p:cNvCxnSpPr>
            <a:cxnSpLocks/>
          </p:cNvCxnSpPr>
          <p:nvPr/>
        </p:nvCxnSpPr>
        <p:spPr>
          <a:xfrm>
            <a:off x="7472381" y="1921636"/>
            <a:ext cx="910156" cy="940460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947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e bronafbeelding bekijken">
            <a:extLst>
              <a:ext uri="{FF2B5EF4-FFF2-40B4-BE49-F238E27FC236}">
                <a16:creationId xmlns:a16="http://schemas.microsoft.com/office/drawing/2014/main" id="{32D1AA2E-A5E8-401E-A521-BC780102C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6984"/>
            <a:ext cx="12192000" cy="813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478235" y="192996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VOORAF - CHINA: ECONOMIE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-11423" y="0"/>
            <a:ext cx="3253942" cy="2862322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LANDBOUW: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zelfvoorzienend</a:t>
            </a:r>
            <a:r>
              <a:rPr lang="en-US" dirty="0">
                <a:solidFill>
                  <a:schemeClr val="tx1"/>
                </a:solidFill>
              </a:rPr>
              <a:t> op </a:t>
            </a:r>
            <a:r>
              <a:rPr lang="en-US" dirty="0" err="1">
                <a:solidFill>
                  <a:schemeClr val="tx1"/>
                </a:solidFill>
              </a:rPr>
              <a:t>kleine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stukjes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grond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intensieve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landbouw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rijst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irrigatie</a:t>
            </a:r>
            <a:r>
              <a:rPr lang="en-US" dirty="0">
                <a:solidFill>
                  <a:schemeClr val="tx1"/>
                </a:solidFill>
              </a:rPr>
              <a:t> door </a:t>
            </a:r>
            <a:r>
              <a:rPr lang="en-US" dirty="0" err="1">
                <a:solidFill>
                  <a:schemeClr val="tx1"/>
                </a:solidFill>
              </a:rPr>
              <a:t>menskracht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rijke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boeren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bezitten</a:t>
            </a:r>
            <a:r>
              <a:rPr lang="en-US" dirty="0">
                <a:solidFill>
                  <a:schemeClr val="tx1"/>
                </a:solidFill>
              </a:rPr>
              <a:t> 75% van de </a:t>
            </a:r>
            <a:r>
              <a:rPr lang="en-US" dirty="0" err="1">
                <a:solidFill>
                  <a:schemeClr val="tx1"/>
                </a:solidFill>
              </a:rPr>
              <a:t>landbouwgrond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veel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arme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pacht</a:t>
            </a:r>
            <a:r>
              <a:rPr lang="en-US" dirty="0">
                <a:solidFill>
                  <a:schemeClr val="tx1"/>
                </a:solidFill>
              </a:rPr>
              <a:t>-)</a:t>
            </a:r>
            <a:r>
              <a:rPr lang="en-US" dirty="0" err="1">
                <a:solidFill>
                  <a:schemeClr val="tx1"/>
                </a:solidFill>
              </a:rPr>
              <a:t>boeren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continu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gevaar</a:t>
            </a:r>
            <a:r>
              <a:rPr lang="en-US" dirty="0">
                <a:solidFill>
                  <a:schemeClr val="tx1"/>
                </a:solidFill>
              </a:rPr>
              <a:t> van ramp/</a:t>
            </a:r>
            <a:r>
              <a:rPr lang="en-US" dirty="0" err="1">
                <a:solidFill>
                  <a:schemeClr val="tx1"/>
                </a:solidFill>
              </a:rPr>
              <a:t>hongersnood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618B241-17B7-4E5D-A4F7-CA243A358B17}"/>
              </a:ext>
            </a:extLst>
          </p:cNvPr>
          <p:cNvSpPr/>
          <p:nvPr/>
        </p:nvSpPr>
        <p:spPr>
          <a:xfrm>
            <a:off x="8068085" y="3562021"/>
            <a:ext cx="4123915" cy="1754326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HANDEL: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vooral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zouthandel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bijna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buitenlandse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handel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grenzen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dicht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handel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stond</a:t>
            </a:r>
            <a:r>
              <a:rPr lang="en-US" dirty="0">
                <a:solidFill>
                  <a:schemeClr val="tx1"/>
                </a:solidFill>
              </a:rPr>
              <a:t> lager in </a:t>
            </a:r>
            <a:r>
              <a:rPr lang="en-US" dirty="0" err="1">
                <a:solidFill>
                  <a:schemeClr val="tx1"/>
                </a:solidFill>
              </a:rPr>
              <a:t>aanzien</a:t>
            </a:r>
            <a:r>
              <a:rPr lang="en-US" dirty="0">
                <a:solidFill>
                  <a:schemeClr val="tx1"/>
                </a:solidFill>
              </a:rPr>
              <a:t> dan </a:t>
            </a:r>
            <a:r>
              <a:rPr lang="en-US" dirty="0" err="1">
                <a:solidFill>
                  <a:schemeClr val="tx1"/>
                </a:solidFill>
              </a:rPr>
              <a:t>landbouw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ambacht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19B186-678F-44D1-B06A-CC833A4A5579}"/>
              </a:ext>
            </a:extLst>
          </p:cNvPr>
          <p:cNvSpPr/>
          <p:nvPr/>
        </p:nvSpPr>
        <p:spPr>
          <a:xfrm>
            <a:off x="2557847" y="5505313"/>
            <a:ext cx="4814137" cy="1200329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AMBACHT: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werkplaatsen</a:t>
            </a:r>
            <a:r>
              <a:rPr lang="en-US" dirty="0">
                <a:solidFill>
                  <a:schemeClr val="tx1"/>
                </a:solidFill>
              </a:rPr>
              <a:t> in de (</a:t>
            </a:r>
            <a:r>
              <a:rPr lang="en-US" dirty="0" err="1">
                <a:solidFill>
                  <a:schemeClr val="tx1"/>
                </a:solidFill>
              </a:rPr>
              <a:t>kleine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stad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creatief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veel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uitvindingen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buskruit,porcelein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goederen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regio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82586EB-3B5B-4ADC-8F68-0FCAAF4A86D9}"/>
              </a:ext>
            </a:extLst>
          </p:cNvPr>
          <p:cNvCxnSpPr>
            <a:cxnSpLocks/>
          </p:cNvCxnSpPr>
          <p:nvPr/>
        </p:nvCxnSpPr>
        <p:spPr>
          <a:xfrm flipH="1">
            <a:off x="2705658" y="1071364"/>
            <a:ext cx="2057791" cy="1227842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199EF69-84DE-4480-98E2-135DEC615F5D}"/>
              </a:ext>
            </a:extLst>
          </p:cNvPr>
          <p:cNvCxnSpPr>
            <a:cxnSpLocks/>
          </p:cNvCxnSpPr>
          <p:nvPr/>
        </p:nvCxnSpPr>
        <p:spPr>
          <a:xfrm>
            <a:off x="6039433" y="1766172"/>
            <a:ext cx="56567" cy="4099169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868A2BC-BFF2-4CDD-AC1D-0BB5EB130568}"/>
              </a:ext>
            </a:extLst>
          </p:cNvPr>
          <p:cNvCxnSpPr>
            <a:cxnSpLocks/>
          </p:cNvCxnSpPr>
          <p:nvPr/>
        </p:nvCxnSpPr>
        <p:spPr>
          <a:xfrm>
            <a:off x="8124651" y="1476962"/>
            <a:ext cx="1185454" cy="229275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268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ereldkaart Chinese En Engels Grote Schaal Duidelijk En Gemakkelijk Te  Lezen Grote Maat Folding Map Home Office Travel Kaart|Kaart| - AliExpress">
            <a:extLst>
              <a:ext uri="{FF2B5EF4-FFF2-40B4-BE49-F238E27FC236}">
                <a16:creationId xmlns:a16="http://schemas.microsoft.com/office/drawing/2014/main" id="{FF9326B0-44AF-4807-9D80-4EC24482E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136" y="-1163184"/>
            <a:ext cx="12991071" cy="968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534803" y="263242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600" b="1" dirty="0"/>
              <a:t>VOORAF - CHINA: </a:t>
            </a:r>
          </a:p>
          <a:p>
            <a:pPr algn="ctr" eaLnBrk="1" hangingPunct="1">
              <a:defRPr/>
            </a:pPr>
            <a:r>
              <a:rPr lang="en-US" sz="1600" b="1" dirty="0"/>
              <a:t>CULTUUR</a:t>
            </a:r>
            <a:endParaRPr lang="nl-NL" sz="1600" b="1" dirty="0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19B186-678F-44D1-B06A-CC833A4A5579}"/>
              </a:ext>
            </a:extLst>
          </p:cNvPr>
          <p:cNvSpPr/>
          <p:nvPr/>
        </p:nvSpPr>
        <p:spPr>
          <a:xfrm>
            <a:off x="336013" y="3621348"/>
            <a:ext cx="4919728" cy="3139321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defTabSz="2714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Confucianisme</a:t>
            </a:r>
            <a:r>
              <a:rPr lang="en-US" b="1" dirty="0">
                <a:solidFill>
                  <a:schemeClr val="tx1"/>
                </a:solidFill>
              </a:rPr>
              <a:t>: </a:t>
            </a:r>
          </a:p>
          <a:p>
            <a:pPr defTabSz="27146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- 	</a:t>
            </a:r>
            <a:r>
              <a:rPr lang="en-US" dirty="0" err="1">
                <a:solidFill>
                  <a:schemeClr val="tx1"/>
                </a:solidFill>
              </a:rPr>
              <a:t>officiële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ideologie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Keizertijd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defTabSz="27146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oprichter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Koeng</a:t>
            </a:r>
            <a:r>
              <a:rPr lang="en-US" dirty="0">
                <a:solidFill>
                  <a:schemeClr val="tx1"/>
                </a:solidFill>
              </a:rPr>
              <a:t> Foe-</a:t>
            </a:r>
            <a:r>
              <a:rPr lang="en-US" dirty="0" err="1">
                <a:solidFill>
                  <a:schemeClr val="tx1"/>
                </a:solidFill>
              </a:rPr>
              <a:t>tsoe</a:t>
            </a:r>
            <a:r>
              <a:rPr lang="en-US" dirty="0">
                <a:solidFill>
                  <a:schemeClr val="tx1"/>
                </a:solidFill>
              </a:rPr>
              <a:t> (551-479 v. Chr.)</a:t>
            </a:r>
          </a:p>
          <a:p>
            <a:pPr marL="285750" indent="-285750" defTabSz="27146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gaat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uit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deugden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fatsoen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rechtvaardigheid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liefde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trouw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 defTabSz="27146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centraal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wederkerigheid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mens</a:t>
            </a:r>
            <a:r>
              <a:rPr lang="en-US" dirty="0">
                <a:solidFill>
                  <a:schemeClr val="tx1"/>
                </a:solidFill>
              </a:rPr>
              <a:t> is </a:t>
            </a:r>
            <a:r>
              <a:rPr lang="en-US" dirty="0" err="1">
                <a:solidFill>
                  <a:schemeClr val="tx1"/>
                </a:solidFill>
              </a:rPr>
              <a:t>geen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individu</a:t>
            </a:r>
            <a:r>
              <a:rPr lang="en-US" dirty="0">
                <a:solidFill>
                  <a:schemeClr val="tx1"/>
                </a:solidFill>
              </a:rPr>
              <a:t>, maar </a:t>
            </a:r>
            <a:r>
              <a:rPr lang="en-US" dirty="0" err="1">
                <a:solidFill>
                  <a:schemeClr val="tx1"/>
                </a:solidFill>
              </a:rPr>
              <a:t>deel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harmonieuze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relatie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meerdere</a:t>
            </a:r>
            <a:r>
              <a:rPr lang="en-US" dirty="0">
                <a:solidFill>
                  <a:schemeClr val="tx1"/>
                </a:solidFill>
              </a:rPr>
              <a:t> (=</a:t>
            </a:r>
            <a:r>
              <a:rPr lang="en-US" dirty="0" err="1">
                <a:solidFill>
                  <a:schemeClr val="tx1"/>
                </a:solidFill>
              </a:rPr>
              <a:t>vriendelijk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mindere</a:t>
            </a:r>
            <a:r>
              <a:rPr lang="en-US" dirty="0">
                <a:solidFill>
                  <a:schemeClr val="tx1"/>
                </a:solidFill>
              </a:rPr>
              <a:t> (=</a:t>
            </a:r>
            <a:r>
              <a:rPr lang="en-US" dirty="0" err="1">
                <a:solidFill>
                  <a:schemeClr val="tx1"/>
                </a:solidFill>
              </a:rPr>
              <a:t>gehoorzaam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Denk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aan</a:t>
            </a:r>
            <a:r>
              <a:rPr lang="en-US" dirty="0">
                <a:solidFill>
                  <a:schemeClr val="tx1"/>
                </a:solidFill>
              </a:rPr>
              <a:t>: Keizer-</a:t>
            </a:r>
            <a:r>
              <a:rPr lang="en-US" dirty="0" err="1">
                <a:solidFill>
                  <a:schemeClr val="tx1"/>
                </a:solidFill>
              </a:rPr>
              <a:t>onderdaan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ouder</a:t>
            </a:r>
            <a:r>
              <a:rPr lang="en-US" dirty="0">
                <a:solidFill>
                  <a:schemeClr val="tx1"/>
                </a:solidFill>
              </a:rPr>
              <a:t>-kind; man-vrouw</a:t>
            </a:r>
          </a:p>
          <a:p>
            <a:pPr marL="285750" indent="-285750" defTabSz="271463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later </a:t>
            </a:r>
            <a:r>
              <a:rPr lang="en-US" dirty="0" err="1">
                <a:solidFill>
                  <a:schemeClr val="tx1"/>
                </a:solidFill>
              </a:rPr>
              <a:t>verenigd</a:t>
            </a:r>
            <a:r>
              <a:rPr lang="en-US" dirty="0">
                <a:solidFill>
                  <a:schemeClr val="tx1"/>
                </a:solidFill>
              </a:rPr>
              <a:t> met </a:t>
            </a:r>
            <a:r>
              <a:rPr lang="en-US" dirty="0" err="1">
                <a:solidFill>
                  <a:schemeClr val="tx1"/>
                </a:solidFill>
              </a:rPr>
              <a:t>boeddhisme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taoisme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82586EB-3B5B-4ADC-8F68-0FCAAF4A86D9}"/>
              </a:ext>
            </a:extLst>
          </p:cNvPr>
          <p:cNvCxnSpPr>
            <a:cxnSpLocks/>
          </p:cNvCxnSpPr>
          <p:nvPr/>
        </p:nvCxnSpPr>
        <p:spPr>
          <a:xfrm flipH="1">
            <a:off x="4291914" y="1678308"/>
            <a:ext cx="963827" cy="260536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hoek 14">
            <a:extLst>
              <a:ext uri="{FF2B5EF4-FFF2-40B4-BE49-F238E27FC236}">
                <a16:creationId xmlns:a16="http://schemas.microsoft.com/office/drawing/2014/main" id="{1779062F-4491-45C8-AE71-18921BA5FC2E}"/>
              </a:ext>
            </a:extLst>
          </p:cNvPr>
          <p:cNvSpPr/>
          <p:nvPr/>
        </p:nvSpPr>
        <p:spPr>
          <a:xfrm>
            <a:off x="7377863" y="5560340"/>
            <a:ext cx="4814137" cy="1200329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China: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beschouwt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zich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als</a:t>
            </a:r>
            <a:r>
              <a:rPr lang="en-US" dirty="0">
                <a:solidFill>
                  <a:schemeClr val="tx1"/>
                </a:solidFill>
              </a:rPr>
              <a:t> het </a:t>
            </a:r>
            <a:r>
              <a:rPr lang="en-US" b="1" dirty="0" err="1">
                <a:solidFill>
                  <a:schemeClr val="tx1"/>
                </a:solidFill>
              </a:rPr>
              <a:t>middelpunt</a:t>
            </a:r>
            <a:r>
              <a:rPr lang="en-US" b="1" dirty="0">
                <a:solidFill>
                  <a:schemeClr val="tx1"/>
                </a:solidFill>
              </a:rPr>
              <a:t> van </a:t>
            </a:r>
            <a:r>
              <a:rPr lang="en-US" b="1" dirty="0" err="1">
                <a:solidFill>
                  <a:schemeClr val="tx1"/>
                </a:solidFill>
              </a:rPr>
              <a:t>beschaving</a:t>
            </a:r>
            <a:r>
              <a:rPr lang="en-US" b="1" dirty="0">
                <a:solidFill>
                  <a:schemeClr val="tx1"/>
                </a:solidFill>
              </a:rPr>
              <a:t>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ziet</a:t>
            </a:r>
            <a:r>
              <a:rPr lang="en-US" dirty="0">
                <a:solidFill>
                  <a:schemeClr val="tx1"/>
                </a:solidFill>
              </a:rPr>
              <a:t> ‘</a:t>
            </a:r>
            <a:r>
              <a:rPr lang="en-US" dirty="0" err="1">
                <a:solidFill>
                  <a:schemeClr val="tx1"/>
                </a:solidFill>
              </a:rPr>
              <a:t>buitenlanders</a:t>
            </a:r>
            <a:r>
              <a:rPr lang="en-US" dirty="0">
                <a:solidFill>
                  <a:schemeClr val="tx1"/>
                </a:solidFill>
              </a:rPr>
              <a:t>’ </a:t>
            </a:r>
            <a:r>
              <a:rPr lang="en-US" dirty="0" err="1">
                <a:solidFill>
                  <a:schemeClr val="tx1"/>
                </a:solidFill>
              </a:rPr>
              <a:t>als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barbaren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868A2BC-BFF2-4CDD-AC1D-0BB5EB130568}"/>
              </a:ext>
            </a:extLst>
          </p:cNvPr>
          <p:cNvCxnSpPr>
            <a:cxnSpLocks/>
          </p:cNvCxnSpPr>
          <p:nvPr/>
        </p:nvCxnSpPr>
        <p:spPr>
          <a:xfrm>
            <a:off x="7729213" y="1799999"/>
            <a:ext cx="1035846" cy="397472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979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12CFBA50-59EA-4DF6-B0A6-5B26A031D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31" y="10255"/>
            <a:ext cx="1371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534802" y="466940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VOORAF – CHINA EN EUROPA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-61963" y="10255"/>
            <a:ext cx="3253942" cy="147732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Oudheid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contact met </a:t>
            </a:r>
            <a:r>
              <a:rPr lang="en-US" dirty="0" err="1">
                <a:solidFill>
                  <a:schemeClr val="tx1"/>
                </a:solidFill>
              </a:rPr>
              <a:t>Grieken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Romeinen</a:t>
            </a:r>
            <a:r>
              <a:rPr lang="en-US" dirty="0">
                <a:solidFill>
                  <a:schemeClr val="tx1"/>
                </a:solidFill>
              </a:rPr>
              <a:t> via </a:t>
            </a:r>
            <a:r>
              <a:rPr lang="en-US" dirty="0" err="1">
                <a:solidFill>
                  <a:schemeClr val="tx1"/>
                </a:solidFill>
              </a:rPr>
              <a:t>zijderoute</a:t>
            </a:r>
            <a:r>
              <a:rPr lang="en-US" dirty="0">
                <a:solidFill>
                  <a:schemeClr val="tx1"/>
                </a:solidFill>
              </a:rPr>
              <a:t>;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contact met Alexander de Grote.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618B241-17B7-4E5D-A4F7-CA243A358B17}"/>
              </a:ext>
            </a:extLst>
          </p:cNvPr>
          <p:cNvSpPr/>
          <p:nvPr/>
        </p:nvSpPr>
        <p:spPr>
          <a:xfrm>
            <a:off x="2289132" y="5113929"/>
            <a:ext cx="4123915" cy="1754326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Middeleeuwen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contact met </a:t>
            </a:r>
            <a:r>
              <a:rPr lang="en-US" dirty="0" err="1">
                <a:solidFill>
                  <a:schemeClr val="tx1"/>
                </a:solidFill>
              </a:rPr>
              <a:t>Arabieren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zijderoute</a:t>
            </a:r>
            <a:r>
              <a:rPr lang="en-US" dirty="0">
                <a:solidFill>
                  <a:schemeClr val="tx1"/>
                </a:solidFill>
              </a:rPr>
              <a:t>!)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eerste</a:t>
            </a:r>
            <a:r>
              <a:rPr lang="en-US" dirty="0">
                <a:solidFill>
                  <a:schemeClr val="tx1"/>
                </a:solidFill>
              </a:rPr>
              <a:t> ‘</a:t>
            </a:r>
            <a:r>
              <a:rPr lang="en-US" dirty="0" err="1">
                <a:solidFill>
                  <a:schemeClr val="tx1"/>
                </a:solidFill>
              </a:rPr>
              <a:t>ontdekkingsreizigers</a:t>
            </a:r>
            <a:r>
              <a:rPr lang="en-US" dirty="0">
                <a:solidFill>
                  <a:schemeClr val="tx1"/>
                </a:solidFill>
              </a:rPr>
              <a:t>’ : Marco Polo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Ibn Battuta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christenen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moslims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trekken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naar</a:t>
            </a:r>
            <a:r>
              <a:rPr lang="en-US" dirty="0">
                <a:solidFill>
                  <a:schemeClr val="tx1"/>
                </a:solidFill>
              </a:rPr>
              <a:t> China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verspreiden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hun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geloof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82586EB-3B5B-4ADC-8F68-0FCAAF4A86D9}"/>
              </a:ext>
            </a:extLst>
          </p:cNvPr>
          <p:cNvCxnSpPr>
            <a:cxnSpLocks/>
          </p:cNvCxnSpPr>
          <p:nvPr/>
        </p:nvCxnSpPr>
        <p:spPr>
          <a:xfrm flipH="1" flipV="1">
            <a:off x="2792627" y="600164"/>
            <a:ext cx="1742176" cy="44539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199EF69-84DE-4480-98E2-135DEC615F5D}"/>
              </a:ext>
            </a:extLst>
          </p:cNvPr>
          <p:cNvCxnSpPr>
            <a:cxnSpLocks/>
          </p:cNvCxnSpPr>
          <p:nvPr/>
        </p:nvCxnSpPr>
        <p:spPr>
          <a:xfrm flipH="1">
            <a:off x="4827373" y="1947023"/>
            <a:ext cx="951582" cy="333343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868A2BC-BFF2-4CDD-AC1D-0BB5EB130568}"/>
              </a:ext>
            </a:extLst>
          </p:cNvPr>
          <p:cNvCxnSpPr>
            <a:cxnSpLocks/>
          </p:cNvCxnSpPr>
          <p:nvPr/>
        </p:nvCxnSpPr>
        <p:spPr>
          <a:xfrm>
            <a:off x="8464601" y="1476793"/>
            <a:ext cx="2626681" cy="2238472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hoek 8">
            <a:extLst>
              <a:ext uri="{FF2B5EF4-FFF2-40B4-BE49-F238E27FC236}">
                <a16:creationId xmlns:a16="http://schemas.microsoft.com/office/drawing/2014/main" id="{D441CE17-DE87-4F76-961A-E532D582DF9B}"/>
              </a:ext>
            </a:extLst>
          </p:cNvPr>
          <p:cNvSpPr/>
          <p:nvPr/>
        </p:nvSpPr>
        <p:spPr>
          <a:xfrm>
            <a:off x="8938058" y="2056686"/>
            <a:ext cx="3253942" cy="480131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Vroegmoderne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Tijd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Portugezen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ontdekken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weg</a:t>
            </a:r>
            <a:r>
              <a:rPr lang="en-US" dirty="0">
                <a:solidFill>
                  <a:schemeClr val="tx1"/>
                </a:solidFill>
              </a:rPr>
              <a:t> om Afrika - Macao </a:t>
            </a:r>
            <a:r>
              <a:rPr lang="en-US" dirty="0" err="1">
                <a:solidFill>
                  <a:schemeClr val="tx1"/>
                </a:solidFill>
              </a:rPr>
              <a:t>eerste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nederzetting</a:t>
            </a:r>
            <a:r>
              <a:rPr lang="en-US" dirty="0">
                <a:solidFill>
                  <a:schemeClr val="tx1"/>
                </a:solidFill>
              </a:rPr>
              <a:t> in China (1555)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Spanjaarden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brengen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producten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uit</a:t>
            </a:r>
            <a:r>
              <a:rPr lang="en-US" dirty="0">
                <a:solidFill>
                  <a:schemeClr val="tx1"/>
                </a:solidFill>
              </a:rPr>
              <a:t> Amerika (</a:t>
            </a:r>
            <a:r>
              <a:rPr lang="en-US" dirty="0" err="1">
                <a:solidFill>
                  <a:schemeClr val="tx1"/>
                </a:solidFill>
              </a:rPr>
              <a:t>zilver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Nederlanders</a:t>
            </a:r>
            <a:r>
              <a:rPr lang="en-US" dirty="0">
                <a:solidFill>
                  <a:schemeClr val="tx1"/>
                </a:solidFill>
              </a:rPr>
              <a:t> (VOC) </a:t>
            </a:r>
            <a:r>
              <a:rPr lang="en-US" dirty="0" err="1">
                <a:solidFill>
                  <a:schemeClr val="tx1"/>
                </a:solidFill>
              </a:rPr>
              <a:t>vestigen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zich</a:t>
            </a:r>
            <a:r>
              <a:rPr lang="en-US" dirty="0">
                <a:solidFill>
                  <a:schemeClr val="tx1"/>
                </a:solidFill>
              </a:rPr>
              <a:t> op Formosa (=Taiwan) (1624 – 1662) – import van thee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porcelein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Engelsen</a:t>
            </a:r>
            <a:r>
              <a:rPr lang="en-US" dirty="0">
                <a:solidFill>
                  <a:schemeClr val="tx1"/>
                </a:solidFill>
              </a:rPr>
              <a:t> (EIC) </a:t>
            </a:r>
            <a:r>
              <a:rPr lang="en-US" dirty="0" err="1">
                <a:solidFill>
                  <a:schemeClr val="tx1"/>
                </a:solidFill>
              </a:rPr>
              <a:t>vestigen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zich</a:t>
            </a:r>
            <a:r>
              <a:rPr lang="en-US" dirty="0">
                <a:solidFill>
                  <a:schemeClr val="tx1"/>
                </a:solidFill>
              </a:rPr>
              <a:t> in Kanton (1757) – import thee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China </a:t>
            </a:r>
            <a:r>
              <a:rPr lang="en-US" dirty="0" err="1">
                <a:solidFill>
                  <a:schemeClr val="tx1"/>
                </a:solidFill>
              </a:rPr>
              <a:t>niet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geïnteresseerd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westerse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producten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alleen</a:t>
            </a:r>
            <a:r>
              <a:rPr lang="en-US" dirty="0">
                <a:solidFill>
                  <a:schemeClr val="tx1"/>
                </a:solidFill>
              </a:rPr>
              <a:t> in </a:t>
            </a:r>
            <a:r>
              <a:rPr lang="en-US" dirty="0" err="1">
                <a:solidFill>
                  <a:schemeClr val="tx1"/>
                </a:solidFill>
              </a:rPr>
              <a:t>zilver</a:t>
            </a:r>
            <a:r>
              <a:rPr lang="en-US" dirty="0">
                <a:solidFill>
                  <a:schemeClr val="tx1"/>
                </a:solidFill>
              </a:rPr>
              <a:t>!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China </a:t>
            </a:r>
            <a:r>
              <a:rPr lang="en-US" dirty="0" err="1">
                <a:solidFill>
                  <a:schemeClr val="tx1"/>
                </a:solidFill>
              </a:rPr>
              <a:t>houdt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grenzen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zoveel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mogelijk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dicht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35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 bronafbeelding bekijken">
            <a:extLst>
              <a:ext uri="{FF2B5EF4-FFF2-40B4-BE49-F238E27FC236}">
                <a16:creationId xmlns:a16="http://schemas.microsoft.com/office/drawing/2014/main" id="{D6063216-2AED-4601-959C-86BEB9D75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760" y="0"/>
            <a:ext cx="13133520" cy="689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418492" y="428418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/>
              <a:t>CHINA (1842 – 1912): </a:t>
            </a:r>
            <a:r>
              <a:rPr lang="en-US" sz="2000" b="1" dirty="0" err="1"/>
              <a:t>groeiende</a:t>
            </a:r>
            <a:r>
              <a:rPr lang="en-US" sz="2000" b="1" dirty="0"/>
              <a:t> </a:t>
            </a:r>
            <a:r>
              <a:rPr lang="en-US" sz="2000" b="1" dirty="0" err="1"/>
              <a:t>problemen</a:t>
            </a:r>
            <a:r>
              <a:rPr lang="en-US" sz="2000" b="1" dirty="0"/>
              <a:t> </a:t>
            </a:r>
            <a:r>
              <a:rPr lang="en-US" sz="2000" b="1" dirty="0" err="1"/>
              <a:t>voor</a:t>
            </a:r>
            <a:r>
              <a:rPr lang="en-US" sz="2000" b="1" dirty="0"/>
              <a:t> de Qing-</a:t>
            </a:r>
            <a:r>
              <a:rPr lang="en-US" sz="2000" b="1" dirty="0" err="1"/>
              <a:t>dynastie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-39631" y="149588"/>
            <a:ext cx="3253942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TOT 1800: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grote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politieke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stabiliteit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grootste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omvang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ooit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1650-1800: van 100 </a:t>
            </a:r>
            <a:r>
              <a:rPr lang="en-US" dirty="0" err="1">
                <a:solidFill>
                  <a:schemeClr val="tx1"/>
                </a:solidFill>
              </a:rPr>
              <a:t>naar</a:t>
            </a:r>
            <a:r>
              <a:rPr lang="en-US" dirty="0">
                <a:solidFill>
                  <a:schemeClr val="tx1"/>
                </a:solidFill>
              </a:rPr>
              <a:t> 300 </a:t>
            </a:r>
            <a:r>
              <a:rPr lang="en-US" dirty="0" err="1">
                <a:solidFill>
                  <a:schemeClr val="tx1"/>
                </a:solidFill>
              </a:rPr>
              <a:t>miljoen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inwoners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grenzen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blijven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dicht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err="1">
                <a:solidFill>
                  <a:schemeClr val="tx1"/>
                </a:solidFill>
              </a:rPr>
              <a:t>buitenlanders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geweerd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618B241-17B7-4E5D-A4F7-CA243A358B17}"/>
              </a:ext>
            </a:extLst>
          </p:cNvPr>
          <p:cNvSpPr/>
          <p:nvPr/>
        </p:nvSpPr>
        <p:spPr>
          <a:xfrm>
            <a:off x="3391020" y="5395197"/>
            <a:ext cx="4123915" cy="147732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2. </a:t>
            </a:r>
            <a:r>
              <a:rPr lang="en-US" b="1" dirty="0" err="1">
                <a:solidFill>
                  <a:schemeClr val="tx1"/>
                </a:solidFill>
              </a:rPr>
              <a:t>Honger</a:t>
            </a:r>
            <a:r>
              <a:rPr lang="en-US" dirty="0">
                <a:solidFill>
                  <a:schemeClr val="tx1"/>
                </a:solidFill>
              </a:rPr>
              <a:t> - </a:t>
            </a:r>
            <a:r>
              <a:rPr lang="en-US" dirty="0" err="1">
                <a:solidFill>
                  <a:schemeClr val="tx1"/>
                </a:solidFill>
              </a:rPr>
              <a:t>oorzaken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natuurrampen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hoge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belastingen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overbevolking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geen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ruimte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nieuwe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bouwgrond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82586EB-3B5B-4ADC-8F68-0FCAAF4A86D9}"/>
              </a:ext>
            </a:extLst>
          </p:cNvPr>
          <p:cNvCxnSpPr>
            <a:cxnSpLocks/>
          </p:cNvCxnSpPr>
          <p:nvPr/>
        </p:nvCxnSpPr>
        <p:spPr>
          <a:xfrm flipH="1">
            <a:off x="3108608" y="1392195"/>
            <a:ext cx="1668851" cy="554828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199EF69-84DE-4480-98E2-135DEC615F5D}"/>
              </a:ext>
            </a:extLst>
          </p:cNvPr>
          <p:cNvCxnSpPr>
            <a:cxnSpLocks/>
          </p:cNvCxnSpPr>
          <p:nvPr/>
        </p:nvCxnSpPr>
        <p:spPr>
          <a:xfrm flipH="1">
            <a:off x="5815915" y="1767355"/>
            <a:ext cx="222571" cy="3957942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hoek 7">
            <a:extLst>
              <a:ext uri="{FF2B5EF4-FFF2-40B4-BE49-F238E27FC236}">
                <a16:creationId xmlns:a16="http://schemas.microsoft.com/office/drawing/2014/main" id="{6DEEA02F-A105-49B2-BFF0-21086D110F36}"/>
              </a:ext>
            </a:extLst>
          </p:cNvPr>
          <p:cNvSpPr/>
          <p:nvPr/>
        </p:nvSpPr>
        <p:spPr>
          <a:xfrm>
            <a:off x="7691871" y="4335194"/>
            <a:ext cx="4123915" cy="147732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3. </a:t>
            </a:r>
            <a:r>
              <a:rPr lang="en-US" b="1" dirty="0" err="1">
                <a:solidFill>
                  <a:schemeClr val="tx1"/>
                </a:solidFill>
              </a:rPr>
              <a:t>Opdringerige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buitenlanders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tot 1800 </a:t>
            </a:r>
            <a:r>
              <a:rPr lang="en-US" dirty="0" err="1">
                <a:solidFill>
                  <a:schemeClr val="tx1"/>
                </a:solidFill>
              </a:rPr>
              <a:t>kan</a:t>
            </a:r>
            <a:r>
              <a:rPr lang="en-US" dirty="0">
                <a:solidFill>
                  <a:schemeClr val="tx1"/>
                </a:solidFill>
              </a:rPr>
              <a:t> China de </a:t>
            </a:r>
            <a:r>
              <a:rPr lang="en-US" dirty="0" err="1">
                <a:solidFill>
                  <a:schemeClr val="tx1"/>
                </a:solidFill>
              </a:rPr>
              <a:t>imperialistische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mogendheden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goed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tegenhouden</a:t>
            </a:r>
            <a:r>
              <a:rPr lang="en-US" dirty="0">
                <a:solidFill>
                  <a:schemeClr val="tx1"/>
                </a:solidFill>
              </a:rPr>
              <a:t>, maar (</a:t>
            </a:r>
            <a:r>
              <a:rPr lang="en-US" dirty="0" err="1">
                <a:solidFill>
                  <a:schemeClr val="tx1"/>
                </a:solidFill>
              </a:rPr>
              <a:t>vooral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Engeland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dringt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zich</a:t>
            </a:r>
            <a:r>
              <a:rPr lang="en-US" dirty="0">
                <a:solidFill>
                  <a:schemeClr val="tx1"/>
                </a:solidFill>
              </a:rPr>
              <a:t> op met opium!!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1A35820F-42A5-4A94-8620-04DB8D4D735D}"/>
              </a:ext>
            </a:extLst>
          </p:cNvPr>
          <p:cNvSpPr/>
          <p:nvPr/>
        </p:nvSpPr>
        <p:spPr>
          <a:xfrm>
            <a:off x="8025567" y="2416718"/>
            <a:ext cx="4123915" cy="1477328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4. </a:t>
            </a:r>
            <a:r>
              <a:rPr lang="en-US" b="1" dirty="0" err="1">
                <a:solidFill>
                  <a:schemeClr val="tx1"/>
                </a:solidFill>
              </a:rPr>
              <a:t>Corruptie</a:t>
            </a:r>
            <a:endParaRPr lang="en-US" b="1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lage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ambtenaren</a:t>
            </a:r>
            <a:r>
              <a:rPr lang="en-US" dirty="0">
                <a:solidFill>
                  <a:schemeClr val="tx1"/>
                </a:solidFill>
              </a:rPr>
              <a:t> laten </a:t>
            </a:r>
            <a:r>
              <a:rPr lang="en-US" dirty="0" err="1">
                <a:solidFill>
                  <a:schemeClr val="tx1"/>
                </a:solidFill>
              </a:rPr>
              <a:t>zich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omkopen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zilver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opium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thee)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generaals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doen</a:t>
            </a:r>
            <a:r>
              <a:rPr lang="en-US" dirty="0">
                <a:solidFill>
                  <a:schemeClr val="tx1"/>
                </a:solidFill>
              </a:rPr>
              <a:t> wat </a:t>
            </a:r>
            <a:r>
              <a:rPr lang="en-US" dirty="0" err="1">
                <a:solidFill>
                  <a:schemeClr val="tx1"/>
                </a:solidFill>
              </a:rPr>
              <a:t>ze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willen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mandarijnen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kijken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andere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kant</a:t>
            </a:r>
            <a:r>
              <a:rPr lang="en-US" dirty="0">
                <a:solidFill>
                  <a:schemeClr val="tx1"/>
                </a:solidFill>
              </a:rPr>
              <a:t> op</a:t>
            </a:r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C7468E31-501B-4384-BA71-6CF395816F64}"/>
              </a:ext>
            </a:extLst>
          </p:cNvPr>
          <p:cNvSpPr/>
          <p:nvPr/>
        </p:nvSpPr>
        <p:spPr>
          <a:xfrm>
            <a:off x="0" y="3429000"/>
            <a:ext cx="3253942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1.  </a:t>
            </a:r>
            <a:r>
              <a:rPr lang="en-US" b="1" dirty="0" err="1">
                <a:solidFill>
                  <a:schemeClr val="tx1"/>
                </a:solidFill>
              </a:rPr>
              <a:t>Politieke</a:t>
            </a:r>
            <a:r>
              <a:rPr lang="en-US" b="1" dirty="0">
                <a:solidFill>
                  <a:schemeClr val="tx1"/>
                </a:solidFill>
              </a:rPr>
              <a:t> crisis 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1800: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keizer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heeft</a:t>
            </a:r>
            <a:r>
              <a:rPr lang="en-US" dirty="0">
                <a:solidFill>
                  <a:schemeClr val="tx1"/>
                </a:solidFill>
              </a:rPr>
              <a:t> absolute </a:t>
            </a:r>
            <a:r>
              <a:rPr lang="en-US" dirty="0" err="1">
                <a:solidFill>
                  <a:schemeClr val="tx1"/>
                </a:solidFill>
              </a:rPr>
              <a:t>macht</a:t>
            </a:r>
            <a:r>
              <a:rPr lang="en-US" dirty="0">
                <a:solidFill>
                  <a:schemeClr val="tx1"/>
                </a:solidFill>
              </a:rPr>
              <a:t>, maar </a:t>
            </a:r>
            <a:r>
              <a:rPr lang="en-US" dirty="0" err="1">
                <a:solidFill>
                  <a:schemeClr val="tx1"/>
                </a:solidFill>
              </a:rPr>
              <a:t>heeft</a:t>
            </a:r>
            <a:r>
              <a:rPr lang="en-US" dirty="0">
                <a:solidFill>
                  <a:schemeClr val="tx1"/>
                </a:solidFill>
              </a:rPr>
              <a:t> …. </a:t>
            </a:r>
          </a:p>
          <a:p>
            <a:pPr defTabSz="4445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	- </a:t>
            </a:r>
            <a:r>
              <a:rPr lang="en-US" dirty="0" err="1">
                <a:solidFill>
                  <a:schemeClr val="tx1"/>
                </a:solidFill>
              </a:rPr>
              <a:t>moeite</a:t>
            </a:r>
            <a:r>
              <a:rPr lang="en-US" dirty="0">
                <a:solidFill>
                  <a:schemeClr val="tx1"/>
                </a:solidFill>
              </a:rPr>
              <a:t> om </a:t>
            </a:r>
            <a:r>
              <a:rPr lang="en-US" dirty="0" err="1">
                <a:solidFill>
                  <a:schemeClr val="tx1"/>
                </a:solidFill>
              </a:rPr>
              <a:t>opstanden</a:t>
            </a:r>
            <a:endParaRPr lang="en-US" dirty="0">
              <a:solidFill>
                <a:schemeClr val="tx1"/>
              </a:solidFill>
            </a:endParaRPr>
          </a:p>
          <a:p>
            <a:pPr defTabSz="4445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	  </a:t>
            </a:r>
            <a:r>
              <a:rPr lang="en-US" dirty="0" err="1">
                <a:solidFill>
                  <a:schemeClr val="tx1"/>
                </a:solidFill>
              </a:rPr>
              <a:t>neer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slaan</a:t>
            </a:r>
            <a:endParaRPr lang="en-US" dirty="0">
              <a:solidFill>
                <a:schemeClr val="tx1"/>
              </a:solidFill>
            </a:endParaRPr>
          </a:p>
          <a:p>
            <a:pPr defTabSz="4445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	- </a:t>
            </a:r>
            <a:r>
              <a:rPr lang="en-US" dirty="0" err="1">
                <a:solidFill>
                  <a:schemeClr val="tx1"/>
                </a:solidFill>
              </a:rPr>
              <a:t>moeite</a:t>
            </a:r>
            <a:r>
              <a:rPr lang="en-US" dirty="0">
                <a:solidFill>
                  <a:schemeClr val="tx1"/>
                </a:solidFill>
              </a:rPr>
              <a:t> om </a:t>
            </a:r>
            <a:r>
              <a:rPr lang="en-US" dirty="0" err="1">
                <a:solidFill>
                  <a:schemeClr val="tx1"/>
                </a:solidFill>
              </a:rPr>
              <a:t>Westen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buiten</a:t>
            </a:r>
            <a:endParaRPr lang="en-US" dirty="0">
              <a:solidFill>
                <a:schemeClr val="tx1"/>
              </a:solidFill>
            </a:endParaRPr>
          </a:p>
          <a:p>
            <a:pPr defTabSz="4445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	  de </a:t>
            </a:r>
            <a:r>
              <a:rPr lang="en-US" dirty="0" err="1">
                <a:solidFill>
                  <a:schemeClr val="tx1"/>
                </a:solidFill>
              </a:rPr>
              <a:t>deur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houden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50312988-0F0F-470D-9D4B-67724A68E39A}"/>
              </a:ext>
            </a:extLst>
          </p:cNvPr>
          <p:cNvCxnSpPr>
            <a:cxnSpLocks/>
          </p:cNvCxnSpPr>
          <p:nvPr/>
        </p:nvCxnSpPr>
        <p:spPr>
          <a:xfrm>
            <a:off x="7058615" y="1784143"/>
            <a:ext cx="810491" cy="3588481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868A2BC-BFF2-4CDD-AC1D-0BB5EB130568}"/>
              </a:ext>
            </a:extLst>
          </p:cNvPr>
          <p:cNvCxnSpPr>
            <a:cxnSpLocks/>
          </p:cNvCxnSpPr>
          <p:nvPr/>
        </p:nvCxnSpPr>
        <p:spPr>
          <a:xfrm>
            <a:off x="7944854" y="1618454"/>
            <a:ext cx="1545067" cy="106732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21">
            <a:extLst>
              <a:ext uri="{FF2B5EF4-FFF2-40B4-BE49-F238E27FC236}">
                <a16:creationId xmlns:a16="http://schemas.microsoft.com/office/drawing/2014/main" id="{45F3ADF8-77AC-4057-9626-0D834BC251EB}"/>
              </a:ext>
            </a:extLst>
          </p:cNvPr>
          <p:cNvCxnSpPr>
            <a:cxnSpLocks/>
          </p:cNvCxnSpPr>
          <p:nvPr/>
        </p:nvCxnSpPr>
        <p:spPr>
          <a:xfrm flipH="1">
            <a:off x="2995298" y="1625234"/>
            <a:ext cx="2212777" cy="2121092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2791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>
            <a:extLst>
              <a:ext uri="{FF2B5EF4-FFF2-40B4-BE49-F238E27FC236}">
                <a16:creationId xmlns:a16="http://schemas.microsoft.com/office/drawing/2014/main" id="{0639DD87-22F4-46B4-8506-8216FA0E4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96" y="-1443763"/>
            <a:ext cx="12213792" cy="8301763"/>
          </a:xfrm>
          <a:prstGeom prst="rect">
            <a:avLst/>
          </a:prstGeom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4141849" y="227796"/>
            <a:ext cx="4051300" cy="172762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/>
              <a:t>Opiumoorlogen</a:t>
            </a:r>
            <a:endParaRPr lang="en-US" sz="2000" b="1" dirty="0"/>
          </a:p>
          <a:p>
            <a:pPr algn="ctr" eaLnBrk="1" hangingPunct="1">
              <a:defRPr/>
            </a:pPr>
            <a:r>
              <a:rPr lang="en-US" sz="2000" b="1" dirty="0"/>
              <a:t>(1839-1842) </a:t>
            </a:r>
            <a:r>
              <a:rPr lang="en-US" sz="2000" b="1" dirty="0" err="1"/>
              <a:t>en</a:t>
            </a:r>
            <a:r>
              <a:rPr lang="en-US" sz="2000" b="1" dirty="0"/>
              <a:t> </a:t>
            </a:r>
          </a:p>
          <a:p>
            <a:pPr algn="ctr" eaLnBrk="1" hangingPunct="1">
              <a:defRPr/>
            </a:pPr>
            <a:r>
              <a:rPr lang="en-US" sz="2000" b="1" dirty="0"/>
              <a:t>(1856-1860)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1" y="0"/>
            <a:ext cx="3253942" cy="3139321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Oorzaken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AutoNum type="arabicPlain"/>
              <a:defRPr/>
            </a:pPr>
            <a:r>
              <a:rPr lang="en-US" dirty="0">
                <a:solidFill>
                  <a:schemeClr val="tx1"/>
                </a:solidFill>
              </a:rPr>
              <a:t>westers </a:t>
            </a:r>
            <a:r>
              <a:rPr lang="en-US" dirty="0" err="1">
                <a:solidFill>
                  <a:schemeClr val="tx1"/>
                </a:solidFill>
              </a:rPr>
              <a:t>imperialisme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na</a:t>
            </a:r>
            <a:r>
              <a:rPr lang="en-US" dirty="0">
                <a:solidFill>
                  <a:schemeClr val="tx1"/>
                </a:solidFill>
              </a:rPr>
              <a:t> 1834 </a:t>
            </a:r>
            <a:r>
              <a:rPr lang="en-US" dirty="0" err="1">
                <a:solidFill>
                  <a:schemeClr val="tx1"/>
                </a:solidFill>
              </a:rPr>
              <a:t>niet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alleen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Engeland</a:t>
            </a:r>
            <a:r>
              <a:rPr lang="en-US" dirty="0">
                <a:solidFill>
                  <a:schemeClr val="tx1"/>
                </a:solidFill>
              </a:rPr>
              <a:t>, maar </a:t>
            </a:r>
            <a:r>
              <a:rPr lang="en-US" dirty="0" err="1">
                <a:solidFill>
                  <a:schemeClr val="tx1"/>
                </a:solidFill>
              </a:rPr>
              <a:t>ook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Frankrijk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Duitsland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de VS) </a:t>
            </a:r>
            <a:r>
              <a:rPr lang="en-US" dirty="0" err="1">
                <a:solidFill>
                  <a:schemeClr val="tx1"/>
                </a:solidFill>
              </a:rPr>
              <a:t>willen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invloed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AutoNum type="arabicPlain"/>
              <a:defRPr/>
            </a:pPr>
            <a:r>
              <a:rPr lang="en-US" dirty="0" err="1">
                <a:solidFill>
                  <a:schemeClr val="tx1"/>
                </a:solidFill>
              </a:rPr>
              <a:t>groeiende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verslaving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aan</a:t>
            </a:r>
            <a:r>
              <a:rPr lang="en-US" dirty="0">
                <a:solidFill>
                  <a:schemeClr val="tx1"/>
                </a:solidFill>
              </a:rPr>
              <a:t> opium door </a:t>
            </a:r>
            <a:r>
              <a:rPr lang="en-US" dirty="0" err="1">
                <a:solidFill>
                  <a:schemeClr val="tx1"/>
                </a:solidFill>
              </a:rPr>
              <a:t>miljoenen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Chinezen</a:t>
            </a:r>
            <a:endParaRPr lang="en-US" dirty="0">
              <a:solidFill>
                <a:schemeClr val="tx1"/>
              </a:solidFill>
            </a:endParaRP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AutoNum type="arabicPlain"/>
              <a:defRPr/>
            </a:pPr>
            <a:r>
              <a:rPr lang="en-US" dirty="0" err="1">
                <a:solidFill>
                  <a:schemeClr val="tx1"/>
                </a:solidFill>
              </a:rPr>
              <a:t>onmacht</a:t>
            </a:r>
            <a:r>
              <a:rPr lang="en-US" dirty="0">
                <a:solidFill>
                  <a:schemeClr val="tx1"/>
                </a:solidFill>
              </a:rPr>
              <a:t> van de Chinese </a:t>
            </a:r>
            <a:r>
              <a:rPr lang="en-US" dirty="0" err="1">
                <a:solidFill>
                  <a:schemeClr val="tx1"/>
                </a:solidFill>
              </a:rPr>
              <a:t>regering</a:t>
            </a:r>
            <a:r>
              <a:rPr lang="en-US" dirty="0">
                <a:solidFill>
                  <a:schemeClr val="tx1"/>
                </a:solidFill>
              </a:rPr>
              <a:t> om </a:t>
            </a:r>
            <a:r>
              <a:rPr lang="en-US" dirty="0" err="1">
                <a:solidFill>
                  <a:schemeClr val="tx1"/>
                </a:solidFill>
              </a:rPr>
              <a:t>westen</a:t>
            </a:r>
            <a:r>
              <a:rPr lang="en-US" dirty="0">
                <a:solidFill>
                  <a:schemeClr val="tx1"/>
                </a:solidFill>
              </a:rPr>
              <a:t>/opium </a:t>
            </a:r>
            <a:r>
              <a:rPr lang="en-US" dirty="0" err="1">
                <a:solidFill>
                  <a:schemeClr val="tx1"/>
                </a:solidFill>
              </a:rPr>
              <a:t>tegen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houden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618B241-17B7-4E5D-A4F7-CA243A358B17}"/>
              </a:ext>
            </a:extLst>
          </p:cNvPr>
          <p:cNvSpPr/>
          <p:nvPr/>
        </p:nvSpPr>
        <p:spPr>
          <a:xfrm>
            <a:off x="2501027" y="4813765"/>
            <a:ext cx="3686201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Eerste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Opiumoorlog</a:t>
            </a:r>
            <a:r>
              <a:rPr lang="en-US" b="1" dirty="0">
                <a:solidFill>
                  <a:schemeClr val="tx1"/>
                </a:solidFill>
              </a:rPr>
              <a:t> (1839-1842)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aanleiding</a:t>
            </a:r>
            <a:r>
              <a:rPr lang="en-US" dirty="0">
                <a:solidFill>
                  <a:schemeClr val="tx1"/>
                </a:solidFill>
              </a:rPr>
              <a:t>: Chinese Keizer </a:t>
            </a:r>
            <a:r>
              <a:rPr lang="en-US" dirty="0" err="1">
                <a:solidFill>
                  <a:schemeClr val="tx1"/>
                </a:solidFill>
              </a:rPr>
              <a:t>laat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anderhalf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miljoen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ruwe</a:t>
            </a:r>
            <a:r>
              <a:rPr lang="en-US" dirty="0">
                <a:solidFill>
                  <a:schemeClr val="tx1"/>
                </a:solidFill>
              </a:rPr>
              <a:t> opium van de </a:t>
            </a:r>
            <a:r>
              <a:rPr lang="en-US" dirty="0" err="1">
                <a:solidFill>
                  <a:schemeClr val="tx1"/>
                </a:solidFill>
              </a:rPr>
              <a:t>Engelsen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vernietigen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reactie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Engelsen</a:t>
            </a:r>
            <a:r>
              <a:rPr lang="en-US" dirty="0">
                <a:solidFill>
                  <a:schemeClr val="tx1"/>
                </a:solidFill>
              </a:rPr>
              <a:t>: De </a:t>
            </a:r>
            <a:r>
              <a:rPr lang="en-US" dirty="0" err="1">
                <a:solidFill>
                  <a:schemeClr val="tx1"/>
                </a:solidFill>
              </a:rPr>
              <a:t>stoomboten</a:t>
            </a:r>
            <a:r>
              <a:rPr lang="en-US" dirty="0">
                <a:solidFill>
                  <a:schemeClr val="tx1"/>
                </a:solidFill>
              </a:rPr>
              <a:t> van de Royal Navy  </a:t>
            </a:r>
            <a:r>
              <a:rPr lang="en-US" dirty="0" err="1">
                <a:solidFill>
                  <a:schemeClr val="tx1"/>
                </a:solidFill>
              </a:rPr>
              <a:t>verslaan</a:t>
            </a:r>
            <a:r>
              <a:rPr lang="en-US" dirty="0">
                <a:solidFill>
                  <a:schemeClr val="tx1"/>
                </a:solidFill>
              </a:rPr>
              <a:t> de Chinese </a:t>
            </a:r>
            <a:r>
              <a:rPr lang="en-US" dirty="0" err="1">
                <a:solidFill>
                  <a:schemeClr val="tx1"/>
                </a:solidFill>
              </a:rPr>
              <a:t>oorlogsjonken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82586EB-3B5B-4ADC-8F68-0FCAAF4A86D9}"/>
              </a:ext>
            </a:extLst>
          </p:cNvPr>
          <p:cNvCxnSpPr>
            <a:cxnSpLocks/>
          </p:cNvCxnSpPr>
          <p:nvPr/>
        </p:nvCxnSpPr>
        <p:spPr>
          <a:xfrm flipH="1">
            <a:off x="3468131" y="1695704"/>
            <a:ext cx="692768" cy="39041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5199EF69-84DE-4480-98E2-135DEC615F5D}"/>
              </a:ext>
            </a:extLst>
          </p:cNvPr>
          <p:cNvCxnSpPr>
            <a:cxnSpLocks/>
          </p:cNvCxnSpPr>
          <p:nvPr/>
        </p:nvCxnSpPr>
        <p:spPr>
          <a:xfrm>
            <a:off x="6503885" y="2001795"/>
            <a:ext cx="0" cy="2696665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868A2BC-BFF2-4CDD-AC1D-0BB5EB130568}"/>
              </a:ext>
            </a:extLst>
          </p:cNvPr>
          <p:cNvCxnSpPr>
            <a:cxnSpLocks/>
          </p:cNvCxnSpPr>
          <p:nvPr/>
        </p:nvCxnSpPr>
        <p:spPr>
          <a:xfrm>
            <a:off x="8250291" y="1709009"/>
            <a:ext cx="639972" cy="492814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hoek 7">
            <a:extLst>
              <a:ext uri="{FF2B5EF4-FFF2-40B4-BE49-F238E27FC236}">
                <a16:creationId xmlns:a16="http://schemas.microsoft.com/office/drawing/2014/main" id="{30972F77-1D65-4771-B13F-FE9060B0685A}"/>
              </a:ext>
            </a:extLst>
          </p:cNvPr>
          <p:cNvSpPr/>
          <p:nvPr/>
        </p:nvSpPr>
        <p:spPr>
          <a:xfrm>
            <a:off x="6715768" y="4813764"/>
            <a:ext cx="3495350" cy="2031325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Tweede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Opiumoorlog</a:t>
            </a:r>
            <a:r>
              <a:rPr lang="en-US" b="1" dirty="0">
                <a:solidFill>
                  <a:schemeClr val="tx1"/>
                </a:solidFill>
              </a:rPr>
              <a:t> (1856-1860)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aanleiding</a:t>
            </a:r>
            <a:r>
              <a:rPr lang="en-US" dirty="0">
                <a:solidFill>
                  <a:schemeClr val="tx1"/>
                </a:solidFill>
              </a:rPr>
              <a:t>: de Chinese </a:t>
            </a:r>
            <a:r>
              <a:rPr lang="en-US" dirty="0" err="1">
                <a:solidFill>
                  <a:schemeClr val="tx1"/>
                </a:solidFill>
              </a:rPr>
              <a:t>regering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voert</a:t>
            </a:r>
            <a:r>
              <a:rPr lang="en-US" dirty="0">
                <a:solidFill>
                  <a:schemeClr val="tx1"/>
                </a:solidFill>
              </a:rPr>
              <a:t> de </a:t>
            </a:r>
            <a:r>
              <a:rPr lang="en-US" dirty="0" err="1">
                <a:solidFill>
                  <a:schemeClr val="tx1"/>
                </a:solidFill>
              </a:rPr>
              <a:t>verdragen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vrijhavens</a:t>
            </a:r>
            <a:r>
              <a:rPr lang="en-US" dirty="0">
                <a:solidFill>
                  <a:schemeClr val="tx1"/>
                </a:solidFill>
              </a:rPr>
              <a:t>) </a:t>
            </a:r>
            <a:r>
              <a:rPr lang="en-US" dirty="0" err="1">
                <a:solidFill>
                  <a:schemeClr val="tx1"/>
                </a:solidFill>
              </a:rPr>
              <a:t>niet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uit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reactie</a:t>
            </a:r>
            <a:r>
              <a:rPr lang="en-US" dirty="0">
                <a:solidFill>
                  <a:schemeClr val="tx1"/>
                </a:solidFill>
              </a:rPr>
              <a:t> van de </a:t>
            </a:r>
            <a:r>
              <a:rPr lang="en-US" dirty="0" err="1">
                <a:solidFill>
                  <a:schemeClr val="tx1"/>
                </a:solidFill>
              </a:rPr>
              <a:t>Engelsen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Fransen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vernietiging</a:t>
            </a:r>
            <a:r>
              <a:rPr lang="en-US" dirty="0">
                <a:solidFill>
                  <a:schemeClr val="tx1"/>
                </a:solidFill>
              </a:rPr>
              <a:t> van het </a:t>
            </a:r>
            <a:r>
              <a:rPr lang="en-US" dirty="0" err="1">
                <a:solidFill>
                  <a:schemeClr val="tx1"/>
                </a:solidFill>
              </a:rPr>
              <a:t>Zomerpaleis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6245F9E9-EA1D-441B-B893-B73528BE5F86}"/>
              </a:ext>
            </a:extLst>
          </p:cNvPr>
          <p:cNvSpPr/>
          <p:nvPr/>
        </p:nvSpPr>
        <p:spPr>
          <a:xfrm>
            <a:off x="8928214" y="-137650"/>
            <a:ext cx="3253942" cy="3693319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Gevolgen</a:t>
            </a:r>
            <a:r>
              <a:rPr lang="en-US" b="1" dirty="0">
                <a:solidFill>
                  <a:schemeClr val="tx1"/>
                </a:solidFill>
              </a:rPr>
              <a:t>: ‘ </a:t>
            </a:r>
            <a:r>
              <a:rPr lang="en-US" b="1" dirty="0" err="1">
                <a:solidFill>
                  <a:schemeClr val="tx1"/>
                </a:solidFill>
              </a:rPr>
              <a:t>ongelijke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verdragen</a:t>
            </a:r>
            <a:r>
              <a:rPr lang="en-US" b="1" dirty="0">
                <a:solidFill>
                  <a:schemeClr val="tx1"/>
                </a:solidFill>
              </a:rPr>
              <a:t>’, </a:t>
            </a:r>
            <a:r>
              <a:rPr lang="en-US" b="1" dirty="0" err="1">
                <a:solidFill>
                  <a:schemeClr val="tx1"/>
                </a:solidFill>
              </a:rPr>
              <a:t>zoals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AutoNum type="arabicPlain"/>
              <a:defRPr/>
            </a:pPr>
            <a:r>
              <a:rPr lang="en-US" dirty="0" err="1">
                <a:solidFill>
                  <a:schemeClr val="tx1"/>
                </a:solidFill>
              </a:rPr>
              <a:t>vrije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verdrags</a:t>
            </a:r>
            <a:r>
              <a:rPr lang="en-US" dirty="0">
                <a:solidFill>
                  <a:schemeClr val="tx1"/>
                </a:solidFill>
              </a:rPr>
              <a:t>-) havens </a:t>
            </a:r>
            <a:r>
              <a:rPr lang="en-US" dirty="0" err="1">
                <a:solidFill>
                  <a:schemeClr val="tx1"/>
                </a:solidFill>
              </a:rPr>
              <a:t>voor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westerse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kooplieden</a:t>
            </a:r>
            <a:r>
              <a:rPr lang="en-US" dirty="0">
                <a:solidFill>
                  <a:schemeClr val="tx1"/>
                </a:solidFill>
              </a:rPr>
              <a:t>;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AutoNum type="arabicPlain"/>
              <a:defRPr/>
            </a:pPr>
            <a:r>
              <a:rPr lang="en-US" dirty="0">
                <a:solidFill>
                  <a:schemeClr val="tx1"/>
                </a:solidFill>
              </a:rPr>
              <a:t>Hong Kong van </a:t>
            </a:r>
            <a:r>
              <a:rPr lang="en-US" dirty="0" err="1">
                <a:solidFill>
                  <a:schemeClr val="tx1"/>
                </a:solidFill>
              </a:rPr>
              <a:t>Engeland</a:t>
            </a:r>
            <a:r>
              <a:rPr lang="en-US" dirty="0">
                <a:solidFill>
                  <a:schemeClr val="tx1"/>
                </a:solidFill>
              </a:rPr>
              <a:t>; </a:t>
            </a:r>
            <a:r>
              <a:rPr lang="en-US" dirty="0" err="1">
                <a:solidFill>
                  <a:schemeClr val="tx1"/>
                </a:solidFill>
              </a:rPr>
              <a:t>Rusland</a:t>
            </a:r>
            <a:r>
              <a:rPr lang="en-US" dirty="0">
                <a:solidFill>
                  <a:schemeClr val="tx1"/>
                </a:solidFill>
              </a:rPr>
              <a:t>, Japan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Frankrijk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nemen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delen</a:t>
            </a:r>
            <a:r>
              <a:rPr lang="en-US" dirty="0">
                <a:solidFill>
                  <a:schemeClr val="tx1"/>
                </a:solidFill>
              </a:rPr>
              <a:t> van “Groot-China” over;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AutoNum type="arabicPlain"/>
              <a:defRPr/>
            </a:pPr>
            <a:r>
              <a:rPr lang="en-US" dirty="0">
                <a:solidFill>
                  <a:schemeClr val="tx1"/>
                </a:solidFill>
              </a:rPr>
              <a:t>“</a:t>
            </a:r>
            <a:r>
              <a:rPr lang="en-US" dirty="0" err="1">
                <a:solidFill>
                  <a:schemeClr val="tx1"/>
                </a:solidFill>
              </a:rPr>
              <a:t>bezetters</a:t>
            </a:r>
            <a:r>
              <a:rPr lang="en-US" dirty="0">
                <a:solidFill>
                  <a:schemeClr val="tx1"/>
                </a:solidFill>
              </a:rPr>
              <a:t>” </a:t>
            </a:r>
            <a:r>
              <a:rPr lang="en-US" dirty="0" err="1">
                <a:solidFill>
                  <a:schemeClr val="tx1"/>
                </a:solidFill>
              </a:rPr>
              <a:t>nemen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overheidstaken</a:t>
            </a:r>
            <a:r>
              <a:rPr lang="en-US" dirty="0">
                <a:solidFill>
                  <a:schemeClr val="tx1"/>
                </a:solidFill>
              </a:rPr>
              <a:t> over;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AutoNum type="arabicPlain"/>
              <a:defRPr/>
            </a:pPr>
            <a:r>
              <a:rPr lang="en-US" dirty="0">
                <a:solidFill>
                  <a:schemeClr val="tx1"/>
                </a:solidFill>
              </a:rPr>
              <a:t>China </a:t>
            </a:r>
            <a:r>
              <a:rPr lang="en-US" dirty="0" err="1">
                <a:solidFill>
                  <a:schemeClr val="tx1"/>
                </a:solidFill>
              </a:rPr>
              <a:t>betaalt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miljoenen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schadevergoeding</a:t>
            </a:r>
            <a:r>
              <a:rPr lang="en-US" dirty="0">
                <a:solidFill>
                  <a:schemeClr val="tx1"/>
                </a:solidFill>
              </a:rPr>
              <a:t>;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AutoNum type="arabicPlain"/>
              <a:defRPr/>
            </a:pPr>
            <a:r>
              <a:rPr lang="en-US" dirty="0" err="1">
                <a:solidFill>
                  <a:schemeClr val="tx1"/>
                </a:solidFill>
              </a:rPr>
              <a:t>opiumhandel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blijft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bestaan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20237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De bronafbeelding bekijken">
            <a:extLst>
              <a:ext uri="{FF2B5EF4-FFF2-40B4-BE49-F238E27FC236}">
                <a16:creationId xmlns:a16="http://schemas.microsoft.com/office/drawing/2014/main" id="{7A120206-5A54-4BF4-B4FD-2A603C87A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970" y="1237962"/>
            <a:ext cx="6395262" cy="725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D4C8E3F-3EC5-4C27-BF7D-0EAEC6718DAF}"/>
              </a:ext>
            </a:extLst>
          </p:cNvPr>
          <p:cNvSpPr/>
          <p:nvPr/>
        </p:nvSpPr>
        <p:spPr>
          <a:xfrm>
            <a:off x="3976111" y="455201"/>
            <a:ext cx="4051300" cy="1355725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/>
              <a:t>Groeiend</a:t>
            </a:r>
            <a:r>
              <a:rPr lang="en-US" sz="2000" b="1" dirty="0"/>
              <a:t> </a:t>
            </a:r>
            <a:r>
              <a:rPr lang="en-US" sz="2000" b="1" dirty="0" err="1"/>
              <a:t>binnenlands</a:t>
            </a:r>
            <a:r>
              <a:rPr lang="en-US" sz="2000" b="1" dirty="0"/>
              <a:t> </a:t>
            </a:r>
            <a:r>
              <a:rPr lang="en-US" sz="2000" b="1" dirty="0" err="1"/>
              <a:t>verzet</a:t>
            </a:r>
            <a:r>
              <a:rPr lang="en-US" sz="2000" b="1" dirty="0"/>
              <a:t> in China </a:t>
            </a:r>
            <a:endParaRPr lang="nl-NL" sz="20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7854A6C-9A49-4F02-982C-24F0A9690C4F}"/>
              </a:ext>
            </a:extLst>
          </p:cNvPr>
          <p:cNvSpPr/>
          <p:nvPr/>
        </p:nvSpPr>
        <p:spPr>
          <a:xfrm>
            <a:off x="0" y="1383888"/>
            <a:ext cx="3385304" cy="5355312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Opstand</a:t>
            </a:r>
            <a:r>
              <a:rPr lang="en-US" b="1" dirty="0">
                <a:solidFill>
                  <a:schemeClr val="tx1"/>
                </a:solidFill>
              </a:rPr>
              <a:t> van Taiping (1850-1864)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Oorzaken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onvrede</a:t>
            </a:r>
            <a:r>
              <a:rPr lang="en-US" dirty="0">
                <a:solidFill>
                  <a:schemeClr val="tx1"/>
                </a:solidFill>
              </a:rPr>
              <a:t> over “</a:t>
            </a:r>
            <a:r>
              <a:rPr lang="en-US" dirty="0" err="1">
                <a:solidFill>
                  <a:schemeClr val="tx1"/>
                </a:solidFill>
              </a:rPr>
              <a:t>ongelijke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verdragen</a:t>
            </a:r>
            <a:r>
              <a:rPr lang="en-US" dirty="0">
                <a:solidFill>
                  <a:schemeClr val="tx1"/>
                </a:solidFill>
              </a:rPr>
              <a:t>” / </a:t>
            </a:r>
            <a:r>
              <a:rPr lang="en-US" dirty="0" err="1">
                <a:solidFill>
                  <a:schemeClr val="tx1"/>
                </a:solidFill>
              </a:rPr>
              <a:t>buitenlanders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onvrede</a:t>
            </a:r>
            <a:r>
              <a:rPr lang="en-US" dirty="0">
                <a:solidFill>
                  <a:schemeClr val="tx1"/>
                </a:solidFill>
              </a:rPr>
              <a:t> over </a:t>
            </a:r>
            <a:r>
              <a:rPr lang="en-US" dirty="0" err="1">
                <a:solidFill>
                  <a:schemeClr val="tx1"/>
                </a:solidFill>
              </a:rPr>
              <a:t>falende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regering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dirty="0" err="1">
                <a:solidFill>
                  <a:schemeClr val="tx1"/>
                </a:solidFill>
              </a:rPr>
              <a:t>Mantsoe-overheersing</a:t>
            </a: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Doel: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omvergooien</a:t>
            </a:r>
            <a:r>
              <a:rPr lang="en-US" dirty="0">
                <a:solidFill>
                  <a:schemeClr val="tx1"/>
                </a:solidFill>
              </a:rPr>
              <a:t> Qing-</a:t>
            </a:r>
            <a:r>
              <a:rPr lang="en-US" dirty="0" err="1">
                <a:solidFill>
                  <a:schemeClr val="tx1"/>
                </a:solidFill>
              </a:rPr>
              <a:t>dynastie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invloed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Westen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minimaliseren</a:t>
            </a: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Verloop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Opstandelingen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veroveren</a:t>
            </a:r>
            <a:r>
              <a:rPr lang="en-US" dirty="0">
                <a:solidFill>
                  <a:schemeClr val="tx1"/>
                </a:solidFill>
              </a:rPr>
              <a:t> midden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zuiden</a:t>
            </a:r>
            <a:r>
              <a:rPr lang="en-US" dirty="0">
                <a:solidFill>
                  <a:schemeClr val="tx1"/>
                </a:solidFill>
              </a:rPr>
              <a:t> van China, maar </a:t>
            </a:r>
            <a:r>
              <a:rPr lang="en-US" dirty="0" err="1">
                <a:solidFill>
                  <a:schemeClr val="tx1"/>
                </a:solidFill>
              </a:rPr>
              <a:t>verliezen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als</a:t>
            </a:r>
            <a:r>
              <a:rPr lang="en-US" dirty="0">
                <a:solidFill>
                  <a:schemeClr val="tx1"/>
                </a:solidFill>
              </a:rPr>
              <a:t> het </a:t>
            </a:r>
            <a:r>
              <a:rPr lang="en-US" dirty="0" err="1">
                <a:solidFill>
                  <a:schemeClr val="tx1"/>
                </a:solidFill>
              </a:rPr>
              <a:t>Westen</a:t>
            </a:r>
            <a:r>
              <a:rPr lang="en-US" dirty="0">
                <a:solidFill>
                  <a:schemeClr val="tx1"/>
                </a:solidFill>
              </a:rPr>
              <a:t> de Chinese Keizer </a:t>
            </a:r>
            <a:r>
              <a:rPr lang="en-US" dirty="0" err="1">
                <a:solidFill>
                  <a:schemeClr val="tx1"/>
                </a:solidFill>
              </a:rPr>
              <a:t>steunt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Gevolg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chemeClr val="tx1"/>
                </a:solidFill>
              </a:rPr>
              <a:t>20-30 </a:t>
            </a:r>
            <a:r>
              <a:rPr lang="en-US" dirty="0" err="1">
                <a:solidFill>
                  <a:schemeClr val="tx1"/>
                </a:solidFill>
              </a:rPr>
              <a:t>miljoen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doden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Westen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eist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krijgt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nog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meer</a:t>
            </a: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/>
                </a:solidFill>
              </a:rPr>
              <a:t>     </a:t>
            </a:r>
            <a:r>
              <a:rPr lang="en-US" dirty="0" err="1">
                <a:solidFill>
                  <a:schemeClr val="tx1"/>
                </a:solidFill>
              </a:rPr>
              <a:t>voorrechten</a:t>
            </a:r>
            <a:r>
              <a:rPr lang="en-US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618B241-17B7-4E5D-A4F7-CA243A358B17}"/>
              </a:ext>
            </a:extLst>
          </p:cNvPr>
          <p:cNvSpPr/>
          <p:nvPr/>
        </p:nvSpPr>
        <p:spPr>
          <a:xfrm>
            <a:off x="8575040" y="2056686"/>
            <a:ext cx="3616960" cy="4801314"/>
          </a:xfrm>
          <a:prstGeom prst="rect">
            <a:avLst/>
          </a:prstGeom>
          <a:solidFill>
            <a:srgbClr val="BCDEF7"/>
          </a:solidFill>
          <a:ln>
            <a:noFill/>
          </a:ln>
          <a:effectLst>
            <a:outerShdw blurRad="50800" dist="38100" dir="2700000" algn="ctr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Opstand</a:t>
            </a:r>
            <a:r>
              <a:rPr lang="en-US" b="1" dirty="0">
                <a:solidFill>
                  <a:schemeClr val="tx1"/>
                </a:solidFill>
              </a:rPr>
              <a:t> van </a:t>
            </a:r>
            <a:r>
              <a:rPr lang="en-US" b="1" dirty="0" err="1">
                <a:solidFill>
                  <a:schemeClr val="tx1"/>
                </a:solidFill>
              </a:rPr>
              <a:t>Nian</a:t>
            </a:r>
            <a:r>
              <a:rPr lang="en-US" b="1" dirty="0">
                <a:solidFill>
                  <a:schemeClr val="tx1"/>
                </a:solidFill>
              </a:rPr>
              <a:t> (1851-1868)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Oorzaken</a:t>
            </a:r>
            <a:r>
              <a:rPr lang="en-US" b="1" dirty="0">
                <a:solidFill>
                  <a:schemeClr val="tx1"/>
                </a:solidFill>
              </a:rPr>
              <a:t>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onvrede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bij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boeren</a:t>
            </a:r>
            <a:r>
              <a:rPr lang="en-US" dirty="0">
                <a:solidFill>
                  <a:schemeClr val="tx1"/>
                </a:solidFill>
              </a:rPr>
              <a:t> over </a:t>
            </a:r>
            <a:r>
              <a:rPr lang="en-US" dirty="0" err="1">
                <a:solidFill>
                  <a:schemeClr val="tx1"/>
                </a:solidFill>
              </a:rPr>
              <a:t>honger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overstromingen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onvrede</a:t>
            </a:r>
            <a:r>
              <a:rPr lang="en-US" dirty="0">
                <a:solidFill>
                  <a:schemeClr val="tx1"/>
                </a:solidFill>
              </a:rPr>
              <a:t> over </a:t>
            </a:r>
            <a:r>
              <a:rPr lang="en-US" dirty="0" err="1">
                <a:solidFill>
                  <a:schemeClr val="tx1"/>
                </a:solidFill>
              </a:rPr>
              <a:t>onmacht</a:t>
            </a:r>
            <a:r>
              <a:rPr lang="en-US" dirty="0">
                <a:solidFill>
                  <a:schemeClr val="tx1"/>
                </a:solidFill>
              </a:rPr>
              <a:t> van de centrale </a:t>
            </a:r>
            <a:r>
              <a:rPr lang="en-US" dirty="0" err="1">
                <a:solidFill>
                  <a:schemeClr val="tx1"/>
                </a:solidFill>
              </a:rPr>
              <a:t>regering</a:t>
            </a:r>
            <a:r>
              <a:rPr lang="en-US" dirty="0">
                <a:solidFill>
                  <a:schemeClr val="tx1"/>
                </a:solidFill>
              </a:rPr>
              <a:t> om </a:t>
            </a:r>
            <a:r>
              <a:rPr lang="en-US" dirty="0" err="1">
                <a:solidFill>
                  <a:schemeClr val="tx1"/>
                </a:solidFill>
              </a:rPr>
              <a:t>te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helpen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b="1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chemeClr val="tx1"/>
                </a:solidFill>
              </a:rPr>
              <a:t>Doel: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verkrijgen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voedsel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 err="1">
                <a:solidFill>
                  <a:schemeClr val="tx1"/>
                </a:solidFill>
              </a:rPr>
              <a:t>veroveren</a:t>
            </a:r>
            <a:r>
              <a:rPr lang="en-US" dirty="0">
                <a:solidFill>
                  <a:schemeClr val="tx1"/>
                </a:solidFill>
              </a:rPr>
              <a:t> van </a:t>
            </a:r>
            <a:r>
              <a:rPr lang="en-US" dirty="0" err="1">
                <a:solidFill>
                  <a:schemeClr val="tx1"/>
                </a:solidFill>
              </a:rPr>
              <a:t>rijkdommen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solidFill>
                  <a:schemeClr val="tx1"/>
                </a:solidFill>
              </a:rPr>
              <a:t>Verloop</a:t>
            </a:r>
            <a:r>
              <a:rPr lang="en-US" b="1" dirty="0">
                <a:solidFill>
                  <a:schemeClr val="tx1"/>
                </a:solidFill>
              </a:rPr>
              <a:t>:</a:t>
            </a:r>
            <a:endParaRPr lang="en-US" dirty="0">
              <a:solidFill>
                <a:schemeClr val="tx1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chemeClr val="tx1"/>
                </a:solidFill>
              </a:rPr>
              <a:t>opstandelingen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veroveren</a:t>
            </a:r>
            <a:r>
              <a:rPr lang="en-US" dirty="0">
                <a:solidFill>
                  <a:schemeClr val="tx1"/>
                </a:solidFill>
              </a:rPr>
              <a:t> het </a:t>
            </a:r>
            <a:r>
              <a:rPr lang="en-US" dirty="0" err="1">
                <a:solidFill>
                  <a:schemeClr val="tx1"/>
                </a:solidFill>
              </a:rPr>
              <a:t>rijke</a:t>
            </a:r>
            <a:r>
              <a:rPr lang="en-US" dirty="0">
                <a:solidFill>
                  <a:schemeClr val="tx1"/>
                </a:solidFill>
              </a:rPr>
              <a:t> Noord-China. Na het </a:t>
            </a:r>
            <a:r>
              <a:rPr lang="en-US" dirty="0" err="1">
                <a:solidFill>
                  <a:schemeClr val="tx1"/>
                </a:solidFill>
              </a:rPr>
              <a:t>neerslaan</a:t>
            </a:r>
            <a:r>
              <a:rPr lang="en-US" dirty="0">
                <a:solidFill>
                  <a:schemeClr val="tx1"/>
                </a:solidFill>
              </a:rPr>
              <a:t> van Taiping </a:t>
            </a:r>
            <a:r>
              <a:rPr lang="en-US" dirty="0" err="1">
                <a:solidFill>
                  <a:schemeClr val="tx1"/>
                </a:solidFill>
              </a:rPr>
              <a:t>wordt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Nian</a:t>
            </a:r>
            <a:r>
              <a:rPr lang="en-US" dirty="0">
                <a:solidFill>
                  <a:schemeClr val="tx1"/>
                </a:solidFill>
              </a:rPr>
              <a:t> door het </a:t>
            </a:r>
            <a:r>
              <a:rPr lang="en-US" dirty="0" err="1">
                <a:solidFill>
                  <a:schemeClr val="tx1"/>
                </a:solidFill>
              </a:rPr>
              <a:t>regeringsleger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verslagen</a:t>
            </a:r>
            <a:r>
              <a:rPr lang="en-US" dirty="0">
                <a:solidFill>
                  <a:schemeClr val="tx1"/>
                </a:solidFill>
              </a:rPr>
              <a:t>.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482586EB-3B5B-4ADC-8F68-0FCAAF4A86D9}"/>
              </a:ext>
            </a:extLst>
          </p:cNvPr>
          <p:cNvCxnSpPr>
            <a:cxnSpLocks/>
          </p:cNvCxnSpPr>
          <p:nvPr/>
        </p:nvCxnSpPr>
        <p:spPr>
          <a:xfrm flipH="1">
            <a:off x="2951172" y="1677202"/>
            <a:ext cx="1287976" cy="1119254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3">
            <a:extLst>
              <a:ext uri="{FF2B5EF4-FFF2-40B4-BE49-F238E27FC236}">
                <a16:creationId xmlns:a16="http://schemas.microsoft.com/office/drawing/2014/main" id="{5868A2BC-BFF2-4CDD-AC1D-0BB5EB130568}"/>
              </a:ext>
            </a:extLst>
          </p:cNvPr>
          <p:cNvCxnSpPr>
            <a:cxnSpLocks/>
          </p:cNvCxnSpPr>
          <p:nvPr/>
        </p:nvCxnSpPr>
        <p:spPr>
          <a:xfrm>
            <a:off x="7592861" y="1766599"/>
            <a:ext cx="1141564" cy="909926"/>
          </a:xfrm>
          <a:prstGeom prst="line">
            <a:avLst/>
          </a:prstGeom>
          <a:ln w="19050" cap="flat">
            <a:solidFill>
              <a:srgbClr val="0070C0"/>
            </a:solidFill>
            <a:miter lim="800000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hoek: afgeronde hoeken 10">
            <a:extLst>
              <a:ext uri="{FF2B5EF4-FFF2-40B4-BE49-F238E27FC236}">
                <a16:creationId xmlns:a16="http://schemas.microsoft.com/office/drawing/2014/main" id="{BF358157-B82E-439A-9194-7AB57DE3C19E}"/>
              </a:ext>
            </a:extLst>
          </p:cNvPr>
          <p:cNvSpPr/>
          <p:nvPr/>
        </p:nvSpPr>
        <p:spPr>
          <a:xfrm>
            <a:off x="5708272" y="5288692"/>
            <a:ext cx="2588003" cy="152168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Hong </a:t>
            </a:r>
            <a:r>
              <a:rPr lang="en-US" dirty="0" err="1"/>
              <a:t>Xiuquan</a:t>
            </a:r>
            <a:r>
              <a:rPr lang="en-US" dirty="0"/>
              <a:t>, </a:t>
            </a:r>
            <a:r>
              <a:rPr lang="en-US" dirty="0" err="1"/>
              <a:t>leider</a:t>
            </a:r>
            <a:r>
              <a:rPr lang="en-US" dirty="0"/>
              <a:t> van de Taiping-</a:t>
            </a:r>
            <a:r>
              <a:rPr lang="en-US" dirty="0" err="1"/>
              <a:t>opstand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‘</a:t>
            </a:r>
            <a:r>
              <a:rPr lang="en-US" dirty="0" err="1"/>
              <a:t>jongere</a:t>
            </a:r>
            <a:r>
              <a:rPr lang="en-US" dirty="0"/>
              <a:t> </a:t>
            </a:r>
            <a:r>
              <a:rPr lang="en-US" dirty="0" err="1"/>
              <a:t>broer</a:t>
            </a:r>
            <a:r>
              <a:rPr lang="en-US" dirty="0"/>
              <a:t> van </a:t>
            </a:r>
            <a:r>
              <a:rPr lang="en-US" dirty="0" err="1"/>
              <a:t>Jezus</a:t>
            </a:r>
            <a:r>
              <a:rPr lang="en-US" dirty="0"/>
              <a:t> Christus’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5472526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1467</TotalTime>
  <Words>2673</Words>
  <Application>Microsoft Office PowerPoint</Application>
  <PresentationFormat>Breedbeeld</PresentationFormat>
  <Paragraphs>438</Paragraphs>
  <Slides>26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J.A.M. Schuijt</dc:creator>
  <cp:lastModifiedBy>J.A.M. Schuijt</cp:lastModifiedBy>
  <cp:revision>109</cp:revision>
  <dcterms:created xsi:type="dcterms:W3CDTF">2021-01-25T16:56:08Z</dcterms:created>
  <dcterms:modified xsi:type="dcterms:W3CDTF">2021-06-03T15:18:14Z</dcterms:modified>
</cp:coreProperties>
</file>