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428" r:id="rId5"/>
    <p:sldId id="456" r:id="rId6"/>
    <p:sldId id="455" r:id="rId7"/>
    <p:sldId id="457" r:id="rId8"/>
    <p:sldId id="459" r:id="rId9"/>
    <p:sldId id="461" r:id="rId10"/>
    <p:sldId id="475" r:id="rId11"/>
    <p:sldId id="474" r:id="rId12"/>
    <p:sldId id="458" r:id="rId13"/>
    <p:sldId id="460" r:id="rId14"/>
    <p:sldId id="462" r:id="rId15"/>
    <p:sldId id="463" r:id="rId16"/>
    <p:sldId id="464" r:id="rId17"/>
    <p:sldId id="465" r:id="rId18"/>
    <p:sldId id="467" r:id="rId19"/>
    <p:sldId id="469" r:id="rId20"/>
    <p:sldId id="468" r:id="rId21"/>
    <p:sldId id="466" r:id="rId22"/>
    <p:sldId id="471" r:id="rId23"/>
    <p:sldId id="470" r:id="rId24"/>
    <p:sldId id="496" r:id="rId25"/>
    <p:sldId id="472" r:id="rId26"/>
    <p:sldId id="473" r:id="rId27"/>
    <p:sldId id="476" r:id="rId28"/>
    <p:sldId id="477" r:id="rId29"/>
    <p:sldId id="495" r:id="rId30"/>
    <p:sldId id="493" r:id="rId31"/>
    <p:sldId id="494" r:id="rId32"/>
    <p:sldId id="492" r:id="rId33"/>
    <p:sldId id="491" r:id="rId34"/>
    <p:sldId id="490" r:id="rId35"/>
    <p:sldId id="497" r:id="rId36"/>
    <p:sldId id="489" r:id="rId37"/>
    <p:sldId id="482" r:id="rId38"/>
    <p:sldId id="488" r:id="rId39"/>
    <p:sldId id="487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.A.M. Schuijt" initials="JS" lastIdx="2" clrIdx="0">
    <p:extLst>
      <p:ext uri="{19B8F6BF-5375-455C-9EA6-DF929625EA0E}">
        <p15:presenceInfo xmlns:p15="http://schemas.microsoft.com/office/powerpoint/2012/main" userId="J.A.M. Schuij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2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D5356-5E07-4F66-9617-401C883DA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895F47-D0BB-458F-8660-1EBFF7274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FBB0BE-C99D-4F8A-8431-8C0D2F74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3ECAC3-71FE-4D9F-89A5-F5752366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757377-A9BF-4257-9BC0-B792EA822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83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9C9D5-DCE5-4453-8022-1DC4D48B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B8B1FB-B0AA-4640-AEA9-379C7FE3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206022-B76C-4F73-BD42-7DD306D5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929763-183D-4B42-BBB3-AA94433C3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B4D134-B351-4B8B-A1A1-FACDC570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70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D7D8577-CA31-413C-BC48-8A075542D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B06FC15-18DD-4190-847F-81C062D6F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62806-C89C-4962-B66B-72763CD2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614036-ED6B-4CC9-B373-F356E671F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921073-4BE1-4503-AE88-F6C71E17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88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5E125-AF9A-41AE-9856-7799592FE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104B80-287D-4990-9F3F-5EDA19CFB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74ABBF-5CFB-4C44-9310-1D8E8714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C8F883-D7DD-4A97-873D-8A55BBA5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8FCBD3-B670-4F76-A7D9-61AA72FB9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46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6CD1A-D41C-4615-9B75-87E76205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8AB531-5BF7-42F2-8007-FC460FD44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58CD59-6DC3-44BA-B0FF-3EBAC997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41C120-C0BD-4B6D-8388-FC21C049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8C8B07-743A-4FA6-8F8C-6EF85FE5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96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13729-A7FF-4909-BAB9-D0BC9C27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5FD401-A391-4C66-B0E2-AE2F00783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03941B-E9CD-4F9F-A043-1D8930AA7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713AAC-2B52-4E2B-8179-8244DAA2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75609CB-E8D9-4C09-9934-275BE8A6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D14C4A-60CE-4263-B5B2-8AEC3E9E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90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59D52-08A6-4334-AAAD-C004A8A9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B16137-B836-403C-A7E4-6181F1EE7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5E64FA8-5F23-4A4A-9E58-DE488AB29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6EF195F-4C47-4670-94C9-8310A478E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CA7B48-7A08-446A-8E8E-E9E1CF3EE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79D08B5-1EE5-4C2F-AC45-06B1D3873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337CE9-0CC1-4E0B-93DB-7A899E46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EB5B3D-7D36-466E-8BAE-DC7885FD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09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2E73D-E866-4866-A932-1D83D7604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48E6FEB-42B2-4D43-87BF-37ADE40AB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F582CF-1328-41C5-9DD1-E670C264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66E355-64ED-45AD-8887-33FB6EDE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45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F6C4D44-8E87-4A6E-A12C-AEFBEDE8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5A5A8C2-E366-42C4-B09F-F547CE9B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497EBC-69C1-437C-80AE-A31163FF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75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E7B87-90A1-4A97-AE46-E69959EC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DC16AE-0B4D-4747-95F7-8A5EDB846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5E5ACE-DD37-4BD2-8D3E-88DE716FF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690EAB8-2325-4349-A64F-F83A4AF7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B9B767-0BD8-4B47-99C4-B8E043C3C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12ED76-39CF-435A-A60D-D3DA5F49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308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9A0A1-B1A4-4B39-BD15-5F27B30A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CAB9C4-DDC0-49E7-8F2E-4E06B6E42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4F2B7A4-FC1B-4525-A988-00C057585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FC6331-3460-43C4-922A-9CC49F4A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C6B644-F700-4042-97DD-B26458B0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DAFA96E-A341-41AC-9FCD-40FCE86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53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F3BF6B5-9583-411C-954D-EEF714A43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01ACCB-184A-4E88-A13E-D21C4B81C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D091E6-AAB6-4D7A-8A51-AA09E59F0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7B1C5-D630-4DA1-82EC-444A66038F7E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430A8A-A8C6-421E-84B9-91308A6D1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B95DD8-BCE5-4E19-8730-C60860335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76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95D670B4-D01C-4C60-899F-8DC04D8E1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2" y="3788906"/>
            <a:ext cx="4412017" cy="3080877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HISTORISCHE CONTEXT: </a:t>
            </a:r>
          </a:p>
          <a:p>
            <a:pPr algn="ctr" eaLnBrk="1" hangingPunct="1">
              <a:defRPr/>
            </a:pPr>
            <a:r>
              <a:rPr lang="en-US" sz="2000" b="1" dirty="0"/>
              <a:t>DE LAGE LANDEN </a:t>
            </a:r>
          </a:p>
          <a:p>
            <a:pPr algn="ctr" eaLnBrk="1" hangingPunct="1">
              <a:defRPr/>
            </a:pPr>
            <a:r>
              <a:rPr lang="en-US" sz="2000" b="1" dirty="0"/>
              <a:t>(1050-1700)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2625920"/>
            <a:ext cx="3612176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b="1" dirty="0" err="1">
                <a:solidFill>
                  <a:schemeClr val="tx1"/>
                </a:solidFill>
              </a:rPr>
              <a:t>Opkomst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stedelijke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burgerij</a:t>
            </a:r>
            <a:r>
              <a:rPr lang="en-US" b="1" dirty="0">
                <a:solidFill>
                  <a:schemeClr val="tx1"/>
                </a:solidFill>
              </a:rPr>
              <a:t> (1050-1302):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      </a:t>
            </a:r>
            <a:r>
              <a:rPr lang="en-US" dirty="0">
                <a:solidFill>
                  <a:schemeClr val="tx1"/>
                </a:solidFill>
              </a:rPr>
              <a:t>Hoe </a:t>
            </a:r>
            <a:r>
              <a:rPr lang="en-US" dirty="0" err="1">
                <a:solidFill>
                  <a:schemeClr val="tx1"/>
                </a:solidFill>
              </a:rPr>
              <a:t>ontstonden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  </a:t>
            </a:r>
            <a:r>
              <a:rPr lang="en-US" dirty="0" err="1">
                <a:solidFill>
                  <a:schemeClr val="tx1"/>
                </a:solidFill>
              </a:rPr>
              <a:t>ontwikkelde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stedelijke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  </a:t>
            </a:r>
            <a:r>
              <a:rPr lang="en-US" dirty="0" err="1">
                <a:solidFill>
                  <a:schemeClr val="tx1"/>
                </a:solidFill>
              </a:rPr>
              <a:t>dynamiek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3612176" y="2628690"/>
            <a:ext cx="4386008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eriod" startAt="2"/>
              <a:defRPr/>
            </a:pPr>
            <a:r>
              <a:rPr lang="en-US" b="1" dirty="0" err="1">
                <a:solidFill>
                  <a:schemeClr val="tx1"/>
                </a:solidFill>
              </a:rPr>
              <a:t>Invloed</a:t>
            </a:r>
            <a:r>
              <a:rPr lang="en-US" b="1" dirty="0">
                <a:solidFill>
                  <a:schemeClr val="tx1"/>
                </a:solidFill>
              </a:rPr>
              <a:t> van </a:t>
            </a:r>
            <a:r>
              <a:rPr lang="en-US" b="1" dirty="0" err="1">
                <a:solidFill>
                  <a:schemeClr val="tx1"/>
                </a:solidFill>
              </a:rPr>
              <a:t>sociaal-economische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politieke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ontwikkelingen</a:t>
            </a:r>
            <a:r>
              <a:rPr lang="en-US" b="1" dirty="0">
                <a:solidFill>
                  <a:schemeClr val="tx1"/>
                </a:solidFill>
              </a:rPr>
              <a:t> op de </a:t>
            </a:r>
            <a:r>
              <a:rPr lang="en-US" b="1" dirty="0" err="1">
                <a:solidFill>
                  <a:schemeClr val="tx1"/>
                </a:solidFill>
              </a:rPr>
              <a:t>stedelijke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burgerij</a:t>
            </a:r>
            <a:r>
              <a:rPr lang="en-US" b="1" dirty="0">
                <a:solidFill>
                  <a:schemeClr val="tx1"/>
                </a:solidFill>
              </a:rPr>
              <a:t> (1302 – 1602):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       </a:t>
            </a:r>
            <a:r>
              <a:rPr lang="en-US" dirty="0">
                <a:solidFill>
                  <a:schemeClr val="tx1"/>
                </a:solidFill>
              </a:rPr>
              <a:t>Hoe </a:t>
            </a:r>
            <a:r>
              <a:rPr lang="en-US" dirty="0" err="1">
                <a:solidFill>
                  <a:schemeClr val="tx1"/>
                </a:solidFill>
              </a:rPr>
              <a:t>reageerden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 op de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 err="1">
                <a:solidFill>
                  <a:schemeClr val="tx1"/>
                </a:solidFill>
              </a:rPr>
              <a:t>centralisatiepolitiek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vorsten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7998184" y="2625920"/>
            <a:ext cx="4193816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eriod" startAt="3"/>
              <a:defRPr/>
            </a:pPr>
            <a:r>
              <a:rPr lang="en-US" b="1" dirty="0" err="1">
                <a:solidFill>
                  <a:schemeClr val="tx1"/>
                </a:solidFill>
              </a:rPr>
              <a:t>Stad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burgerij</a:t>
            </a:r>
            <a:r>
              <a:rPr lang="en-US" b="1" dirty="0">
                <a:solidFill>
                  <a:schemeClr val="tx1"/>
                </a:solidFill>
              </a:rPr>
              <a:t> in de </a:t>
            </a:r>
            <a:r>
              <a:rPr lang="en-US" b="1" dirty="0" err="1">
                <a:solidFill>
                  <a:schemeClr val="tx1"/>
                </a:solidFill>
              </a:rPr>
              <a:t>Republiek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tijdens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Gouden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Eeuw</a:t>
            </a:r>
            <a:r>
              <a:rPr lang="en-US" b="1" dirty="0">
                <a:solidFill>
                  <a:schemeClr val="tx1"/>
                </a:solidFill>
              </a:rPr>
              <a:t> (1602 – 1700):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   Hoe </a:t>
            </a:r>
            <a:r>
              <a:rPr lang="en-US" dirty="0" err="1">
                <a:solidFill>
                  <a:schemeClr val="tx1"/>
                </a:solidFill>
              </a:rPr>
              <a:t>werden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 in de </a:t>
            </a:r>
            <a:r>
              <a:rPr lang="en-US" dirty="0" err="1">
                <a:solidFill>
                  <a:schemeClr val="tx1"/>
                </a:solidFill>
              </a:rPr>
              <a:t>Republiek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 err="1">
                <a:solidFill>
                  <a:schemeClr val="tx1"/>
                </a:solidFill>
              </a:rPr>
              <a:t>rijk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welvarend</a:t>
            </a:r>
            <a:r>
              <a:rPr lang="en-US" dirty="0">
                <a:solidFill>
                  <a:schemeClr val="tx1"/>
                </a:solidFill>
              </a:rPr>
              <a:t>? 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2422187" y="1555002"/>
            <a:ext cx="2112616" cy="97939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>
            <a:off x="6503885" y="2001795"/>
            <a:ext cx="1" cy="87321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8774535" y="1531565"/>
            <a:ext cx="910156" cy="94046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B38096EF-FAC9-47A9-AC7B-3ACF84F89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825"/>
            <a:ext cx="3612171" cy="277074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36FD5D2-7B15-4A2B-AE85-A5CBF55CB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952" y="4103248"/>
            <a:ext cx="4193816" cy="28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25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B2F0B99-D4A5-47A0-B6BC-9BD67C77E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880" cy="714010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-8064" y="1613957"/>
            <a:ext cx="3674068" cy="286232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Oorzaken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1 </a:t>
            </a:r>
            <a:r>
              <a:rPr lang="en-US" dirty="0" err="1">
                <a:solidFill>
                  <a:schemeClr val="tx1"/>
                </a:solidFill>
              </a:rPr>
              <a:t>hoge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landbouwproductiviteit</a:t>
            </a:r>
            <a:r>
              <a:rPr lang="en-US" dirty="0">
                <a:solidFill>
                  <a:schemeClr val="tx1"/>
                </a:solidFill>
              </a:rPr>
              <a:t> in de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omgeving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2 </a:t>
            </a:r>
            <a:r>
              <a:rPr lang="en-US" dirty="0" err="1">
                <a:solidFill>
                  <a:schemeClr val="tx1"/>
                </a:solidFill>
              </a:rPr>
              <a:t>grote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schapenhouderij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3 </a:t>
            </a:r>
            <a:r>
              <a:rPr lang="en-US" dirty="0" err="1">
                <a:solidFill>
                  <a:schemeClr val="tx1"/>
                </a:solidFill>
              </a:rPr>
              <a:t>lakenhandelaren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organiseren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gilden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vakverenigingen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4 </a:t>
            </a:r>
            <a:r>
              <a:rPr lang="en-US" dirty="0" err="1">
                <a:solidFill>
                  <a:schemeClr val="tx1"/>
                </a:solidFill>
              </a:rPr>
              <a:t>Rijke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handelaren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lakenmeesters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krijgen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in het </a:t>
            </a:r>
            <a:r>
              <a:rPr lang="en-US" dirty="0" err="1">
                <a:solidFill>
                  <a:schemeClr val="tx1"/>
                </a:solidFill>
              </a:rPr>
              <a:t>stads</a:t>
            </a:r>
            <a:r>
              <a:rPr lang="en-US" dirty="0">
                <a:solidFill>
                  <a:schemeClr val="tx1"/>
                </a:solidFill>
              </a:rPr>
              <a:t>-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bestuur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soms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ruil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leningen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edelen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omgeving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8517933" y="5380672"/>
            <a:ext cx="3674067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EN DUS: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Heeft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Atrecht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bloeiende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lakennijverheid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Kan </a:t>
            </a:r>
            <a:r>
              <a:rPr lang="en-US" dirty="0" err="1">
                <a:solidFill>
                  <a:schemeClr val="tx1"/>
                </a:solidFill>
              </a:rPr>
              <a:t>Atrecht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handelsnetwerk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opbouwen</a:t>
            </a:r>
            <a:r>
              <a:rPr lang="en-US" dirty="0">
                <a:solidFill>
                  <a:schemeClr val="tx1"/>
                </a:solidFill>
              </a:rPr>
              <a:t> (tot in </a:t>
            </a:r>
            <a:r>
              <a:rPr lang="en-US" dirty="0" err="1">
                <a:solidFill>
                  <a:schemeClr val="tx1"/>
                </a:solidFill>
              </a:rPr>
              <a:t>Italië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2318035" y="441834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1.6 </a:t>
            </a:r>
            <a:r>
              <a:rPr lang="en-US" sz="2000" b="1" dirty="0" err="1"/>
              <a:t>Atrecht</a:t>
            </a:r>
            <a:r>
              <a:rPr lang="en-US" sz="2000" b="1" dirty="0"/>
              <a:t>, </a:t>
            </a:r>
            <a:r>
              <a:rPr lang="en-US" sz="2000" b="1" dirty="0" err="1"/>
              <a:t>rond</a:t>
            </a:r>
            <a:r>
              <a:rPr lang="en-US" sz="2000" b="1" dirty="0"/>
              <a:t> 1200 de </a:t>
            </a:r>
            <a:r>
              <a:rPr lang="en-US" sz="2000" b="1" dirty="0" err="1"/>
              <a:t>eerste</a:t>
            </a:r>
            <a:r>
              <a:rPr lang="en-US" sz="2000" b="1" dirty="0"/>
              <a:t> </a:t>
            </a:r>
            <a:r>
              <a:rPr lang="en-US" sz="2000" b="1" dirty="0" err="1"/>
              <a:t>succesvolle</a:t>
            </a:r>
            <a:r>
              <a:rPr lang="en-US" sz="2000" b="1" dirty="0"/>
              <a:t> </a:t>
            </a:r>
            <a:r>
              <a:rPr lang="en-US" sz="2000" b="1" dirty="0" err="1"/>
              <a:t>stad</a:t>
            </a:r>
            <a:r>
              <a:rPr lang="en-US" sz="2000" b="1" dirty="0"/>
              <a:t> in de Lage Landen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368650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4603458-418F-4C06-B98C-04C55EE48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9379"/>
            <a:ext cx="12192000" cy="842185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2764105" y="11048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1.7 </a:t>
            </a:r>
            <a:r>
              <a:rPr lang="en-US" sz="2000" b="1" dirty="0" err="1"/>
              <a:t>Rond</a:t>
            </a:r>
            <a:r>
              <a:rPr lang="en-US" sz="2000" b="1" dirty="0"/>
              <a:t> 1300 is </a:t>
            </a:r>
            <a:r>
              <a:rPr lang="en-US" sz="2000" b="1" dirty="0" err="1"/>
              <a:t>Brugge</a:t>
            </a:r>
            <a:r>
              <a:rPr lang="en-US" sz="2000" b="1" dirty="0"/>
              <a:t> de </a:t>
            </a:r>
            <a:r>
              <a:rPr lang="en-US" sz="2000" b="1" dirty="0" err="1"/>
              <a:t>belangrijkste</a:t>
            </a:r>
            <a:r>
              <a:rPr lang="en-US" sz="2000" b="1" dirty="0"/>
              <a:t> </a:t>
            </a:r>
            <a:r>
              <a:rPr lang="en-US" sz="2000" b="1" dirty="0" err="1"/>
              <a:t>stad</a:t>
            </a:r>
            <a:r>
              <a:rPr lang="en-US" sz="2000" b="1" dirty="0"/>
              <a:t> van de Lage Landen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4826675"/>
            <a:ext cx="3674068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Oorzaken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lain"/>
              <a:defRPr/>
            </a:pPr>
            <a:r>
              <a:rPr lang="en-US" dirty="0" err="1">
                <a:solidFill>
                  <a:schemeClr val="tx1"/>
                </a:solidFill>
              </a:rPr>
              <a:t>Betere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ligging</a:t>
            </a:r>
            <a:r>
              <a:rPr lang="en-US" dirty="0">
                <a:solidFill>
                  <a:schemeClr val="tx1"/>
                </a:solidFill>
              </a:rPr>
              <a:t> (via </a:t>
            </a:r>
            <a:r>
              <a:rPr lang="en-US" dirty="0" err="1">
                <a:solidFill>
                  <a:schemeClr val="tx1"/>
                </a:solidFill>
              </a:rPr>
              <a:t>kanaal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Noordzee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AutoNum type="arabicPlain"/>
              <a:defRPr/>
            </a:pPr>
            <a:r>
              <a:rPr lang="en-US" dirty="0" err="1">
                <a:solidFill>
                  <a:schemeClr val="tx1"/>
                </a:solidFill>
              </a:rPr>
              <a:t>Betere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handelsnetwerken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- met </a:t>
            </a:r>
            <a:r>
              <a:rPr lang="en-US" dirty="0" err="1">
                <a:solidFill>
                  <a:schemeClr val="tx1"/>
                </a:solidFill>
              </a:rPr>
              <a:t>Engeland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wol</a:t>
            </a:r>
            <a:r>
              <a:rPr lang="en-US" dirty="0">
                <a:solidFill>
                  <a:schemeClr val="tx1"/>
                </a:solidFill>
              </a:rPr>
              <a:t>!)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- met Noord-Europa (Hanze)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- met </a:t>
            </a:r>
            <a:r>
              <a:rPr lang="en-US" dirty="0" err="1">
                <a:solidFill>
                  <a:schemeClr val="tx1"/>
                </a:solidFill>
              </a:rPr>
              <a:t>Frankrijk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Italië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Spanje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F7DBA202-3C17-4CA6-82AB-2184915578FD}"/>
              </a:ext>
            </a:extLst>
          </p:cNvPr>
          <p:cNvSpPr/>
          <p:nvPr/>
        </p:nvSpPr>
        <p:spPr>
          <a:xfrm>
            <a:off x="8745967" y="5443370"/>
            <a:ext cx="2872292" cy="2086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HANZE =  </a:t>
            </a:r>
            <a:r>
              <a:rPr lang="en-US" b="1" dirty="0" err="1">
                <a:solidFill>
                  <a:schemeClr val="tx1"/>
                </a:solidFill>
              </a:rPr>
              <a:t>handelsnetwerk</a:t>
            </a:r>
            <a:r>
              <a:rPr lang="en-US" b="1" dirty="0">
                <a:solidFill>
                  <a:schemeClr val="tx1"/>
                </a:solidFill>
              </a:rPr>
              <a:t> (over water) in Noord-West Europa, van </a:t>
            </a:r>
            <a:r>
              <a:rPr lang="en-US" b="1" dirty="0" err="1">
                <a:solidFill>
                  <a:schemeClr val="tx1"/>
                </a:solidFill>
              </a:rPr>
              <a:t>Brugge</a:t>
            </a:r>
            <a:r>
              <a:rPr lang="en-US" b="1" dirty="0">
                <a:solidFill>
                  <a:schemeClr val="tx1"/>
                </a:solidFill>
              </a:rPr>
              <a:t>, via Deventer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Kampen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naar</a:t>
            </a:r>
            <a:r>
              <a:rPr lang="en-US" b="1" dirty="0">
                <a:solidFill>
                  <a:schemeClr val="tx1"/>
                </a:solidFill>
              </a:rPr>
              <a:t> Noord-</a:t>
            </a:r>
            <a:r>
              <a:rPr lang="en-US" b="1" dirty="0" err="1">
                <a:solidFill>
                  <a:schemeClr val="tx1"/>
                </a:solidFill>
              </a:rPr>
              <a:t>Duitsland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Oostzee</a:t>
            </a:r>
            <a:r>
              <a:rPr lang="en-US" b="1" dirty="0">
                <a:solidFill>
                  <a:schemeClr val="tx1"/>
                </a:solidFill>
              </a:rPr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164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6E43E5D-3D1B-42C1-87C7-8B342D81F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65236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6096000" y="100753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1.8 Het Hanze-</a:t>
            </a:r>
            <a:r>
              <a:rPr lang="en-US" sz="2000" b="1" dirty="0" err="1"/>
              <a:t>netwerk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59675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66F7F60-06D7-42FC-BD1A-D2B7E772B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8332"/>
            <a:ext cx="12192000" cy="871728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405604" y="57801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1.9 </a:t>
            </a:r>
            <a:r>
              <a:rPr lang="en-US" sz="2000" b="1" dirty="0" err="1"/>
              <a:t>Ontwikkelingen</a:t>
            </a:r>
            <a:r>
              <a:rPr lang="en-US" sz="2000" b="1" dirty="0"/>
              <a:t> in </a:t>
            </a:r>
            <a:r>
              <a:rPr lang="en-US" sz="2000" b="1" dirty="0" err="1"/>
              <a:t>Brugge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Gent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246271" y="0"/>
            <a:ext cx="3913062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Ontwikkelingen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lain"/>
              <a:defRPr/>
            </a:pPr>
            <a:r>
              <a:rPr lang="en-US" dirty="0" err="1">
                <a:solidFill>
                  <a:schemeClr val="tx1"/>
                </a:solidFill>
              </a:rPr>
              <a:t>Ontstaan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nieuwe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stedelijke</a:t>
            </a:r>
            <a:r>
              <a:rPr lang="en-US" dirty="0">
                <a:solidFill>
                  <a:schemeClr val="tx1"/>
                </a:solidFill>
              </a:rPr>
              <a:t> elite: de </a:t>
            </a:r>
            <a:r>
              <a:rPr lang="en-US" dirty="0" err="1">
                <a:solidFill>
                  <a:schemeClr val="tx1"/>
                </a:solidFill>
              </a:rPr>
              <a:t>patriciërs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kooplieden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ambachtmeesters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AutoNum type="arabicPlain"/>
              <a:defRPr/>
            </a:pPr>
            <a:r>
              <a:rPr lang="en-US" dirty="0" err="1">
                <a:solidFill>
                  <a:schemeClr val="tx1"/>
                </a:solidFill>
              </a:rPr>
              <a:t>Patriciërs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gedragen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edelen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adellijke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levenstijl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AutoNum type="arabicPlain"/>
              <a:defRPr/>
            </a:pPr>
            <a:r>
              <a:rPr lang="en-US" dirty="0" err="1">
                <a:solidFill>
                  <a:schemeClr val="tx1"/>
                </a:solidFill>
              </a:rPr>
              <a:t>Patriciërs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nemen</a:t>
            </a:r>
            <a:r>
              <a:rPr lang="en-US" dirty="0">
                <a:solidFill>
                  <a:schemeClr val="tx1"/>
                </a:solidFill>
              </a:rPr>
              <a:t> (in het </a:t>
            </a:r>
            <a:r>
              <a:rPr lang="en-US" dirty="0" err="1">
                <a:solidFill>
                  <a:schemeClr val="tx1"/>
                </a:solidFill>
              </a:rPr>
              <a:t>stadsbestuur</a:t>
            </a:r>
            <a:r>
              <a:rPr lang="en-US" dirty="0">
                <a:solidFill>
                  <a:schemeClr val="tx1"/>
                </a:solidFill>
              </a:rPr>
              <a:t>) alle </a:t>
            </a:r>
            <a:r>
              <a:rPr lang="en-US" dirty="0" err="1">
                <a:solidFill>
                  <a:schemeClr val="tx1"/>
                </a:solidFill>
              </a:rPr>
              <a:t>besluiten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8703175" y="0"/>
            <a:ext cx="3242553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GEVOLGEN: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Groeiende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spanningen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patriciërs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het volk (‘het </a:t>
            </a:r>
            <a:r>
              <a:rPr lang="en-US" dirty="0" err="1">
                <a:solidFill>
                  <a:schemeClr val="tx1"/>
                </a:solidFill>
              </a:rPr>
              <a:t>gemeen</a:t>
            </a:r>
            <a:r>
              <a:rPr lang="en-US" dirty="0">
                <a:solidFill>
                  <a:schemeClr val="tx1"/>
                </a:solidFill>
              </a:rPr>
              <a:t>’)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Groeiende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spanningen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meesters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ambachtslieden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Groeiende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spanningen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Frankrijk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1313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532D37E-EF67-44D8-BD44-A70C8301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1812" y="-165370"/>
            <a:ext cx="13093812" cy="702337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6596804" y="74485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1.10 EN DAN… De </a:t>
            </a:r>
            <a:r>
              <a:rPr lang="en-US" sz="2000" b="1" dirty="0" err="1"/>
              <a:t>Guldensporenslag</a:t>
            </a:r>
            <a:r>
              <a:rPr lang="en-US" sz="2000" b="1" dirty="0"/>
              <a:t> (1302)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74485"/>
            <a:ext cx="5195097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Wie </a:t>
            </a:r>
            <a:r>
              <a:rPr lang="en-US" b="1" dirty="0" err="1">
                <a:solidFill>
                  <a:schemeClr val="tx1"/>
                </a:solidFill>
              </a:rPr>
              <a:t>tegen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wie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Franse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edelen</a:t>
            </a:r>
            <a:r>
              <a:rPr lang="en-US" dirty="0">
                <a:solidFill>
                  <a:schemeClr val="tx1"/>
                </a:solidFill>
              </a:rPr>
              <a:t> 		</a:t>
            </a:r>
            <a:r>
              <a:rPr lang="en-US" dirty="0" err="1">
                <a:solidFill>
                  <a:schemeClr val="tx1"/>
                </a:solidFill>
              </a:rPr>
              <a:t>Vlaamse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ambachtslui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Vlaamse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edelen</a:t>
            </a:r>
            <a:r>
              <a:rPr lang="en-US" dirty="0">
                <a:solidFill>
                  <a:schemeClr val="tx1"/>
                </a:solidFill>
              </a:rPr>
              <a:t>		</a:t>
            </a:r>
            <a:r>
              <a:rPr lang="en-US" dirty="0" err="1">
                <a:solidFill>
                  <a:schemeClr val="tx1"/>
                </a:solidFill>
              </a:rPr>
              <a:t>Dagloners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Vlaamse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patriciërs</a:t>
            </a:r>
            <a:r>
              <a:rPr lang="en-US" dirty="0">
                <a:solidFill>
                  <a:schemeClr val="tx1"/>
                </a:solidFill>
              </a:rPr>
              <a:t>		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omgeving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5898435" y="5103674"/>
            <a:ext cx="6293565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GEVOLGEN: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Het ‘</a:t>
            </a:r>
            <a:r>
              <a:rPr lang="en-US" dirty="0" err="1">
                <a:solidFill>
                  <a:schemeClr val="tx1"/>
                </a:solidFill>
              </a:rPr>
              <a:t>gemeen</a:t>
            </a:r>
            <a:r>
              <a:rPr lang="en-US" dirty="0">
                <a:solidFill>
                  <a:schemeClr val="tx1"/>
                </a:solidFill>
              </a:rPr>
              <a:t>’ (= </a:t>
            </a:r>
            <a:r>
              <a:rPr lang="en-US" dirty="0" err="1">
                <a:solidFill>
                  <a:schemeClr val="tx1"/>
                </a:solidFill>
              </a:rPr>
              <a:t>stads</a:t>
            </a:r>
            <a:r>
              <a:rPr lang="en-US" dirty="0">
                <a:solidFill>
                  <a:schemeClr val="tx1"/>
                </a:solidFill>
              </a:rPr>
              <a:t> volk) </a:t>
            </a:r>
            <a:r>
              <a:rPr lang="en-US" dirty="0" err="1">
                <a:solidFill>
                  <a:schemeClr val="tx1"/>
                </a:solidFill>
              </a:rPr>
              <a:t>wint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Ridders/</a:t>
            </a:r>
            <a:r>
              <a:rPr lang="en-US" dirty="0" err="1">
                <a:solidFill>
                  <a:schemeClr val="tx1"/>
                </a:solidFill>
              </a:rPr>
              <a:t>edelen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gedood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nieuw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verschijnsel</a:t>
            </a:r>
            <a:r>
              <a:rPr lang="en-US" dirty="0">
                <a:solidFill>
                  <a:schemeClr val="tx1"/>
                </a:solidFill>
              </a:rPr>
              <a:t>!)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Einde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middeleeuwse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manier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ridderlijk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vechten</a:t>
            </a:r>
            <a:r>
              <a:rPr lang="en-US" dirty="0">
                <a:solidFill>
                  <a:schemeClr val="tx1"/>
                </a:solidFill>
              </a:rPr>
              <a:t> (‘de </a:t>
            </a:r>
            <a:r>
              <a:rPr lang="en-US" dirty="0" err="1">
                <a:solidFill>
                  <a:schemeClr val="tx1"/>
                </a:solidFill>
              </a:rPr>
              <a:t>enige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goeie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vijand</a:t>
            </a:r>
            <a:r>
              <a:rPr lang="en-US" dirty="0">
                <a:solidFill>
                  <a:schemeClr val="tx1"/>
                </a:solidFill>
              </a:rPr>
              <a:t> is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dooie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vijand</a:t>
            </a:r>
            <a:r>
              <a:rPr lang="en-US" dirty="0">
                <a:solidFill>
                  <a:schemeClr val="tx1"/>
                </a:solidFill>
              </a:rPr>
              <a:t>’)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van (</a:t>
            </a:r>
            <a:r>
              <a:rPr lang="en-US" dirty="0" err="1">
                <a:solidFill>
                  <a:schemeClr val="tx1"/>
                </a:solidFill>
              </a:rPr>
              <a:t>rijke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burgerij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neemt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meer</a:t>
            </a:r>
            <a:r>
              <a:rPr lang="en-US" dirty="0">
                <a:solidFill>
                  <a:schemeClr val="tx1"/>
                </a:solidFill>
              </a:rPr>
              <a:t> toe </a:t>
            </a:r>
            <a:r>
              <a:rPr lang="en-US" dirty="0" err="1">
                <a:solidFill>
                  <a:schemeClr val="tx1"/>
                </a:solidFill>
              </a:rPr>
              <a:t>t.o.v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A4D8C9E-2917-4A28-8459-B1ED01D4FD77}"/>
              </a:ext>
            </a:extLst>
          </p:cNvPr>
          <p:cNvSpPr txBox="1"/>
          <p:nvPr/>
        </p:nvSpPr>
        <p:spPr>
          <a:xfrm>
            <a:off x="2225705" y="6018590"/>
            <a:ext cx="440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↔</a:t>
            </a:r>
            <a:endParaRPr lang="nl-NL" dirty="0"/>
          </a:p>
        </p:txBody>
      </p:sp>
      <p:sp>
        <p:nvSpPr>
          <p:cNvPr id="4" name="Pijl: links/rechts 3">
            <a:extLst>
              <a:ext uri="{FF2B5EF4-FFF2-40B4-BE49-F238E27FC236}">
                <a16:creationId xmlns:a16="http://schemas.microsoft.com/office/drawing/2014/main" id="{ACB89477-E218-43D5-9133-BC46C5BD5055}"/>
              </a:ext>
            </a:extLst>
          </p:cNvPr>
          <p:cNvSpPr/>
          <p:nvPr/>
        </p:nvSpPr>
        <p:spPr>
          <a:xfrm>
            <a:off x="1913549" y="1021975"/>
            <a:ext cx="752880" cy="2259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034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AA08C323-566F-4ED9-9F3A-FDBFAB6B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00" y="0"/>
            <a:ext cx="12271400" cy="779504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44267" y="79556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2.1 Lage Landen in de 14e/15e </a:t>
            </a:r>
            <a:r>
              <a:rPr lang="en-US" sz="2000" b="1" dirty="0" err="1"/>
              <a:t>eeuw</a:t>
            </a:r>
            <a:endParaRPr lang="en-US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1085566"/>
            <a:ext cx="5195097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Hertogdom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Bourgondië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heeft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over de </a:t>
            </a:r>
            <a:r>
              <a:rPr lang="en-US" dirty="0" err="1">
                <a:solidFill>
                  <a:schemeClr val="tx1"/>
                </a:solidFill>
              </a:rPr>
              <a:t>helft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gewesten</a:t>
            </a:r>
            <a:r>
              <a:rPr lang="en-US" dirty="0">
                <a:solidFill>
                  <a:schemeClr val="tx1"/>
                </a:solidFill>
              </a:rPr>
              <a:t> in de Lage Landen, </a:t>
            </a:r>
            <a:r>
              <a:rPr lang="en-US" dirty="0" err="1">
                <a:solidFill>
                  <a:schemeClr val="tx1"/>
                </a:solidFill>
              </a:rPr>
              <a:t>ook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Vlaanderen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De </a:t>
            </a:r>
            <a:r>
              <a:rPr lang="en-US" dirty="0" err="1">
                <a:solidFill>
                  <a:schemeClr val="tx1"/>
                </a:solidFill>
              </a:rPr>
              <a:t>andere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gewesten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afhankelijk</a:t>
            </a:r>
            <a:r>
              <a:rPr lang="en-US" dirty="0">
                <a:solidFill>
                  <a:schemeClr val="tx1"/>
                </a:solidFill>
              </a:rPr>
              <a:t> van de Keizer van het HRR.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Er is </a:t>
            </a:r>
            <a:r>
              <a:rPr lang="en-US" dirty="0" err="1">
                <a:solidFill>
                  <a:schemeClr val="tx1"/>
                </a:solidFill>
              </a:rPr>
              <a:t>opvallend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verstedelijking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Vlaanderen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Brabant 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economisch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zwaartepunt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652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266A76E-7026-4A5F-A79A-1AEC701A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00" y="-282103"/>
            <a:ext cx="12457100" cy="8962883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338037" y="56525"/>
            <a:ext cx="4463546" cy="165196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2.2 </a:t>
            </a:r>
            <a:r>
              <a:rPr lang="en-US" sz="2000" b="1" dirty="0" err="1"/>
              <a:t>Brugge</a:t>
            </a:r>
            <a:r>
              <a:rPr lang="en-US" sz="2000" b="1" dirty="0"/>
              <a:t> in de 14e/15e  </a:t>
            </a:r>
            <a:r>
              <a:rPr lang="en-US" sz="2000" b="1" dirty="0" err="1"/>
              <a:t>eeuw</a:t>
            </a:r>
            <a:r>
              <a:rPr lang="en-US" sz="2000" b="1" dirty="0"/>
              <a:t>: </a:t>
            </a:r>
            <a:r>
              <a:rPr lang="en-US" sz="2000" b="1" dirty="0" err="1"/>
              <a:t>economisch</a:t>
            </a:r>
            <a:r>
              <a:rPr lang="en-US" sz="2000" b="1" dirty="0"/>
              <a:t> centrum van de Lage Landen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85356" y="4770150"/>
            <a:ext cx="5195097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Brugge</a:t>
            </a:r>
            <a:r>
              <a:rPr lang="en-US" b="1" dirty="0">
                <a:solidFill>
                  <a:schemeClr val="tx1"/>
                </a:solidFill>
              </a:rPr>
              <a:t>: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Belangrijkste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handelscentrum</a:t>
            </a:r>
            <a:r>
              <a:rPr lang="en-US" dirty="0">
                <a:solidFill>
                  <a:schemeClr val="tx1"/>
                </a:solidFill>
              </a:rPr>
              <a:t> van Europa?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Combineren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principe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b="1" dirty="0" err="1">
                <a:solidFill>
                  <a:schemeClr val="tx1"/>
                </a:solidFill>
              </a:rPr>
              <a:t>wisselbrief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(= </a:t>
            </a:r>
            <a:r>
              <a:rPr lang="en-US" dirty="0" err="1">
                <a:solidFill>
                  <a:schemeClr val="tx1"/>
                </a:solidFill>
              </a:rPr>
              <a:t>bewijsstuk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dat</a:t>
            </a:r>
            <a:r>
              <a:rPr lang="en-US" dirty="0">
                <a:solidFill>
                  <a:schemeClr val="tx1"/>
                </a:solidFill>
              </a:rPr>
              <a:t> je geld </a:t>
            </a:r>
            <a:r>
              <a:rPr lang="en-US" dirty="0" err="1">
                <a:solidFill>
                  <a:schemeClr val="tx1"/>
                </a:solidFill>
              </a:rPr>
              <a:t>bij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bank </a:t>
            </a:r>
            <a:r>
              <a:rPr lang="en-US" dirty="0" err="1">
                <a:solidFill>
                  <a:schemeClr val="tx1"/>
                </a:solidFill>
              </a:rPr>
              <a:t>hebt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staan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idee van </a:t>
            </a:r>
            <a:r>
              <a:rPr lang="en-US" b="1" dirty="0">
                <a:solidFill>
                  <a:schemeClr val="tx1"/>
                </a:solidFill>
              </a:rPr>
              <a:t>bank</a:t>
            </a:r>
            <a:r>
              <a:rPr lang="en-US" dirty="0">
                <a:solidFill>
                  <a:schemeClr val="tx1"/>
                </a:solidFill>
              </a:rPr>
              <a:t> (=</a:t>
            </a:r>
            <a:r>
              <a:rPr lang="en-US" dirty="0" err="1">
                <a:solidFill>
                  <a:schemeClr val="tx1"/>
                </a:solidFill>
              </a:rPr>
              <a:t>plek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waar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je</a:t>
            </a:r>
            <a:r>
              <a:rPr lang="en-US" dirty="0">
                <a:solidFill>
                  <a:schemeClr val="tx1"/>
                </a:solidFill>
              </a:rPr>
              <a:t> geld </a:t>
            </a:r>
            <a:r>
              <a:rPr lang="en-US" dirty="0" err="1">
                <a:solidFill>
                  <a:schemeClr val="tx1"/>
                </a:solidFill>
              </a:rPr>
              <a:t>veilig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stellen</a:t>
            </a:r>
            <a:r>
              <a:rPr lang="en-US" dirty="0">
                <a:solidFill>
                  <a:schemeClr val="tx1"/>
                </a:solidFill>
              </a:rPr>
              <a:t>) tot de ‘</a:t>
            </a:r>
            <a:r>
              <a:rPr lang="en-US" dirty="0" err="1">
                <a:solidFill>
                  <a:schemeClr val="tx1"/>
                </a:solidFill>
              </a:rPr>
              <a:t>koopmansbeurs</a:t>
            </a:r>
            <a:r>
              <a:rPr lang="en-US" dirty="0">
                <a:solidFill>
                  <a:schemeClr val="tx1"/>
                </a:solidFill>
              </a:rPr>
              <a:t>’ (= </a:t>
            </a:r>
            <a:r>
              <a:rPr lang="en-US" dirty="0" err="1">
                <a:solidFill>
                  <a:schemeClr val="tx1"/>
                </a:solidFill>
              </a:rPr>
              <a:t>plek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waar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veilig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al je </a:t>
            </a:r>
            <a:r>
              <a:rPr lang="en-US" dirty="0" err="1">
                <a:solidFill>
                  <a:schemeClr val="tx1"/>
                </a:solidFill>
              </a:rPr>
              <a:t>financiële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zaken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regelen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BE4F15B6-A1B4-46D7-B40B-979DD49CCF2A}"/>
              </a:ext>
            </a:extLst>
          </p:cNvPr>
          <p:cNvSpPr/>
          <p:nvPr/>
        </p:nvSpPr>
        <p:spPr>
          <a:xfrm>
            <a:off x="7167879" y="4442192"/>
            <a:ext cx="2273643" cy="117145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De naam ‘</a:t>
            </a:r>
            <a:r>
              <a:rPr lang="en-US" dirty="0" err="1">
                <a:solidFill>
                  <a:schemeClr val="bg1"/>
                </a:solidFill>
              </a:rPr>
              <a:t>beurs</a:t>
            </a:r>
            <a:r>
              <a:rPr lang="en-US" dirty="0">
                <a:solidFill>
                  <a:schemeClr val="bg1"/>
                </a:solidFill>
              </a:rPr>
              <a:t>’ </a:t>
            </a:r>
            <a:r>
              <a:rPr lang="en-US" dirty="0" err="1">
                <a:solidFill>
                  <a:schemeClr val="bg1"/>
                </a:solidFill>
              </a:rPr>
              <a:t>komt</a:t>
            </a:r>
            <a:r>
              <a:rPr lang="en-US" dirty="0">
                <a:solidFill>
                  <a:schemeClr val="bg1"/>
                </a:solidFill>
              </a:rPr>
              <a:t> van de </a:t>
            </a:r>
            <a:r>
              <a:rPr lang="en-US" dirty="0" err="1">
                <a:solidFill>
                  <a:schemeClr val="bg1"/>
                </a:solidFill>
              </a:rPr>
              <a:t>handelsfamilienaam</a:t>
            </a:r>
            <a:r>
              <a:rPr lang="en-US" dirty="0">
                <a:solidFill>
                  <a:schemeClr val="bg1"/>
                </a:solidFill>
              </a:rPr>
              <a:t> “Van der </a:t>
            </a:r>
            <a:r>
              <a:rPr lang="en-US" dirty="0" err="1">
                <a:solidFill>
                  <a:schemeClr val="bg1"/>
                </a:solidFill>
              </a:rPr>
              <a:t>Beurse</a:t>
            </a:r>
            <a:r>
              <a:rPr lang="en-US" dirty="0">
                <a:solidFill>
                  <a:schemeClr val="bg1"/>
                </a:solidFill>
              </a:rPr>
              <a:t>”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90E165E-3228-4D5F-868B-D5E0F0D6A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00" y="-661481"/>
            <a:ext cx="12271400" cy="845312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2657102" y="124669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2.3 </a:t>
            </a:r>
            <a:r>
              <a:rPr lang="en-US" sz="2000" b="1" dirty="0" err="1"/>
              <a:t>Andere</a:t>
            </a:r>
            <a:r>
              <a:rPr lang="en-US" sz="2000" b="1" dirty="0"/>
              <a:t> </a:t>
            </a:r>
            <a:r>
              <a:rPr lang="en-US" sz="2000" b="1" dirty="0" err="1"/>
              <a:t>steden</a:t>
            </a:r>
            <a:r>
              <a:rPr lang="en-US" sz="2000" b="1" dirty="0"/>
              <a:t> in de 14e / 15e </a:t>
            </a:r>
            <a:r>
              <a:rPr lang="en-US" sz="2000" b="1" dirty="0" err="1"/>
              <a:t>eeuw</a:t>
            </a:r>
            <a:endParaRPr lang="en-US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-79400" y="5240144"/>
            <a:ext cx="5195097" cy="120032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Antwerpen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verbinding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Europees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achterland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verbinding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zeeschepen</a:t>
            </a:r>
            <a:r>
              <a:rPr lang="en-US" dirty="0">
                <a:solidFill>
                  <a:schemeClr val="tx1"/>
                </a:solidFill>
              </a:rPr>
              <a:t> (later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de schepen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koloniën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DD44A4E-0361-4B14-9125-F69F7B336DEF}"/>
              </a:ext>
            </a:extLst>
          </p:cNvPr>
          <p:cNvSpPr/>
          <p:nvPr/>
        </p:nvSpPr>
        <p:spPr>
          <a:xfrm>
            <a:off x="6996901" y="5240144"/>
            <a:ext cx="5195097" cy="120032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Amsterdam: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gespecialiseerde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voorhaven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Oostzeehandel</a:t>
            </a:r>
            <a:r>
              <a:rPr lang="en-US" dirty="0">
                <a:solidFill>
                  <a:schemeClr val="tx1"/>
                </a:solidFill>
              </a:rPr>
              <a:t> (= </a:t>
            </a:r>
            <a:r>
              <a:rPr lang="en-US" dirty="0" err="1">
                <a:solidFill>
                  <a:schemeClr val="tx1"/>
                </a:solidFill>
              </a:rPr>
              <a:t>moedernegotie</a:t>
            </a:r>
            <a:r>
              <a:rPr lang="en-US" dirty="0">
                <a:solidFill>
                  <a:schemeClr val="tx1"/>
                </a:solidFill>
              </a:rPr>
              <a:t> van Holland)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8D078F5-70B0-4CFB-9297-35F58DE228B6}"/>
              </a:ext>
            </a:extLst>
          </p:cNvPr>
          <p:cNvSpPr/>
          <p:nvPr/>
        </p:nvSpPr>
        <p:spPr>
          <a:xfrm>
            <a:off x="6996902" y="0"/>
            <a:ext cx="5195097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Alle </a:t>
            </a:r>
            <a:r>
              <a:rPr lang="en-US" b="1" dirty="0" err="1">
                <a:solidFill>
                  <a:schemeClr val="tx1"/>
                </a:solidFill>
              </a:rPr>
              <a:t>steden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profiteren</a:t>
            </a:r>
            <a:r>
              <a:rPr lang="en-US" b="1" dirty="0">
                <a:solidFill>
                  <a:schemeClr val="tx1"/>
                </a:solidFill>
              </a:rPr>
              <a:t> van de </a:t>
            </a:r>
            <a:r>
              <a:rPr lang="en-US" b="1" dirty="0" err="1">
                <a:solidFill>
                  <a:schemeClr val="tx1"/>
                </a:solidFill>
              </a:rPr>
              <a:t>ontwikkelingen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Door </a:t>
            </a:r>
            <a:r>
              <a:rPr lang="en-US" b="1" dirty="0" err="1">
                <a:solidFill>
                  <a:schemeClr val="tx1"/>
                </a:solidFill>
              </a:rPr>
              <a:t>innovatie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er </a:t>
            </a:r>
            <a:r>
              <a:rPr lang="en-US" dirty="0" err="1">
                <a:solidFill>
                  <a:schemeClr val="tx1"/>
                </a:solidFill>
              </a:rPr>
              <a:t>betere</a:t>
            </a:r>
            <a:r>
              <a:rPr lang="en-US" dirty="0">
                <a:solidFill>
                  <a:schemeClr val="tx1"/>
                </a:solidFill>
              </a:rPr>
              <a:t> schepen, </a:t>
            </a:r>
            <a:r>
              <a:rPr lang="en-US" dirty="0" err="1">
                <a:solidFill>
                  <a:schemeClr val="tx1"/>
                </a:solidFill>
              </a:rPr>
              <a:t>kanalen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markthallen</a:t>
            </a:r>
            <a:r>
              <a:rPr lang="en-US" dirty="0">
                <a:solidFill>
                  <a:schemeClr val="tx1"/>
                </a:solidFill>
              </a:rPr>
              <a:t>, etc. </a:t>
            </a:r>
            <a:r>
              <a:rPr lang="en-US" dirty="0" err="1">
                <a:solidFill>
                  <a:schemeClr val="tx1"/>
                </a:solidFill>
              </a:rPr>
              <a:t>waardoor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groeit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Door </a:t>
            </a:r>
            <a:r>
              <a:rPr lang="en-US" b="1" dirty="0" err="1">
                <a:solidFill>
                  <a:schemeClr val="tx1"/>
                </a:solidFill>
              </a:rPr>
              <a:t>schaalvergroting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gestimuleerd</a:t>
            </a:r>
            <a:r>
              <a:rPr lang="en-US" dirty="0">
                <a:solidFill>
                  <a:schemeClr val="tx1"/>
                </a:solidFill>
              </a:rPr>
              <a:t> door de </a:t>
            </a:r>
            <a:r>
              <a:rPr lang="en-US" dirty="0" err="1">
                <a:solidFill>
                  <a:schemeClr val="tx1"/>
                </a:solidFill>
              </a:rPr>
              <a:t>stadsbesturen</a:t>
            </a:r>
            <a:r>
              <a:rPr lang="en-US" dirty="0">
                <a:solidFill>
                  <a:schemeClr val="tx1"/>
                </a:solidFill>
              </a:rPr>
              <a:t>!) </a:t>
            </a:r>
            <a:r>
              <a:rPr lang="en-US" dirty="0" err="1">
                <a:solidFill>
                  <a:schemeClr val="tx1"/>
                </a:solidFill>
              </a:rPr>
              <a:t>krijgen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hun</a:t>
            </a:r>
            <a:r>
              <a:rPr lang="en-US" dirty="0">
                <a:solidFill>
                  <a:schemeClr val="tx1"/>
                </a:solidFill>
              </a:rPr>
              <a:t> eigen </a:t>
            </a:r>
            <a:r>
              <a:rPr lang="en-US" dirty="0" err="1">
                <a:solidFill>
                  <a:schemeClr val="tx1"/>
                </a:solidFill>
              </a:rPr>
              <a:t>functie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binnen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groot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handelsnetwerk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9313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C697F43B-83AC-4420-9FF9-8E528D16D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9267"/>
            <a:ext cx="12186963" cy="8096234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8318599" y="43351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2.4 </a:t>
            </a:r>
            <a:r>
              <a:rPr lang="en-US" sz="2000" b="1" dirty="0" err="1"/>
              <a:t>Stedelijke</a:t>
            </a:r>
            <a:r>
              <a:rPr lang="en-US" sz="2000" b="1" dirty="0"/>
              <a:t> </a:t>
            </a:r>
            <a:r>
              <a:rPr lang="en-US" sz="2000" b="1" dirty="0" err="1"/>
              <a:t>burgerij</a:t>
            </a:r>
            <a:r>
              <a:rPr lang="en-US" sz="2000" b="1" dirty="0"/>
              <a:t> </a:t>
            </a:r>
            <a:r>
              <a:rPr lang="en-US" sz="2000" b="1" dirty="0" err="1"/>
              <a:t>wordt</a:t>
            </a:r>
            <a:r>
              <a:rPr lang="en-US" sz="2000" b="1" dirty="0"/>
              <a:t> steeds </a:t>
            </a:r>
            <a:r>
              <a:rPr lang="en-US" sz="2000" b="1" dirty="0" err="1"/>
              <a:t>machtiger</a:t>
            </a:r>
            <a:endParaRPr lang="en-US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8852170" y="4749467"/>
            <a:ext cx="3334794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Onderwijs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stadsbestuur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scholen</a:t>
            </a:r>
            <a:r>
              <a:rPr lang="en-US" dirty="0">
                <a:solidFill>
                  <a:schemeClr val="tx1"/>
                </a:solidFill>
              </a:rPr>
              <a:t> op: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Vaak in </a:t>
            </a:r>
            <a:r>
              <a:rPr lang="en-US" dirty="0" err="1">
                <a:solidFill>
                  <a:schemeClr val="tx1"/>
                </a:solidFill>
              </a:rPr>
              <a:t>voormalige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kloosterscholen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jongens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meisjes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Rekenen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boekhouden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warenkennis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B447B40-D6C8-4102-84C0-C6D9D116B06D}"/>
              </a:ext>
            </a:extLst>
          </p:cNvPr>
          <p:cNvSpPr/>
          <p:nvPr/>
        </p:nvSpPr>
        <p:spPr>
          <a:xfrm>
            <a:off x="0" y="0"/>
            <a:ext cx="5195097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Sociale</a:t>
            </a:r>
            <a:r>
              <a:rPr lang="en-US" b="1" dirty="0">
                <a:solidFill>
                  <a:schemeClr val="tx1"/>
                </a:solidFill>
              </a:rPr>
              <a:t> Zorg: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Het </a:t>
            </a:r>
            <a:r>
              <a:rPr lang="en-US" dirty="0" err="1">
                <a:solidFill>
                  <a:schemeClr val="tx1"/>
                </a:solidFill>
              </a:rPr>
              <a:t>stadsbestuur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neemt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deel</a:t>
            </a:r>
            <a:r>
              <a:rPr lang="en-US" dirty="0">
                <a:solidFill>
                  <a:schemeClr val="tx1"/>
                </a:solidFill>
              </a:rPr>
              <a:t> van de taken van </a:t>
            </a:r>
            <a:r>
              <a:rPr lang="en-US" dirty="0" err="1">
                <a:solidFill>
                  <a:schemeClr val="tx1"/>
                </a:solidFill>
              </a:rPr>
              <a:t>gilde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Kerk</a:t>
            </a:r>
            <a:r>
              <a:rPr lang="en-US" dirty="0">
                <a:solidFill>
                  <a:schemeClr val="tx1"/>
                </a:solidFill>
              </a:rPr>
              <a:t> over: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Kerk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bedeling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hospitaals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Gilde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zorg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bejaarden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weduwen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wezen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leden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Stad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leprozenzorg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weeskinderen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geesteszorg</a:t>
            </a:r>
            <a:r>
              <a:rPr lang="en-US" dirty="0">
                <a:solidFill>
                  <a:schemeClr val="tx1"/>
                </a:solidFill>
              </a:rPr>
              <a:t> (‘</a:t>
            </a:r>
            <a:r>
              <a:rPr lang="en-US" dirty="0" err="1">
                <a:solidFill>
                  <a:schemeClr val="tx1"/>
                </a:solidFill>
              </a:rPr>
              <a:t>Dolhuis</a:t>
            </a:r>
            <a:r>
              <a:rPr lang="en-US" dirty="0">
                <a:solidFill>
                  <a:schemeClr val="tx1"/>
                </a:solidFill>
              </a:rPr>
              <a:t>’)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3828343" y="5303465"/>
            <a:ext cx="4840891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Bonum</a:t>
            </a:r>
            <a:r>
              <a:rPr lang="en-US" b="1" dirty="0">
                <a:solidFill>
                  <a:schemeClr val="tx1"/>
                </a:solidFill>
              </a:rPr>
              <a:t> Commune (=de </a:t>
            </a:r>
            <a:r>
              <a:rPr lang="en-US" b="1" dirty="0" err="1">
                <a:solidFill>
                  <a:schemeClr val="tx1"/>
                </a:solidFill>
              </a:rPr>
              <a:t>goede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gemeenschap</a:t>
            </a:r>
            <a:r>
              <a:rPr lang="en-US" b="1" dirty="0">
                <a:solidFill>
                  <a:schemeClr val="tx1"/>
                </a:solidFill>
              </a:rPr>
              <a:t> = het </a:t>
            </a:r>
            <a:r>
              <a:rPr lang="en-US" b="1" dirty="0" err="1">
                <a:solidFill>
                  <a:schemeClr val="tx1"/>
                </a:solidFill>
              </a:rPr>
              <a:t>algemeen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belang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Zorg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veiligheid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stadsmuur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gevangenis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Zorg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comfort (</a:t>
            </a:r>
            <a:r>
              <a:rPr lang="en-US" dirty="0" err="1">
                <a:solidFill>
                  <a:schemeClr val="tx1"/>
                </a:solidFill>
              </a:rPr>
              <a:t>waterput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klokkentoren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markthal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Zorg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ondierbestrijding</a:t>
            </a:r>
            <a:r>
              <a:rPr lang="en-US" dirty="0">
                <a:solidFill>
                  <a:schemeClr val="tx1"/>
                </a:solidFill>
              </a:rPr>
              <a:t> (‘</a:t>
            </a:r>
            <a:r>
              <a:rPr lang="en-US" dirty="0" err="1">
                <a:solidFill>
                  <a:schemeClr val="tx1"/>
                </a:solidFill>
              </a:rPr>
              <a:t>rattenvangers</a:t>
            </a:r>
            <a:r>
              <a:rPr lang="en-US" dirty="0">
                <a:solidFill>
                  <a:schemeClr val="tx1"/>
                </a:solidFill>
              </a:rPr>
              <a:t>’)</a:t>
            </a:r>
          </a:p>
        </p:txBody>
      </p:sp>
    </p:spTree>
    <p:extLst>
      <p:ext uri="{BB962C8B-B14F-4D97-AF65-F5344CB8AC3E}">
        <p14:creationId xmlns:p14="http://schemas.microsoft.com/office/powerpoint/2010/main" val="2094147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99E990-E05A-45BA-813B-DB5864889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993" y="0"/>
            <a:ext cx="12790357" cy="720819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924676" y="37975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2.5 </a:t>
            </a:r>
            <a:r>
              <a:rPr lang="en-US" sz="2000" b="1" dirty="0" err="1"/>
              <a:t>Moderne</a:t>
            </a:r>
            <a:r>
              <a:rPr lang="en-US" sz="2000" b="1" dirty="0"/>
              <a:t> </a:t>
            </a:r>
            <a:r>
              <a:rPr lang="en-US" sz="2000" b="1" dirty="0" err="1"/>
              <a:t>Devotie</a:t>
            </a:r>
            <a:r>
              <a:rPr lang="en-US" sz="2000" b="1" dirty="0"/>
              <a:t> </a:t>
            </a:r>
            <a:r>
              <a:rPr lang="en-US" sz="2000" b="1" dirty="0" err="1"/>
              <a:t>krijgt</a:t>
            </a:r>
            <a:r>
              <a:rPr lang="en-US" sz="2000" b="1" dirty="0"/>
              <a:t> </a:t>
            </a:r>
            <a:r>
              <a:rPr lang="en-US" sz="2000" b="1" dirty="0" err="1"/>
              <a:t>aanhang</a:t>
            </a:r>
            <a:r>
              <a:rPr lang="en-US" sz="2000" b="1" dirty="0"/>
              <a:t> in de </a:t>
            </a:r>
            <a:r>
              <a:rPr lang="en-US" sz="2000" b="1" dirty="0" err="1"/>
              <a:t>steden</a:t>
            </a:r>
            <a:endParaRPr lang="en-US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8857206" y="4826675"/>
            <a:ext cx="3334794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Moderne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Devotie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populair</a:t>
            </a:r>
            <a:r>
              <a:rPr lang="en-US" dirty="0">
                <a:solidFill>
                  <a:schemeClr val="tx1"/>
                </a:solidFill>
              </a:rPr>
              <a:t> in de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 in de Lage Landen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In de </a:t>
            </a:r>
            <a:r>
              <a:rPr lang="en-US" dirty="0" err="1">
                <a:solidFill>
                  <a:schemeClr val="tx1"/>
                </a:solidFill>
              </a:rPr>
              <a:t>vorm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bedelorden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begijnhoven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aanhang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ambachtslieden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0" y="4826674"/>
            <a:ext cx="4840891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Moderne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Devotie</a:t>
            </a:r>
            <a:r>
              <a:rPr lang="en-US" b="1" dirty="0">
                <a:solidFill>
                  <a:schemeClr val="tx1"/>
                </a:solidFill>
              </a:rPr>
              <a:t>: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Hervormingsbeweging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binnen</a:t>
            </a:r>
            <a:r>
              <a:rPr lang="en-US" dirty="0">
                <a:solidFill>
                  <a:schemeClr val="tx1"/>
                </a:solidFill>
              </a:rPr>
              <a:t> de RK-</a:t>
            </a:r>
            <a:r>
              <a:rPr lang="en-US" dirty="0" err="1">
                <a:solidFill>
                  <a:schemeClr val="tx1"/>
                </a:solidFill>
              </a:rPr>
              <a:t>kerk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Vanaf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eind</a:t>
            </a:r>
            <a:r>
              <a:rPr lang="en-US" dirty="0">
                <a:solidFill>
                  <a:schemeClr val="tx1"/>
                </a:solidFill>
              </a:rPr>
              <a:t> 14e </a:t>
            </a:r>
            <a:r>
              <a:rPr lang="en-US" dirty="0" err="1">
                <a:solidFill>
                  <a:schemeClr val="tx1"/>
                </a:solidFill>
              </a:rPr>
              <a:t>eeuw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Legt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nadruk</a:t>
            </a:r>
            <a:r>
              <a:rPr lang="en-US" dirty="0">
                <a:solidFill>
                  <a:schemeClr val="tx1"/>
                </a:solidFill>
              </a:rPr>
              <a:t> op </a:t>
            </a:r>
            <a:r>
              <a:rPr lang="en-US" dirty="0" err="1">
                <a:solidFill>
                  <a:schemeClr val="tx1"/>
                </a:solidFill>
              </a:rPr>
              <a:t>zuivere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godsbeleving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Keert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rijkdom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Kerk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patriciërs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Geert Groote, Thomas á Kempis, Erasmus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Wegbereider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reformatie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63273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938FC12-F1A1-4CF5-8104-C71E49682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127" y="0"/>
            <a:ext cx="3509873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936707" y="448361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Vooraf</a:t>
            </a:r>
            <a:r>
              <a:rPr lang="en-US" sz="2000" b="1" dirty="0"/>
              <a:t>: </a:t>
            </a:r>
            <a:r>
              <a:rPr lang="en-US" sz="2000" b="1" dirty="0" err="1"/>
              <a:t>hofstelsel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feodaliteit</a:t>
            </a:r>
            <a:r>
              <a:rPr lang="en-US" sz="2000" b="1" dirty="0"/>
              <a:t> in de </a:t>
            </a:r>
            <a:r>
              <a:rPr lang="en-US" sz="2000" b="1" dirty="0" err="1"/>
              <a:t>vroege</a:t>
            </a:r>
            <a:r>
              <a:rPr lang="en-US" sz="2000" b="1" dirty="0"/>
              <a:t> </a:t>
            </a:r>
            <a:r>
              <a:rPr lang="en-US" sz="2000" b="1" dirty="0" err="1"/>
              <a:t>middeleeuwen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0"/>
            <a:ext cx="3612176" cy="286232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Dominiale</a:t>
            </a:r>
            <a:r>
              <a:rPr lang="en-US" b="1" dirty="0">
                <a:solidFill>
                  <a:schemeClr val="tx1"/>
                </a:solidFill>
              </a:rPr>
              <a:t> (=</a:t>
            </a:r>
            <a:r>
              <a:rPr lang="en-US" b="1" dirty="0" err="1">
                <a:solidFill>
                  <a:schemeClr val="tx1"/>
                </a:solidFill>
              </a:rPr>
              <a:t>hof</a:t>
            </a:r>
            <a:r>
              <a:rPr lang="en-US" b="1" dirty="0">
                <a:solidFill>
                  <a:schemeClr val="tx1"/>
                </a:solidFill>
              </a:rPr>
              <a:t>) </a:t>
            </a:r>
            <a:r>
              <a:rPr lang="en-US" b="1" dirty="0" err="1">
                <a:solidFill>
                  <a:schemeClr val="tx1"/>
                </a:solidFill>
              </a:rPr>
              <a:t>stelsel</a:t>
            </a:r>
            <a:r>
              <a:rPr lang="en-US" b="1" dirty="0">
                <a:solidFill>
                  <a:schemeClr val="tx1"/>
                </a:solidFill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Door het </a:t>
            </a:r>
            <a:r>
              <a:rPr lang="en-US" dirty="0" err="1">
                <a:solidFill>
                  <a:schemeClr val="tx1"/>
                </a:solidFill>
              </a:rPr>
              <a:t>verdwijnen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handel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onveiligheid</a:t>
            </a:r>
            <a:r>
              <a:rPr lang="en-US" dirty="0">
                <a:solidFill>
                  <a:schemeClr val="tx1"/>
                </a:solidFill>
              </a:rPr>
              <a:t>!) </a:t>
            </a:r>
            <a:r>
              <a:rPr lang="en-US" dirty="0" err="1">
                <a:solidFill>
                  <a:schemeClr val="tx1"/>
                </a:solidFill>
              </a:rPr>
              <a:t>raakt</a:t>
            </a:r>
            <a:r>
              <a:rPr lang="en-US" dirty="0">
                <a:solidFill>
                  <a:schemeClr val="tx1"/>
                </a:solidFill>
              </a:rPr>
              <a:t> West-Europa </a:t>
            </a:r>
            <a:r>
              <a:rPr lang="en-US" dirty="0" err="1">
                <a:solidFill>
                  <a:schemeClr val="tx1"/>
                </a:solidFill>
              </a:rPr>
              <a:t>verdeeld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domeinen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waar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horige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heer</a:t>
            </a:r>
            <a:r>
              <a:rPr lang="en-US" dirty="0">
                <a:solidFill>
                  <a:schemeClr val="tx1"/>
                </a:solidFill>
              </a:rPr>
              <a:t> (=dominus) </a:t>
            </a:r>
            <a:r>
              <a:rPr lang="en-US" dirty="0" err="1">
                <a:solidFill>
                  <a:schemeClr val="tx1"/>
                </a:solidFill>
              </a:rPr>
              <a:t>werken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ruil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bescherming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Deze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domeinen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grotendeels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autarkisch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6619875" y="4549676"/>
            <a:ext cx="4193816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Feodale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stelsel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Om 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besturen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verdeelt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koning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keizer</a:t>
            </a:r>
            <a:r>
              <a:rPr lang="en-US" dirty="0">
                <a:solidFill>
                  <a:schemeClr val="tx1"/>
                </a:solidFill>
              </a:rPr>
              <a:t> van het </a:t>
            </a:r>
            <a:r>
              <a:rPr lang="en-US" dirty="0" err="1">
                <a:solidFill>
                  <a:schemeClr val="tx1"/>
                </a:solidFill>
              </a:rPr>
              <a:t>Frankische</a:t>
            </a:r>
            <a:r>
              <a:rPr lang="en-US" dirty="0">
                <a:solidFill>
                  <a:schemeClr val="tx1"/>
                </a:solidFill>
              </a:rPr>
              <a:t> Rijk 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gebied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lenen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waar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leenmannen</a:t>
            </a:r>
            <a:r>
              <a:rPr lang="en-US" dirty="0">
                <a:solidFill>
                  <a:schemeClr val="tx1"/>
                </a:solidFill>
              </a:rPr>
              <a:t> (=</a:t>
            </a:r>
            <a:r>
              <a:rPr lang="en-US" dirty="0" err="1">
                <a:solidFill>
                  <a:schemeClr val="tx1"/>
                </a:solidFill>
              </a:rPr>
              <a:t>vazallen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hem </a:t>
            </a:r>
            <a:r>
              <a:rPr lang="en-US" dirty="0" err="1">
                <a:solidFill>
                  <a:schemeClr val="tx1"/>
                </a:solidFill>
              </a:rPr>
              <a:t>werken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Na </a:t>
            </a:r>
            <a:r>
              <a:rPr lang="en-US" dirty="0" err="1">
                <a:solidFill>
                  <a:schemeClr val="tx1"/>
                </a:solidFill>
              </a:rPr>
              <a:t>verloop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tijd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krijgen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deze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leenmannen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edelen</a:t>
            </a:r>
            <a:r>
              <a:rPr lang="en-US" dirty="0">
                <a:solidFill>
                  <a:schemeClr val="tx1"/>
                </a:solidFill>
              </a:rPr>
              <a:t>/ridders) steeds </a:t>
            </a:r>
            <a:r>
              <a:rPr lang="en-US" dirty="0" err="1">
                <a:solidFill>
                  <a:schemeClr val="tx1"/>
                </a:solidFill>
              </a:rPr>
              <a:t>meer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ten </a:t>
            </a:r>
            <a:r>
              <a:rPr lang="en-US" dirty="0" err="1">
                <a:solidFill>
                  <a:schemeClr val="tx1"/>
                </a:solidFill>
              </a:rPr>
              <a:t>koste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koning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keizer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3048000" y="1555002"/>
            <a:ext cx="1486803" cy="75983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7657199" y="1555002"/>
            <a:ext cx="1478563" cy="143116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06118042-BFE8-4B4A-819E-32AAF1B83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0375"/>
            <a:ext cx="661987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41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462242" y="156605"/>
            <a:ext cx="3533174" cy="181411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2.6 </a:t>
            </a:r>
            <a:r>
              <a:rPr lang="en-US" sz="2000" b="1" dirty="0" err="1"/>
              <a:t>Steden</a:t>
            </a:r>
            <a:r>
              <a:rPr lang="en-US" sz="2000" b="1" dirty="0"/>
              <a:t> </a:t>
            </a:r>
            <a:r>
              <a:rPr lang="en-US" sz="2000" b="1" dirty="0" err="1"/>
              <a:t>botsen</a:t>
            </a:r>
            <a:r>
              <a:rPr lang="en-US" sz="2000" b="1" dirty="0"/>
              <a:t> met de </a:t>
            </a:r>
            <a:r>
              <a:rPr lang="en-US" sz="2000" b="1" dirty="0" err="1"/>
              <a:t>machtshonger</a:t>
            </a:r>
            <a:r>
              <a:rPr lang="en-US" sz="2000" b="1" dirty="0"/>
              <a:t> van  </a:t>
            </a:r>
            <a:r>
              <a:rPr lang="en-US" sz="2000" b="1" dirty="0" err="1"/>
              <a:t>landsheren</a:t>
            </a:r>
            <a:r>
              <a:rPr lang="en-US" sz="2000" b="1" dirty="0"/>
              <a:t> </a:t>
            </a:r>
          </a:p>
          <a:p>
            <a:pPr algn="ctr" eaLnBrk="1" hangingPunct="1">
              <a:defRPr/>
            </a:pPr>
            <a:r>
              <a:rPr lang="en-US" sz="2000" b="1" dirty="0"/>
              <a:t>(14e </a:t>
            </a:r>
            <a:r>
              <a:rPr lang="en-US" sz="2000" b="1" dirty="0" err="1"/>
              <a:t>en</a:t>
            </a:r>
            <a:r>
              <a:rPr lang="en-US" sz="2000" b="1" dirty="0"/>
              <a:t> 15e </a:t>
            </a:r>
            <a:r>
              <a:rPr lang="en-US" sz="2000" b="1" dirty="0" err="1"/>
              <a:t>eeuw</a:t>
            </a:r>
            <a:r>
              <a:rPr lang="en-US" sz="2000" b="1" dirty="0"/>
              <a:t>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7257535" y="-6085"/>
            <a:ext cx="4934465" cy="34163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wilden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Bourgondische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hertogen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vergroten</a:t>
            </a:r>
            <a:r>
              <a:rPr lang="en-US" dirty="0">
                <a:solidFill>
                  <a:schemeClr val="tx1"/>
                </a:solidFill>
              </a:rPr>
              <a:t> in de </a:t>
            </a:r>
            <a:r>
              <a:rPr lang="en-US" dirty="0" err="1">
                <a:solidFill>
                  <a:schemeClr val="tx1"/>
                </a:solidFill>
              </a:rPr>
              <a:t>Nederlanden</a:t>
            </a:r>
            <a:r>
              <a:rPr lang="en-US" dirty="0">
                <a:solidFill>
                  <a:schemeClr val="tx1"/>
                </a:solidFill>
              </a:rPr>
              <a:t> (door </a:t>
            </a:r>
            <a:r>
              <a:rPr lang="en-US" dirty="0" err="1">
                <a:solidFill>
                  <a:schemeClr val="tx1"/>
                </a:solidFill>
              </a:rPr>
              <a:t>huwelijk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oorlog</a:t>
            </a:r>
            <a:r>
              <a:rPr lang="en-US" dirty="0">
                <a:solidFill>
                  <a:schemeClr val="tx1"/>
                </a:solidFill>
              </a:rPr>
              <a:t>, geld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diplomatie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vergroten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Vlaanderen</a:t>
            </a:r>
            <a:r>
              <a:rPr lang="en-US" dirty="0">
                <a:solidFill>
                  <a:schemeClr val="tx1"/>
                </a:solidFill>
              </a:rPr>
              <a:t>, want die </a:t>
            </a:r>
            <a:r>
              <a:rPr lang="en-US" dirty="0" err="1">
                <a:solidFill>
                  <a:schemeClr val="tx1"/>
                </a:solidFill>
              </a:rPr>
              <a:t>waren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rijkst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centraliseren</a:t>
            </a:r>
            <a:r>
              <a:rPr lang="en-US" dirty="0">
                <a:solidFill>
                  <a:schemeClr val="tx1"/>
                </a:solidFill>
              </a:rPr>
              <a:t> door het </a:t>
            </a:r>
            <a:r>
              <a:rPr lang="en-US" dirty="0" err="1">
                <a:solidFill>
                  <a:schemeClr val="tx1"/>
                </a:solidFill>
              </a:rPr>
              <a:t>instellen</a:t>
            </a:r>
            <a:r>
              <a:rPr lang="en-US" dirty="0">
                <a:solidFill>
                  <a:schemeClr val="tx1"/>
                </a:solidFill>
              </a:rPr>
              <a:t> van Staten-</a:t>
            </a:r>
            <a:r>
              <a:rPr lang="en-US" dirty="0" err="1">
                <a:solidFill>
                  <a:schemeClr val="tx1"/>
                </a:solidFill>
              </a:rPr>
              <a:t>Generaal</a:t>
            </a:r>
            <a:r>
              <a:rPr lang="en-US" dirty="0">
                <a:solidFill>
                  <a:schemeClr val="tx1"/>
                </a:solidFill>
              </a:rPr>
              <a:t> (1e </a:t>
            </a:r>
            <a:r>
              <a:rPr lang="en-US" dirty="0" err="1">
                <a:solidFill>
                  <a:schemeClr val="tx1"/>
                </a:solidFill>
              </a:rPr>
              <a:t>keer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Brugge</a:t>
            </a:r>
            <a:r>
              <a:rPr lang="en-US" dirty="0">
                <a:solidFill>
                  <a:schemeClr val="tx1"/>
                </a:solidFill>
              </a:rPr>
              <a:t> 1464)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door centrale </a:t>
            </a:r>
            <a:r>
              <a:rPr lang="en-US" dirty="0" err="1">
                <a:solidFill>
                  <a:schemeClr val="tx1"/>
                </a:solidFill>
              </a:rPr>
              <a:t>rechtbanken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SAMENGEVAT: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Zij </a:t>
            </a:r>
            <a:r>
              <a:rPr lang="en-US" dirty="0" err="1">
                <a:solidFill>
                  <a:schemeClr val="tx1"/>
                </a:solidFill>
              </a:rPr>
              <a:t>willen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centralisatie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(= </a:t>
            </a:r>
            <a:r>
              <a:rPr lang="en-US" dirty="0" err="1">
                <a:solidFill>
                  <a:schemeClr val="tx1"/>
                </a:solidFill>
              </a:rPr>
              <a:t>systeem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waarbij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geconcentreerd</a:t>
            </a:r>
            <a:r>
              <a:rPr lang="en-US" dirty="0">
                <a:solidFill>
                  <a:schemeClr val="tx1"/>
                </a:solidFill>
              </a:rPr>
              <a:t> is op </a:t>
            </a:r>
            <a:r>
              <a:rPr lang="en-US" dirty="0" err="1">
                <a:solidFill>
                  <a:schemeClr val="tx1"/>
                </a:solidFill>
              </a:rPr>
              <a:t>één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plek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B447B40-D6C8-4102-84C0-C6D9D116B06D}"/>
              </a:ext>
            </a:extLst>
          </p:cNvPr>
          <p:cNvSpPr/>
          <p:nvPr/>
        </p:nvSpPr>
        <p:spPr>
          <a:xfrm>
            <a:off x="0" y="0"/>
            <a:ext cx="3369276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wilden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steden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Onafhankelijkheid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Weinig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belasting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betalen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Rust (</a:t>
            </a:r>
            <a:r>
              <a:rPr lang="en-US" dirty="0" err="1">
                <a:solidFill>
                  <a:schemeClr val="tx1"/>
                </a:solidFill>
              </a:rPr>
              <a:t>geen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oorlog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SAMENGEVAT: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Zij </a:t>
            </a:r>
            <a:r>
              <a:rPr lang="en-US" dirty="0" err="1">
                <a:solidFill>
                  <a:schemeClr val="tx1"/>
                </a:solidFill>
              </a:rPr>
              <a:t>willen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particularisme</a:t>
            </a:r>
            <a:r>
              <a:rPr lang="en-US" dirty="0">
                <a:solidFill>
                  <a:schemeClr val="tx1"/>
                </a:solidFill>
              </a:rPr>
              <a:t> (= </a:t>
            </a:r>
            <a:r>
              <a:rPr lang="en-US" dirty="0" err="1">
                <a:solidFill>
                  <a:schemeClr val="tx1"/>
                </a:solidFill>
              </a:rPr>
              <a:t>systeem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waarbij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onafhankelijk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zelfstandig</a:t>
            </a:r>
            <a:r>
              <a:rPr lang="en-US" dirty="0">
                <a:solidFill>
                  <a:schemeClr val="tx1"/>
                </a:solidFill>
              </a:rPr>
              <a:t> is)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7569CF5-1EAB-4234-8D78-4788DA71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821" y="3856195"/>
            <a:ext cx="12192000" cy="4266401"/>
          </a:xfrm>
          <a:prstGeom prst="rect">
            <a:avLst/>
          </a:prstGeom>
        </p:spPr>
      </p:pic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4A52E31C-2A12-493C-94D0-A300B9381B05}"/>
              </a:ext>
            </a:extLst>
          </p:cNvPr>
          <p:cNvSpPr/>
          <p:nvPr/>
        </p:nvSpPr>
        <p:spPr>
          <a:xfrm>
            <a:off x="284939" y="3410235"/>
            <a:ext cx="1371600" cy="69552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Jan </a:t>
            </a:r>
            <a:r>
              <a:rPr lang="en-US" dirty="0" err="1"/>
              <a:t>zonder</a:t>
            </a:r>
            <a:r>
              <a:rPr lang="en-US" dirty="0"/>
              <a:t> </a:t>
            </a:r>
            <a:r>
              <a:rPr lang="en-US" dirty="0" err="1"/>
              <a:t>Vrees</a:t>
            </a:r>
            <a:endParaRPr lang="nl-NL" dirty="0"/>
          </a:p>
        </p:txBody>
      </p:sp>
      <p:sp>
        <p:nvSpPr>
          <p:cNvPr id="14" name="Tekstballon: rechthoek 13">
            <a:extLst>
              <a:ext uri="{FF2B5EF4-FFF2-40B4-BE49-F238E27FC236}">
                <a16:creationId xmlns:a16="http://schemas.microsoft.com/office/drawing/2014/main" id="{C7341384-30E1-4B44-99B0-C09525CFDEA2}"/>
              </a:ext>
            </a:extLst>
          </p:cNvPr>
          <p:cNvSpPr/>
          <p:nvPr/>
        </p:nvSpPr>
        <p:spPr>
          <a:xfrm>
            <a:off x="9618224" y="3447234"/>
            <a:ext cx="1371600" cy="69552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Karel de </a:t>
            </a:r>
            <a:r>
              <a:rPr lang="en-US" dirty="0" err="1"/>
              <a:t>Stoute</a:t>
            </a:r>
            <a:endParaRPr lang="nl-NL" dirty="0"/>
          </a:p>
        </p:txBody>
      </p:sp>
      <p:sp>
        <p:nvSpPr>
          <p:cNvPr id="15" name="Tekstballon: rechthoek 14">
            <a:extLst>
              <a:ext uri="{FF2B5EF4-FFF2-40B4-BE49-F238E27FC236}">
                <a16:creationId xmlns:a16="http://schemas.microsoft.com/office/drawing/2014/main" id="{B8A6B868-0A93-474B-94D1-8F6BB5164EC0}"/>
              </a:ext>
            </a:extLst>
          </p:cNvPr>
          <p:cNvSpPr/>
          <p:nvPr/>
        </p:nvSpPr>
        <p:spPr>
          <a:xfrm>
            <a:off x="3215802" y="3447234"/>
            <a:ext cx="1371600" cy="69552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Filips</a:t>
            </a:r>
            <a:r>
              <a:rPr lang="en-US" dirty="0"/>
              <a:t> de Goede</a:t>
            </a:r>
            <a:endParaRPr lang="nl-NL" dirty="0"/>
          </a:p>
        </p:txBody>
      </p:sp>
      <p:sp>
        <p:nvSpPr>
          <p:cNvPr id="16" name="Tekstballon: rechthoek 15">
            <a:extLst>
              <a:ext uri="{FF2B5EF4-FFF2-40B4-BE49-F238E27FC236}">
                <a16:creationId xmlns:a16="http://schemas.microsoft.com/office/drawing/2014/main" id="{89E04FCC-438C-4E4D-AFEE-1D03EC32C253}"/>
              </a:ext>
            </a:extLst>
          </p:cNvPr>
          <p:cNvSpPr/>
          <p:nvPr/>
        </p:nvSpPr>
        <p:spPr>
          <a:xfrm>
            <a:off x="6334328" y="3447234"/>
            <a:ext cx="1371600" cy="69552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Filips</a:t>
            </a:r>
            <a:r>
              <a:rPr lang="en-US" dirty="0"/>
              <a:t> de </a:t>
            </a:r>
            <a:r>
              <a:rPr lang="en-US" dirty="0" err="1"/>
              <a:t>Stoute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2498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6C5850B-88D9-4301-A48D-3DA6C89D4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092" y="-115330"/>
            <a:ext cx="5988908" cy="771160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4A1F983-E042-452A-A788-D8A424C7D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021" y="0"/>
            <a:ext cx="5343980" cy="759627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824604" y="182043"/>
            <a:ext cx="3468130" cy="1160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2.7 Het </a:t>
            </a:r>
            <a:r>
              <a:rPr lang="en-US" sz="2000" b="1" dirty="0" err="1"/>
              <a:t>Bourgondische</a:t>
            </a:r>
            <a:r>
              <a:rPr lang="en-US" sz="2000" b="1" dirty="0"/>
              <a:t> Rijk</a:t>
            </a:r>
          </a:p>
        </p:txBody>
      </p:sp>
    </p:spTree>
    <p:extLst>
      <p:ext uri="{BB962C8B-B14F-4D97-AF65-F5344CB8AC3E}">
        <p14:creationId xmlns:p14="http://schemas.microsoft.com/office/powerpoint/2010/main" val="2144889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19CF29-2982-44DC-8B3A-30FDF4A7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359" y="21775"/>
            <a:ext cx="3993641" cy="61405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00C44BB-1536-4E40-A6A1-CFA59269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226" y="-502377"/>
            <a:ext cx="3822969" cy="529121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956401" y="844577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2.8 </a:t>
            </a:r>
            <a:r>
              <a:rPr lang="en-US" sz="2000" b="1" dirty="0" err="1"/>
              <a:t>Habsburgers</a:t>
            </a:r>
            <a:r>
              <a:rPr lang="en-US" sz="2000" b="1" dirty="0"/>
              <a:t> </a:t>
            </a:r>
            <a:r>
              <a:rPr lang="en-US" sz="2000" b="1" dirty="0" err="1"/>
              <a:t>nemen</a:t>
            </a:r>
            <a:r>
              <a:rPr lang="en-US" sz="2000" b="1" dirty="0"/>
              <a:t> de </a:t>
            </a:r>
            <a:r>
              <a:rPr lang="en-US" sz="2000" b="1" dirty="0" err="1"/>
              <a:t>macht</a:t>
            </a:r>
            <a:r>
              <a:rPr lang="en-US" sz="2000" b="1" dirty="0"/>
              <a:t> over in de Lage Landen (1515)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9739490" y="2887682"/>
            <a:ext cx="2452510" cy="397031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Gevolgen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Centralisatie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voortgezet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uitgebreid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godsdienst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>
                <a:solidFill>
                  <a:schemeClr val="tx1"/>
                </a:solidFill>
              </a:rPr>
              <a:t>Brussel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hoofdstad</a:t>
            </a:r>
            <a:r>
              <a:rPr lang="en-US" dirty="0">
                <a:solidFill>
                  <a:schemeClr val="tx1"/>
                </a:solidFill>
              </a:rPr>
              <a:t> van de Lage Landen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Antwerpen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belangrijkste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handelsstad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vanwege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Spaanse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bezittingen</a:t>
            </a:r>
            <a:r>
              <a:rPr lang="en-US" dirty="0">
                <a:solidFill>
                  <a:schemeClr val="tx1"/>
                </a:solidFill>
              </a:rPr>
              <a:t> in Amerika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Azië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0" y="2610683"/>
            <a:ext cx="2452510" cy="4247317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Hoe?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Door het </a:t>
            </a:r>
            <a:r>
              <a:rPr lang="en-US" dirty="0" err="1">
                <a:solidFill>
                  <a:schemeClr val="tx1"/>
                </a:solidFill>
              </a:rPr>
              <a:t>huwelijk</a:t>
            </a:r>
            <a:r>
              <a:rPr lang="en-US" dirty="0">
                <a:solidFill>
                  <a:schemeClr val="tx1"/>
                </a:solidFill>
              </a:rPr>
              <a:t> van Maria de </a:t>
            </a:r>
            <a:r>
              <a:rPr lang="en-US" dirty="0" err="1">
                <a:solidFill>
                  <a:schemeClr val="tx1"/>
                </a:solidFill>
              </a:rPr>
              <a:t>Rijke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Maximiliaan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Oostenrijk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worden</a:t>
            </a:r>
            <a:r>
              <a:rPr lang="en-US" dirty="0">
                <a:solidFill>
                  <a:schemeClr val="tx1"/>
                </a:solidFill>
              </a:rPr>
              <a:t> de Lage Landen </a:t>
            </a:r>
            <a:r>
              <a:rPr lang="en-US" b="1" dirty="0">
                <a:solidFill>
                  <a:schemeClr val="tx1"/>
                </a:solidFill>
              </a:rPr>
              <a:t>Habsburgs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Door het </a:t>
            </a:r>
            <a:r>
              <a:rPr lang="en-US" dirty="0" err="1">
                <a:solidFill>
                  <a:schemeClr val="tx1"/>
                </a:solidFill>
              </a:rPr>
              <a:t>huwelijk</a:t>
            </a:r>
            <a:r>
              <a:rPr lang="en-US" dirty="0">
                <a:solidFill>
                  <a:schemeClr val="tx1"/>
                </a:solidFill>
              </a:rPr>
              <a:t> van zoon </a:t>
            </a:r>
            <a:r>
              <a:rPr lang="en-US" dirty="0" err="1">
                <a:solidFill>
                  <a:schemeClr val="tx1"/>
                </a:solidFill>
              </a:rPr>
              <a:t>Filips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Schone</a:t>
            </a:r>
            <a:r>
              <a:rPr lang="en-US" dirty="0">
                <a:solidFill>
                  <a:schemeClr val="tx1"/>
                </a:solidFill>
              </a:rPr>
              <a:t> meted </a:t>
            </a:r>
            <a:r>
              <a:rPr lang="en-US" dirty="0" err="1">
                <a:solidFill>
                  <a:schemeClr val="tx1"/>
                </a:solidFill>
              </a:rPr>
              <a:t>Spaanse</a:t>
            </a:r>
            <a:r>
              <a:rPr lang="en-US" dirty="0">
                <a:solidFill>
                  <a:schemeClr val="tx1"/>
                </a:solidFill>
              </a:rPr>
              <a:t> Johanna (de </a:t>
            </a:r>
            <a:r>
              <a:rPr lang="en-US" dirty="0" err="1">
                <a:solidFill>
                  <a:schemeClr val="tx1"/>
                </a:solidFill>
              </a:rPr>
              <a:t>Waanzinnige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komen</a:t>
            </a:r>
            <a:r>
              <a:rPr lang="en-US" dirty="0">
                <a:solidFill>
                  <a:schemeClr val="tx1"/>
                </a:solidFill>
              </a:rPr>
              <a:t> de Lage Landen in </a:t>
            </a:r>
            <a:r>
              <a:rPr lang="en-US" dirty="0" err="1">
                <a:solidFill>
                  <a:schemeClr val="tx1"/>
                </a:solidFill>
              </a:rPr>
              <a:t>handen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hun</a:t>
            </a:r>
            <a:r>
              <a:rPr lang="en-US" dirty="0">
                <a:solidFill>
                  <a:schemeClr val="tx1"/>
                </a:solidFill>
              </a:rPr>
              <a:t> zoon </a:t>
            </a:r>
            <a:r>
              <a:rPr lang="en-US" b="1" dirty="0">
                <a:solidFill>
                  <a:schemeClr val="tx1"/>
                </a:solidFill>
              </a:rPr>
              <a:t>Karel V.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10CF4EE-C022-4F21-AB7B-CF19131B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510" y="3569030"/>
            <a:ext cx="7286980" cy="328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14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ECBDE7D-1CF8-46EE-B6F0-47C31CC44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384"/>
            <a:ext cx="12192000" cy="80188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714548" y="457571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2.9 Het </a:t>
            </a:r>
            <a:r>
              <a:rPr lang="en-US" sz="2000" b="1" dirty="0" err="1"/>
              <a:t>rijk</a:t>
            </a:r>
            <a:r>
              <a:rPr lang="en-US" sz="2000" b="1" dirty="0"/>
              <a:t> van Karel V</a:t>
            </a:r>
          </a:p>
        </p:txBody>
      </p:sp>
    </p:spTree>
    <p:extLst>
      <p:ext uri="{BB962C8B-B14F-4D97-AF65-F5344CB8AC3E}">
        <p14:creationId xmlns:p14="http://schemas.microsoft.com/office/powerpoint/2010/main" val="1770727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E2F4357C-C9E4-4732-9CC4-B66A06EC5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102" y="0"/>
            <a:ext cx="13125102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956401" y="844577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2.10 </a:t>
            </a:r>
            <a:r>
              <a:rPr lang="en-US" sz="2000" b="1" dirty="0" err="1"/>
              <a:t>Strijd</a:t>
            </a:r>
            <a:r>
              <a:rPr lang="en-US" sz="2000" b="1" dirty="0"/>
              <a:t> in de Lage Landen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8913342" y="506776"/>
            <a:ext cx="3278658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OVER DE MACHT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Particularisme</a:t>
            </a:r>
            <a:r>
              <a:rPr lang="en-US" b="1" dirty="0">
                <a:solidFill>
                  <a:schemeClr val="tx1"/>
                </a:solidFill>
              </a:rPr>
              <a:t> of </a:t>
            </a:r>
            <a:r>
              <a:rPr lang="en-US" b="1" dirty="0" err="1">
                <a:solidFill>
                  <a:schemeClr val="tx1"/>
                </a:solidFill>
              </a:rPr>
              <a:t>centralisatie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Karel V / </a:t>
            </a:r>
            <a:r>
              <a:rPr lang="en-US" dirty="0" err="1">
                <a:solidFill>
                  <a:schemeClr val="tx1"/>
                </a:solidFill>
              </a:rPr>
              <a:t>Filips</a:t>
            </a:r>
            <a:r>
              <a:rPr lang="en-US" dirty="0">
                <a:solidFill>
                  <a:schemeClr val="tx1"/>
                </a:solidFill>
              </a:rPr>
              <a:t> II </a:t>
            </a:r>
            <a:r>
              <a:rPr lang="en-US" dirty="0" err="1">
                <a:solidFill>
                  <a:schemeClr val="tx1"/>
                </a:solidFill>
              </a:rPr>
              <a:t>willen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één</a:t>
            </a:r>
            <a:r>
              <a:rPr lang="en-US" dirty="0">
                <a:solidFill>
                  <a:schemeClr val="tx1"/>
                </a:solidFill>
              </a:rPr>
              <a:t> centrale </a:t>
            </a:r>
            <a:r>
              <a:rPr lang="en-US" dirty="0" err="1">
                <a:solidFill>
                  <a:schemeClr val="tx1"/>
                </a:solidFill>
              </a:rPr>
              <a:t>staat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Rechten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stad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privileges van de </a:t>
            </a:r>
            <a:r>
              <a:rPr lang="en-US" dirty="0" err="1">
                <a:solidFill>
                  <a:schemeClr val="tx1"/>
                </a:solidFill>
              </a:rPr>
              <a:t>gewesten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worden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afgepakt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-1" y="414447"/>
            <a:ext cx="3278659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OVER HET GELOOF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Rooms-</a:t>
            </a:r>
            <a:r>
              <a:rPr lang="en-US" b="1" dirty="0" err="1">
                <a:solidFill>
                  <a:schemeClr val="tx1"/>
                </a:solidFill>
              </a:rPr>
              <a:t>katholiek</a:t>
            </a:r>
            <a:r>
              <a:rPr lang="en-US" b="1" dirty="0">
                <a:solidFill>
                  <a:schemeClr val="tx1"/>
                </a:solidFill>
              </a:rPr>
              <a:t> of protestants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Groeiende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aanhang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Calvijn</a:t>
            </a:r>
            <a:r>
              <a:rPr lang="en-US" dirty="0">
                <a:solidFill>
                  <a:schemeClr val="tx1"/>
                </a:solidFill>
              </a:rPr>
              <a:t> in de Lage Landen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Spaanse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vorsten</a:t>
            </a:r>
            <a:r>
              <a:rPr lang="en-US" dirty="0">
                <a:solidFill>
                  <a:schemeClr val="tx1"/>
                </a:solidFill>
              </a:rPr>
              <a:t> (Karel V / </a:t>
            </a:r>
            <a:r>
              <a:rPr lang="en-US" dirty="0" err="1">
                <a:solidFill>
                  <a:schemeClr val="tx1"/>
                </a:solidFill>
              </a:rPr>
              <a:t>Filips</a:t>
            </a:r>
            <a:r>
              <a:rPr lang="en-US" dirty="0">
                <a:solidFill>
                  <a:schemeClr val="tx1"/>
                </a:solidFill>
              </a:rPr>
              <a:t> II) </a:t>
            </a:r>
            <a:r>
              <a:rPr lang="en-US" dirty="0" err="1">
                <a:solidFill>
                  <a:schemeClr val="tx1"/>
                </a:solidFill>
              </a:rPr>
              <a:t>verbieden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uitingen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dit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geloof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Vervolging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steeds </a:t>
            </a:r>
            <a:r>
              <a:rPr lang="en-US" dirty="0" err="1">
                <a:solidFill>
                  <a:schemeClr val="tx1"/>
                </a:solidFill>
              </a:rPr>
              <a:t>stenger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79A6775-037A-4782-80FF-FB71851B2CAC}"/>
              </a:ext>
            </a:extLst>
          </p:cNvPr>
          <p:cNvSpPr/>
          <p:nvPr/>
        </p:nvSpPr>
        <p:spPr>
          <a:xfrm>
            <a:off x="0" y="3982999"/>
            <a:ext cx="3278659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GEVOLG: BEELDENSTORM (1566)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Calvinisten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bestormen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plunderen</a:t>
            </a:r>
            <a:r>
              <a:rPr lang="en-US" dirty="0">
                <a:solidFill>
                  <a:schemeClr val="tx1"/>
                </a:solidFill>
              </a:rPr>
              <a:t> RK-</a:t>
            </a:r>
            <a:r>
              <a:rPr lang="en-US" dirty="0" err="1">
                <a:solidFill>
                  <a:schemeClr val="tx1"/>
                </a:solidFill>
              </a:rPr>
              <a:t>kerken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Vooral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Vlaanderen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A3DFE60-3234-4C85-8F6A-5EE7658BA644}"/>
              </a:ext>
            </a:extLst>
          </p:cNvPr>
          <p:cNvSpPr/>
          <p:nvPr/>
        </p:nvSpPr>
        <p:spPr>
          <a:xfrm>
            <a:off x="8550875" y="3948584"/>
            <a:ext cx="3641125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GEVOLG: DE OPSTAND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Onder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leiding</a:t>
            </a:r>
            <a:r>
              <a:rPr lang="en-US" dirty="0">
                <a:solidFill>
                  <a:schemeClr val="tx1"/>
                </a:solidFill>
              </a:rPr>
              <a:t> van Willem van </a:t>
            </a:r>
            <a:r>
              <a:rPr lang="en-US" dirty="0" err="1">
                <a:solidFill>
                  <a:schemeClr val="tx1"/>
                </a:solidFill>
              </a:rPr>
              <a:t>Oranje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Nederlanders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opstand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Doel: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1 stop </a:t>
            </a:r>
            <a:r>
              <a:rPr lang="en-US" dirty="0" err="1">
                <a:solidFill>
                  <a:schemeClr val="tx1"/>
                </a:solidFill>
              </a:rPr>
              <a:t>vervolging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protestanten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2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terug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 /   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gewesten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558D37-765C-4EE6-AB35-FFB8ECD11366}"/>
              </a:ext>
            </a:extLst>
          </p:cNvPr>
          <p:cNvSpPr/>
          <p:nvPr/>
        </p:nvSpPr>
        <p:spPr>
          <a:xfrm>
            <a:off x="4342721" y="3982999"/>
            <a:ext cx="3278659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GEVOLG: ALVA KOMT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Filips</a:t>
            </a:r>
            <a:r>
              <a:rPr lang="en-US" dirty="0">
                <a:solidFill>
                  <a:schemeClr val="tx1"/>
                </a:solidFill>
              </a:rPr>
              <a:t> II </a:t>
            </a:r>
            <a:r>
              <a:rPr lang="en-US" dirty="0" err="1">
                <a:solidFill>
                  <a:schemeClr val="tx1"/>
                </a:solidFill>
              </a:rPr>
              <a:t>vervangt</a:t>
            </a:r>
            <a:r>
              <a:rPr lang="en-US" dirty="0">
                <a:solidFill>
                  <a:schemeClr val="tx1"/>
                </a:solidFill>
              </a:rPr>
              <a:t> de ‘</a:t>
            </a:r>
            <a:r>
              <a:rPr lang="en-US" dirty="0" err="1">
                <a:solidFill>
                  <a:schemeClr val="tx1"/>
                </a:solidFill>
              </a:rPr>
              <a:t>slappe</a:t>
            </a:r>
            <a:r>
              <a:rPr lang="en-US" dirty="0">
                <a:solidFill>
                  <a:schemeClr val="tx1"/>
                </a:solidFill>
              </a:rPr>
              <a:t>’ </a:t>
            </a:r>
            <a:r>
              <a:rPr lang="en-US" dirty="0" err="1">
                <a:solidFill>
                  <a:schemeClr val="tx1"/>
                </a:solidFill>
              </a:rPr>
              <a:t>Maragretha</a:t>
            </a:r>
            <a:r>
              <a:rPr lang="en-US" dirty="0">
                <a:solidFill>
                  <a:schemeClr val="tx1"/>
                </a:solidFill>
              </a:rPr>
              <a:t> van Parma door de </a:t>
            </a:r>
            <a:r>
              <a:rPr lang="en-US" dirty="0" err="1">
                <a:solidFill>
                  <a:schemeClr val="tx1"/>
                </a:solidFill>
              </a:rPr>
              <a:t>strenge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landvoogd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Hertog</a:t>
            </a:r>
            <a:r>
              <a:rPr lang="en-US" dirty="0">
                <a:solidFill>
                  <a:schemeClr val="tx1"/>
                </a:solidFill>
              </a:rPr>
              <a:t> van Alva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Alva </a:t>
            </a:r>
            <a:r>
              <a:rPr lang="en-US" dirty="0" err="1">
                <a:solidFill>
                  <a:schemeClr val="tx1"/>
                </a:solidFill>
              </a:rPr>
              <a:t>stelt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Bloedraad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duizenden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Beeldenstormers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ophangen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BCCE867-DD41-4379-86E6-8EAC304149FD}"/>
              </a:ext>
            </a:extLst>
          </p:cNvPr>
          <p:cNvSpPr txBox="1"/>
          <p:nvPr/>
        </p:nvSpPr>
        <p:spPr>
          <a:xfrm rot="5400000">
            <a:off x="953252" y="3172155"/>
            <a:ext cx="6642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nl-NL" sz="40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CE90943-1C8D-4DE7-B07B-6408E904F994}"/>
              </a:ext>
            </a:extLst>
          </p:cNvPr>
          <p:cNvSpPr txBox="1"/>
          <p:nvPr/>
        </p:nvSpPr>
        <p:spPr>
          <a:xfrm>
            <a:off x="2716081" y="4870512"/>
            <a:ext cx="397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nl-NL" sz="40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36F70CF-965C-4F58-AF68-F4061537DA7A}"/>
              </a:ext>
            </a:extLst>
          </p:cNvPr>
          <p:cNvSpPr txBox="1"/>
          <p:nvPr/>
        </p:nvSpPr>
        <p:spPr>
          <a:xfrm>
            <a:off x="7688651" y="5224455"/>
            <a:ext cx="397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nl-NL" sz="40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B0839DA-DCEC-4E4B-A306-A297FA4D7F34}"/>
              </a:ext>
            </a:extLst>
          </p:cNvPr>
          <p:cNvSpPr txBox="1"/>
          <p:nvPr/>
        </p:nvSpPr>
        <p:spPr>
          <a:xfrm rot="5400000">
            <a:off x="9925565" y="2844565"/>
            <a:ext cx="397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629073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9ECA3AF-0F58-402F-ADE1-5BA6FF5EC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885" y="875489"/>
            <a:ext cx="7785591" cy="598192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881129" y="88116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2.11 De </a:t>
            </a:r>
            <a:r>
              <a:rPr lang="en-US" sz="2000" b="1" dirty="0" err="1"/>
              <a:t>Opstand</a:t>
            </a:r>
            <a:r>
              <a:rPr lang="en-US" sz="2000" b="1" dirty="0"/>
              <a:t>: </a:t>
            </a:r>
            <a:r>
              <a:rPr lang="en-US" sz="2000" b="1" dirty="0" err="1"/>
              <a:t>strijd</a:t>
            </a:r>
            <a:r>
              <a:rPr lang="en-US" sz="2000" b="1" dirty="0"/>
              <a:t> om de </a:t>
            </a:r>
            <a:r>
              <a:rPr lang="en-US" sz="2000" b="1" dirty="0" err="1"/>
              <a:t>steden</a:t>
            </a:r>
            <a:endParaRPr lang="en-US" sz="2000" b="1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8435371" y="-32305"/>
            <a:ext cx="3748391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BREDA (1590)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Tot 1590 </a:t>
            </a:r>
            <a:r>
              <a:rPr lang="en-US" dirty="0" err="1">
                <a:solidFill>
                  <a:schemeClr val="tx1"/>
                </a:solidFill>
              </a:rPr>
              <a:t>bezet</a:t>
            </a:r>
            <a:r>
              <a:rPr lang="en-US" dirty="0">
                <a:solidFill>
                  <a:schemeClr val="tx1"/>
                </a:solidFill>
              </a:rPr>
              <a:t> door </a:t>
            </a:r>
            <a:r>
              <a:rPr lang="en-US" dirty="0" err="1">
                <a:solidFill>
                  <a:schemeClr val="tx1"/>
                </a:solidFill>
              </a:rPr>
              <a:t>Spaanse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soldaten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Na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list (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turfschip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verslaan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geuzen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Spanjaarden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329D447-6940-4055-AFA6-70F36895E82F}"/>
              </a:ext>
            </a:extLst>
          </p:cNvPr>
          <p:cNvSpPr/>
          <p:nvPr/>
        </p:nvSpPr>
        <p:spPr>
          <a:xfrm>
            <a:off x="0" y="-20271"/>
            <a:ext cx="3051506" cy="286232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LEIDEN (1573-1574)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Bijna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belegert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Spaanse</a:t>
            </a:r>
            <a:r>
              <a:rPr lang="en-US" dirty="0">
                <a:solidFill>
                  <a:schemeClr val="tx1"/>
                </a:solidFill>
              </a:rPr>
              <a:t> leger de </a:t>
            </a:r>
            <a:r>
              <a:rPr lang="en-US" dirty="0" err="1">
                <a:solidFill>
                  <a:schemeClr val="tx1"/>
                </a:solidFill>
              </a:rPr>
              <a:t>stad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Leiden </a:t>
            </a:r>
            <a:r>
              <a:rPr lang="en-US" dirty="0" err="1">
                <a:solidFill>
                  <a:schemeClr val="tx1"/>
                </a:solidFill>
              </a:rPr>
              <a:t>lijdt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honger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overleeft</a:t>
            </a:r>
            <a:r>
              <a:rPr lang="en-US" dirty="0">
                <a:solidFill>
                  <a:schemeClr val="tx1"/>
                </a:solidFill>
              </a:rPr>
              <a:t> op </a:t>
            </a:r>
            <a:r>
              <a:rPr lang="en-US" dirty="0" err="1">
                <a:solidFill>
                  <a:schemeClr val="tx1"/>
                </a:solidFill>
              </a:rPr>
              <a:t>wittebrood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haring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Polders </a:t>
            </a:r>
            <a:r>
              <a:rPr lang="en-US" dirty="0" err="1">
                <a:solidFill>
                  <a:schemeClr val="tx1"/>
                </a:solidFill>
              </a:rPr>
              <a:t>rond</a:t>
            </a:r>
            <a:r>
              <a:rPr lang="en-US" dirty="0">
                <a:solidFill>
                  <a:schemeClr val="tx1"/>
                </a:solidFill>
              </a:rPr>
              <a:t> Leiden </a:t>
            </a:r>
            <a:r>
              <a:rPr lang="en-US" dirty="0" err="1">
                <a:solidFill>
                  <a:schemeClr val="tx1"/>
                </a:solidFill>
              </a:rPr>
              <a:t>onder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watergezet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geuzen</a:t>
            </a:r>
            <a:r>
              <a:rPr lang="en-US" dirty="0">
                <a:solidFill>
                  <a:schemeClr val="tx1"/>
                </a:solidFill>
              </a:rPr>
              <a:t> op </a:t>
            </a:r>
            <a:r>
              <a:rPr lang="en-US" dirty="0" err="1">
                <a:solidFill>
                  <a:schemeClr val="tx1"/>
                </a:solidFill>
              </a:rPr>
              <a:t>platbodems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verslaan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Spanjaarden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38E1A38-FB14-40ED-9122-81DDF76C9C65}"/>
              </a:ext>
            </a:extLst>
          </p:cNvPr>
          <p:cNvSpPr/>
          <p:nvPr/>
        </p:nvSpPr>
        <p:spPr>
          <a:xfrm>
            <a:off x="6153665" y="4184561"/>
            <a:ext cx="6038335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ANTWERPEN (1584 - 1585)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Antwerpen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wilden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graag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meedoen</a:t>
            </a:r>
            <a:r>
              <a:rPr lang="en-US" dirty="0">
                <a:solidFill>
                  <a:schemeClr val="tx1"/>
                </a:solidFill>
              </a:rPr>
              <a:t> met het </a:t>
            </a:r>
            <a:r>
              <a:rPr lang="en-US" dirty="0" err="1">
                <a:solidFill>
                  <a:schemeClr val="tx1"/>
                </a:solidFill>
              </a:rPr>
              <a:t>opstandige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succesvolle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Noorden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Spanjaarden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willen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Antwerpen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grootste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havenstad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behouden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Na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beleg</a:t>
            </a:r>
            <a:r>
              <a:rPr lang="en-US" dirty="0">
                <a:solidFill>
                  <a:schemeClr val="tx1"/>
                </a:solidFill>
              </a:rPr>
              <a:t> van 14 </a:t>
            </a:r>
            <a:r>
              <a:rPr lang="en-US" dirty="0" err="1">
                <a:solidFill>
                  <a:schemeClr val="tx1"/>
                </a:solidFill>
              </a:rPr>
              <a:t>maanden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veroveren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Spanjaarden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stad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De </a:t>
            </a:r>
            <a:r>
              <a:rPr lang="en-US" dirty="0" err="1">
                <a:solidFill>
                  <a:schemeClr val="tx1"/>
                </a:solidFill>
              </a:rPr>
              <a:t>vloot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geuzen</a:t>
            </a:r>
            <a:r>
              <a:rPr lang="en-US" dirty="0">
                <a:solidFill>
                  <a:schemeClr val="tx1"/>
                </a:solidFill>
              </a:rPr>
              <a:t>, die de </a:t>
            </a:r>
            <a:r>
              <a:rPr lang="en-US" dirty="0" err="1">
                <a:solidFill>
                  <a:schemeClr val="tx1"/>
                </a:solidFill>
              </a:rPr>
              <a:t>stad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helpen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besluit</a:t>
            </a:r>
            <a:r>
              <a:rPr lang="en-US" dirty="0">
                <a:solidFill>
                  <a:schemeClr val="tx1"/>
                </a:solidFill>
              </a:rPr>
              <a:t> tot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afsluiting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Schelde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7749B5-DD94-472B-9982-6334331D0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38" y="2842050"/>
            <a:ext cx="3059743" cy="42386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7D7B12F-EC48-4B5B-A0EE-882C5B79A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609" y="1722021"/>
            <a:ext cx="3748391" cy="249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91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BEAD2F8-F0AB-45D4-A284-5351E714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778" y="918519"/>
            <a:ext cx="8909222" cy="5939481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7957229" y="240656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2.11 </a:t>
            </a:r>
            <a:r>
              <a:rPr lang="en-US" sz="2000" b="1" dirty="0" err="1"/>
              <a:t>Ontwikkelingen</a:t>
            </a:r>
            <a:r>
              <a:rPr lang="en-US" sz="2000" b="1" dirty="0"/>
              <a:t> in het </a:t>
            </a:r>
            <a:r>
              <a:rPr lang="en-US" sz="2000" b="1" dirty="0" err="1"/>
              <a:t>Noorden</a:t>
            </a:r>
            <a:endParaRPr lang="en-US" sz="2000" b="1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183471" y="10758"/>
            <a:ext cx="3237470" cy="369331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IN JAARTALLEN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1568: begin </a:t>
            </a:r>
            <a:r>
              <a:rPr lang="en-US" dirty="0" err="1">
                <a:solidFill>
                  <a:schemeClr val="tx1"/>
                </a:solidFill>
              </a:rPr>
              <a:t>Opstand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1572 – 1576: </a:t>
            </a: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Noordelijke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bevrijd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1579: </a:t>
            </a:r>
            <a:r>
              <a:rPr lang="en-US" dirty="0" err="1">
                <a:solidFill>
                  <a:schemeClr val="tx1"/>
                </a:solidFill>
              </a:rPr>
              <a:t>Noordelijke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Nederlanden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(plus </a:t>
            </a:r>
            <a:r>
              <a:rPr lang="en-US" dirty="0" err="1">
                <a:solidFill>
                  <a:schemeClr val="tx1"/>
                </a:solidFill>
              </a:rPr>
              <a:t>Vlaanderen</a:t>
            </a:r>
            <a:r>
              <a:rPr lang="en-US" dirty="0">
                <a:solidFill>
                  <a:schemeClr val="tx1"/>
                </a:solidFill>
              </a:rPr>
              <a:t>!) </a:t>
            </a:r>
            <a:r>
              <a:rPr lang="en-US" dirty="0" err="1">
                <a:solidFill>
                  <a:schemeClr val="tx1"/>
                </a:solidFill>
              </a:rPr>
              <a:t>gaan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</a:t>
            </a:r>
            <a:r>
              <a:rPr lang="en-US" dirty="0" err="1">
                <a:solidFill>
                  <a:schemeClr val="tx1"/>
                </a:solidFill>
              </a:rPr>
              <a:t>samenwerken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1581: </a:t>
            </a:r>
            <a:r>
              <a:rPr lang="en-US" dirty="0" err="1">
                <a:solidFill>
                  <a:schemeClr val="tx1"/>
                </a:solidFill>
              </a:rPr>
              <a:t>Noordelijke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Nederlanden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</a:t>
            </a:r>
            <a:r>
              <a:rPr lang="en-US" dirty="0" err="1">
                <a:solidFill>
                  <a:schemeClr val="tx1"/>
                </a:solidFill>
              </a:rPr>
              <a:t>zweren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Spaanse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1588: </a:t>
            </a:r>
            <a:r>
              <a:rPr lang="en-US" dirty="0" err="1">
                <a:solidFill>
                  <a:schemeClr val="tx1"/>
                </a:solidFill>
              </a:rPr>
              <a:t>Noordelijke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Nederlanden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</a:t>
            </a:r>
            <a:r>
              <a:rPr lang="en-US" dirty="0" err="1">
                <a:solidFill>
                  <a:schemeClr val="tx1"/>
                </a:solidFill>
              </a:rPr>
              <a:t>gaan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verder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Republiek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der 7 (8) </a:t>
            </a:r>
            <a:r>
              <a:rPr lang="en-US" dirty="0" err="1">
                <a:solidFill>
                  <a:schemeClr val="tx1"/>
                </a:solidFill>
              </a:rPr>
              <a:t>Verenigde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</a:t>
            </a:r>
            <a:r>
              <a:rPr lang="en-US" dirty="0" err="1">
                <a:solidFill>
                  <a:schemeClr val="tx1"/>
                </a:solidFill>
              </a:rPr>
              <a:t>Nederlanden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71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C4738BB-953B-4288-827E-42E6BDBD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746" y="0"/>
            <a:ext cx="6344506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8379252" y="0"/>
            <a:ext cx="3812748" cy="34163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DE WERELDHANDEL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1602 </a:t>
            </a:r>
            <a:r>
              <a:rPr lang="en-US" dirty="0" err="1">
                <a:solidFill>
                  <a:schemeClr val="tx1"/>
                </a:solidFill>
              </a:rPr>
              <a:t>oprichting</a:t>
            </a:r>
            <a:r>
              <a:rPr lang="en-US" dirty="0">
                <a:solidFill>
                  <a:schemeClr val="tx1"/>
                </a:solidFill>
              </a:rPr>
              <a:t> VOC door Johan van </a:t>
            </a:r>
            <a:r>
              <a:rPr lang="en-US" dirty="0" err="1">
                <a:solidFill>
                  <a:schemeClr val="tx1"/>
                </a:solidFill>
              </a:rPr>
              <a:t>Oldenbarneveldt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DOEL VOC: </a:t>
            </a:r>
            <a:r>
              <a:rPr lang="en-US" dirty="0" err="1">
                <a:solidFill>
                  <a:schemeClr val="tx1"/>
                </a:solidFill>
              </a:rPr>
              <a:t>veroveren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factorijen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Azië</a:t>
            </a:r>
            <a:r>
              <a:rPr lang="en-US" dirty="0">
                <a:solidFill>
                  <a:schemeClr val="tx1"/>
                </a:solidFill>
              </a:rPr>
              <a:t> om </a:t>
            </a:r>
            <a:r>
              <a:rPr lang="en-US" dirty="0" err="1">
                <a:solidFill>
                  <a:schemeClr val="tx1"/>
                </a:solidFill>
              </a:rPr>
              <a:t>specerijenhandel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handen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krijgen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VOC = </a:t>
            </a:r>
            <a:r>
              <a:rPr lang="en-US" dirty="0" err="1">
                <a:solidFill>
                  <a:schemeClr val="tx1"/>
                </a:solidFill>
              </a:rPr>
              <a:t>typisch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handels-kapitalistisch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bedrijf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aandelen</a:t>
            </a:r>
            <a:r>
              <a:rPr lang="en-US" dirty="0">
                <a:solidFill>
                  <a:schemeClr val="tx1"/>
                </a:solidFill>
              </a:rPr>
              <a:t>!)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1621 </a:t>
            </a:r>
            <a:r>
              <a:rPr lang="en-US" dirty="0" err="1">
                <a:solidFill>
                  <a:schemeClr val="tx1"/>
                </a:solidFill>
              </a:rPr>
              <a:t>oprichting</a:t>
            </a:r>
            <a:r>
              <a:rPr lang="en-US" dirty="0">
                <a:solidFill>
                  <a:schemeClr val="tx1"/>
                </a:solidFill>
              </a:rPr>
              <a:t> WIC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DOEL WIC: </a:t>
            </a:r>
            <a:r>
              <a:rPr lang="en-US" dirty="0" err="1">
                <a:solidFill>
                  <a:schemeClr val="tx1"/>
                </a:solidFill>
              </a:rPr>
              <a:t>stichten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plantagekoloniën</a:t>
            </a:r>
            <a:r>
              <a:rPr lang="en-US" dirty="0">
                <a:solidFill>
                  <a:schemeClr val="tx1"/>
                </a:solidFill>
              </a:rPr>
              <a:t>, driehoekshandel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Spanjaarden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bevechten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0" y="0"/>
            <a:ext cx="2034746" cy="6740307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DE STAPELMARKT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Amsterdam </a:t>
            </a:r>
            <a:r>
              <a:rPr lang="en-US" dirty="0" err="1">
                <a:solidFill>
                  <a:schemeClr val="tx1"/>
                </a:solidFill>
              </a:rPr>
              <a:t>begon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havenstad</a:t>
            </a:r>
            <a:r>
              <a:rPr lang="en-US" dirty="0">
                <a:solidFill>
                  <a:schemeClr val="tx1"/>
                </a:solidFill>
              </a:rPr>
              <a:t> in de </a:t>
            </a:r>
            <a:r>
              <a:rPr lang="en-US" dirty="0" err="1">
                <a:solidFill>
                  <a:schemeClr val="tx1"/>
                </a:solidFill>
              </a:rPr>
              <a:t>moedernegotie</a:t>
            </a:r>
            <a:r>
              <a:rPr lang="en-US" dirty="0">
                <a:solidFill>
                  <a:schemeClr val="tx1"/>
                </a:solidFill>
              </a:rPr>
              <a:t> (= </a:t>
            </a:r>
            <a:r>
              <a:rPr lang="en-US" dirty="0" err="1">
                <a:solidFill>
                  <a:schemeClr val="tx1"/>
                </a:solidFill>
              </a:rPr>
              <a:t>graanhandel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Oostzeegebied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Door </a:t>
            </a:r>
            <a:r>
              <a:rPr lang="en-US" dirty="0" err="1">
                <a:solidFill>
                  <a:schemeClr val="tx1"/>
                </a:solidFill>
              </a:rPr>
              <a:t>graanhandel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groei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andere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</a:t>
            </a:r>
            <a:r>
              <a:rPr lang="en-US" dirty="0">
                <a:solidFill>
                  <a:schemeClr val="tx1"/>
                </a:solidFill>
              </a:rPr>
              <a:t> = begin </a:t>
            </a:r>
            <a:r>
              <a:rPr lang="en-US" dirty="0" err="1">
                <a:solidFill>
                  <a:schemeClr val="tx1"/>
                </a:solidFill>
              </a:rPr>
              <a:t>stapelmarktfunctie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1585 door de Val van </a:t>
            </a:r>
            <a:r>
              <a:rPr lang="en-US" dirty="0" err="1">
                <a:solidFill>
                  <a:schemeClr val="tx1"/>
                </a:solidFill>
              </a:rPr>
              <a:t>Antwerpen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verschuift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Europese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stapelmarkt-functie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Amsterdam</a:t>
            </a: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1674521" y="117693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2.12 </a:t>
            </a:r>
            <a:r>
              <a:rPr lang="en-US" sz="2000" b="1" dirty="0" err="1"/>
              <a:t>Ontwikkelingen</a:t>
            </a:r>
            <a:r>
              <a:rPr lang="en-US" sz="2000" b="1" dirty="0"/>
              <a:t> in Amsterdam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CB7F8DD-E6E7-4C84-BE16-5EA381BC7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252" y="3416320"/>
            <a:ext cx="3812748" cy="36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27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956401" y="844577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3.1 De </a:t>
            </a:r>
            <a:r>
              <a:rPr lang="en-US" sz="2000" b="1" dirty="0" err="1"/>
              <a:t>bijzondere</a:t>
            </a:r>
            <a:r>
              <a:rPr lang="en-US" sz="2000" b="1" dirty="0"/>
              <a:t> </a:t>
            </a:r>
            <a:r>
              <a:rPr lang="en-US" sz="2000" b="1" dirty="0" err="1"/>
              <a:t>plaats</a:t>
            </a:r>
            <a:r>
              <a:rPr lang="en-US" sz="2000" b="1" dirty="0"/>
              <a:t> in </a:t>
            </a:r>
            <a:r>
              <a:rPr lang="en-US" sz="2000" b="1" dirty="0" err="1"/>
              <a:t>staatkundige</a:t>
            </a:r>
            <a:r>
              <a:rPr lang="en-US" sz="2000" b="1" dirty="0"/>
              <a:t> </a:t>
            </a:r>
            <a:r>
              <a:rPr lang="en-US" sz="2000" b="1" dirty="0" err="1"/>
              <a:t>opzicht</a:t>
            </a:r>
            <a:r>
              <a:rPr lang="en-US" sz="2000" b="1" dirty="0"/>
              <a:t> van de </a:t>
            </a:r>
            <a:r>
              <a:rPr lang="en-US" sz="2000" b="1" dirty="0" err="1"/>
              <a:t>Republiek</a:t>
            </a:r>
            <a:r>
              <a:rPr lang="en-US" sz="2000" b="1" dirty="0"/>
              <a:t> …. (1)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9519037" y="0"/>
            <a:ext cx="2672963" cy="507831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STADHOUDER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Oorspronkelijk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plaatsvervanger</a:t>
            </a:r>
            <a:r>
              <a:rPr lang="en-US" b="1" dirty="0">
                <a:solidFill>
                  <a:schemeClr val="tx1"/>
                </a:solidFill>
              </a:rPr>
              <a:t> van de </a:t>
            </a:r>
            <a:r>
              <a:rPr lang="en-US" b="1" dirty="0" err="1">
                <a:solidFill>
                  <a:schemeClr val="tx1"/>
                </a:solidFill>
              </a:rPr>
              <a:t>koning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(van </a:t>
            </a:r>
            <a:r>
              <a:rPr lang="en-US" dirty="0" err="1">
                <a:solidFill>
                  <a:schemeClr val="tx1"/>
                </a:solidFill>
              </a:rPr>
              <a:t>Spanje</a:t>
            </a:r>
            <a:r>
              <a:rPr lang="en-US" dirty="0">
                <a:solidFill>
                  <a:schemeClr val="tx1"/>
                </a:solidFill>
              </a:rPr>
              <a:t>), maar in de </a:t>
            </a:r>
            <a:r>
              <a:rPr lang="en-US" dirty="0" err="1">
                <a:solidFill>
                  <a:schemeClr val="tx1"/>
                </a:solidFill>
              </a:rPr>
              <a:t>Republiek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b="1" dirty="0" err="1">
                <a:solidFill>
                  <a:schemeClr val="tx1"/>
                </a:solidFill>
              </a:rPr>
              <a:t>opperbevelhebber</a:t>
            </a:r>
            <a:r>
              <a:rPr lang="en-US" dirty="0">
                <a:solidFill>
                  <a:schemeClr val="tx1"/>
                </a:solidFill>
              </a:rPr>
              <a:t> van het leger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Altijd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nazaat</a:t>
            </a:r>
            <a:r>
              <a:rPr lang="en-US" dirty="0">
                <a:solidFill>
                  <a:schemeClr val="tx1"/>
                </a:solidFill>
              </a:rPr>
              <a:t> van Willem van </a:t>
            </a:r>
            <a:r>
              <a:rPr lang="en-US" dirty="0" err="1">
                <a:solidFill>
                  <a:schemeClr val="tx1"/>
                </a:solidFill>
              </a:rPr>
              <a:t>Oranje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Moest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opboksen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raadpensionaris</a:t>
            </a:r>
            <a:r>
              <a:rPr lang="en-US" dirty="0">
                <a:solidFill>
                  <a:schemeClr val="tx1"/>
                </a:solidFill>
              </a:rPr>
              <a:t> (=de </a:t>
            </a:r>
            <a:r>
              <a:rPr lang="en-US" dirty="0" err="1">
                <a:solidFill>
                  <a:schemeClr val="tx1"/>
                </a:solidFill>
              </a:rPr>
              <a:t>hoogste</a:t>
            </a:r>
            <a:r>
              <a:rPr lang="en-US" dirty="0">
                <a:solidFill>
                  <a:schemeClr val="tx1"/>
                </a:solidFill>
              </a:rPr>
              <a:t> regent in de </a:t>
            </a:r>
            <a:r>
              <a:rPr lang="en-US" dirty="0" err="1">
                <a:solidFill>
                  <a:schemeClr val="tx1"/>
                </a:solidFill>
              </a:rPr>
              <a:t>Nederlanden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Zij </a:t>
            </a:r>
            <a:r>
              <a:rPr lang="en-US" dirty="0" err="1">
                <a:solidFill>
                  <a:schemeClr val="tx1"/>
                </a:solidFill>
              </a:rPr>
              <a:t>gedroegen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soms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soort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vorst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koning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Waren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centralistisch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beleid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0" y="0"/>
            <a:ext cx="3035030" cy="535531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REGENTEN: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Bestuurden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steden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de </a:t>
            </a:r>
            <a:r>
              <a:rPr lang="en-US" dirty="0" err="1">
                <a:solidFill>
                  <a:schemeClr val="tx1"/>
                </a:solidFill>
              </a:rPr>
              <a:t>Gewestelijke</a:t>
            </a:r>
            <a:r>
              <a:rPr lang="en-US" dirty="0">
                <a:solidFill>
                  <a:schemeClr val="tx1"/>
                </a:solidFill>
              </a:rPr>
              <a:t> Staten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de Staten-</a:t>
            </a:r>
            <a:r>
              <a:rPr lang="en-US" dirty="0" err="1">
                <a:solidFill>
                  <a:schemeClr val="tx1"/>
                </a:solidFill>
              </a:rPr>
              <a:t>Generaal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Waren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particularisme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Wilden </a:t>
            </a:r>
            <a:r>
              <a:rPr lang="en-US" dirty="0" err="1">
                <a:solidFill>
                  <a:schemeClr val="tx1"/>
                </a:solidFill>
              </a:rPr>
              <a:t>gewetensvrijheid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hun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stad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gewest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Waren</a:t>
            </a:r>
            <a:r>
              <a:rPr lang="en-US" dirty="0">
                <a:solidFill>
                  <a:schemeClr val="tx1"/>
                </a:solidFill>
              </a:rPr>
              <a:t> -</a:t>
            </a:r>
            <a:r>
              <a:rPr lang="en-US" dirty="0" err="1">
                <a:solidFill>
                  <a:schemeClr val="tx1"/>
                </a:solidFill>
              </a:rPr>
              <a:t>naast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bestuurder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ook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koopman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handelaar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Stelden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economie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dienst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strijd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Spanjaarden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handel</a:t>
            </a:r>
            <a:r>
              <a:rPr lang="en-US" dirty="0">
                <a:solidFill>
                  <a:schemeClr val="tx1"/>
                </a:solidFill>
              </a:rPr>
              <a:t> was </a:t>
            </a:r>
            <a:r>
              <a:rPr lang="en-US" dirty="0" err="1">
                <a:solidFill>
                  <a:schemeClr val="tx1"/>
                </a:solidFill>
              </a:rPr>
              <a:t>nodig</a:t>
            </a:r>
            <a:r>
              <a:rPr lang="en-US" dirty="0">
                <a:solidFill>
                  <a:schemeClr val="tx1"/>
                </a:solidFill>
              </a:rPr>
              <a:t> om de </a:t>
            </a:r>
            <a:r>
              <a:rPr lang="en-US" dirty="0" err="1">
                <a:solidFill>
                  <a:schemeClr val="tx1"/>
                </a:solidFill>
              </a:rPr>
              <a:t>oorlog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financieren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oorlog</a:t>
            </a:r>
            <a:r>
              <a:rPr lang="en-US" dirty="0">
                <a:solidFill>
                  <a:schemeClr val="tx1"/>
                </a:solidFill>
              </a:rPr>
              <a:t> was </a:t>
            </a:r>
            <a:r>
              <a:rPr lang="en-US" dirty="0" err="1">
                <a:solidFill>
                  <a:schemeClr val="tx1"/>
                </a:solidFill>
              </a:rPr>
              <a:t>handig</a:t>
            </a:r>
            <a:r>
              <a:rPr lang="en-US" dirty="0">
                <a:solidFill>
                  <a:schemeClr val="tx1"/>
                </a:solidFill>
              </a:rPr>
              <a:t> om de </a:t>
            </a:r>
            <a:r>
              <a:rPr lang="en-US" dirty="0" err="1">
                <a:solidFill>
                  <a:schemeClr val="tx1"/>
                </a:solidFill>
              </a:rPr>
              <a:t>Spaanse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beconcurreren</a:t>
            </a:r>
            <a:r>
              <a:rPr lang="en-US" dirty="0">
                <a:solidFill>
                  <a:schemeClr val="tx1"/>
                </a:solidFill>
              </a:rPr>
              <a:t> (=</a:t>
            </a:r>
            <a:r>
              <a:rPr lang="en-US" b="1" dirty="0" err="1">
                <a:solidFill>
                  <a:schemeClr val="tx1"/>
                </a:solidFill>
              </a:rPr>
              <a:t>oorlogseconomie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Investeerden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innovaties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molens</a:t>
            </a:r>
            <a:r>
              <a:rPr lang="en-US" dirty="0">
                <a:solidFill>
                  <a:schemeClr val="tx1"/>
                </a:solidFill>
              </a:rPr>
              <a:t>, polders, 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246D4FAD-825A-4793-84DE-8F4A064C4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30" y="2767543"/>
            <a:ext cx="3161489" cy="4090457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6D7F87C1-172E-43F4-95A6-E58997B83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19" y="2767542"/>
            <a:ext cx="3322518" cy="4090458"/>
          </a:xfrm>
          <a:prstGeom prst="rect">
            <a:avLst/>
          </a:prstGeom>
        </p:spPr>
      </p:pic>
      <p:sp>
        <p:nvSpPr>
          <p:cNvPr id="9" name="Tekstballon: rechthoek met afgeronde hoeken 8">
            <a:extLst>
              <a:ext uri="{FF2B5EF4-FFF2-40B4-BE49-F238E27FC236}">
                <a16:creationId xmlns:a16="http://schemas.microsoft.com/office/drawing/2014/main" id="{B216936E-3831-43A8-881F-DA67AF48EE6F}"/>
              </a:ext>
            </a:extLst>
          </p:cNvPr>
          <p:cNvSpPr/>
          <p:nvPr/>
        </p:nvSpPr>
        <p:spPr>
          <a:xfrm>
            <a:off x="4860323" y="5133336"/>
            <a:ext cx="2483509" cy="12966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Van </a:t>
            </a:r>
            <a:r>
              <a:rPr lang="en-US" dirty="0" err="1"/>
              <a:t>Oldenbarneveldt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prins</a:t>
            </a:r>
            <a:r>
              <a:rPr lang="en-US" dirty="0"/>
              <a:t> </a:t>
            </a:r>
            <a:r>
              <a:rPr lang="en-US" dirty="0" err="1"/>
              <a:t>Maurits</a:t>
            </a:r>
            <a:r>
              <a:rPr lang="en-US" dirty="0"/>
              <a:t> </a:t>
            </a:r>
            <a:r>
              <a:rPr lang="en-US" dirty="0" err="1"/>
              <a:t>bestreden</a:t>
            </a:r>
            <a:r>
              <a:rPr lang="en-US" dirty="0"/>
              <a:t> </a:t>
            </a:r>
            <a:r>
              <a:rPr lang="en-US" dirty="0" err="1"/>
              <a:t>elkaar</a:t>
            </a:r>
            <a:r>
              <a:rPr lang="en-US" dirty="0"/>
              <a:t> tot de </a:t>
            </a:r>
            <a:r>
              <a:rPr lang="en-US" dirty="0" err="1"/>
              <a:t>dood</a:t>
            </a:r>
            <a:r>
              <a:rPr lang="en-US" dirty="0"/>
              <a:t> </a:t>
            </a:r>
            <a:r>
              <a:rPr lang="en-US" dirty="0" err="1"/>
              <a:t>volgde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3642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1AADE6E-EBFA-4E83-8F07-3F35232F1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490" y="0"/>
            <a:ext cx="2452510" cy="3429000"/>
          </a:xfrm>
          <a:prstGeom prst="rect">
            <a:avLst/>
          </a:prstGeom>
        </p:spPr>
      </p:pic>
      <p:pic>
        <p:nvPicPr>
          <p:cNvPr id="5" name="Afbeelding 4" descr="Afbeelding met tekst, buiten, oud, verschillende&#10;&#10;Automatisch gegenereerde beschrijving">
            <a:extLst>
              <a:ext uri="{FF2B5EF4-FFF2-40B4-BE49-F238E27FC236}">
                <a16:creationId xmlns:a16="http://schemas.microsoft.com/office/drawing/2014/main" id="{65F12884-94C9-4958-9E6D-C1C99CD07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739490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9739490" y="3164681"/>
            <a:ext cx="2452510" cy="369331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OORZAKEN VAN CULTURELE BLOEI: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Rijke</a:t>
            </a:r>
            <a:r>
              <a:rPr lang="en-US" dirty="0">
                <a:solidFill>
                  <a:schemeClr val="tx1"/>
                </a:solidFill>
              </a:rPr>
              <a:t> burgers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hebben</a:t>
            </a:r>
            <a:r>
              <a:rPr lang="en-US" dirty="0">
                <a:solidFill>
                  <a:schemeClr val="tx1"/>
                </a:solidFill>
              </a:rPr>
              <a:t> geld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kopen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dus</a:t>
            </a:r>
            <a:r>
              <a:rPr lang="en-US" dirty="0">
                <a:solidFill>
                  <a:schemeClr val="tx1"/>
                </a:solidFill>
              </a:rPr>
              <a:t> kunst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Regenten</a:t>
            </a:r>
            <a:r>
              <a:rPr lang="en-US" dirty="0">
                <a:solidFill>
                  <a:schemeClr val="tx1"/>
                </a:solidFill>
              </a:rPr>
              <a:t> laten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vereeuwigen</a:t>
            </a:r>
            <a:r>
              <a:rPr lang="en-US" dirty="0">
                <a:solidFill>
                  <a:schemeClr val="tx1"/>
                </a:solidFill>
              </a:rPr>
              <a:t> (‘</a:t>
            </a:r>
            <a:r>
              <a:rPr lang="en-US" i="1" dirty="0">
                <a:solidFill>
                  <a:schemeClr val="tx1"/>
                </a:solidFill>
              </a:rPr>
              <a:t>De </a:t>
            </a:r>
            <a:r>
              <a:rPr lang="en-US" i="1" dirty="0" err="1">
                <a:solidFill>
                  <a:schemeClr val="tx1"/>
                </a:solidFill>
              </a:rPr>
              <a:t>Nachtwacht</a:t>
            </a:r>
            <a:r>
              <a:rPr lang="en-US" dirty="0">
                <a:solidFill>
                  <a:schemeClr val="tx1"/>
                </a:solidFill>
              </a:rPr>
              <a:t>’  van Rembrandt)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Rijke</a:t>
            </a:r>
            <a:r>
              <a:rPr lang="en-US" dirty="0">
                <a:solidFill>
                  <a:schemeClr val="tx1"/>
                </a:solidFill>
              </a:rPr>
              <a:t> burgers </a:t>
            </a:r>
            <a:r>
              <a:rPr lang="en-US" dirty="0" err="1">
                <a:solidFill>
                  <a:schemeClr val="tx1"/>
                </a:solidFill>
              </a:rPr>
              <a:t>geven</a:t>
            </a:r>
            <a:r>
              <a:rPr lang="en-US" dirty="0">
                <a:solidFill>
                  <a:schemeClr val="tx1"/>
                </a:solidFill>
              </a:rPr>
              <a:t> geld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weten-schap</a:t>
            </a:r>
            <a:r>
              <a:rPr lang="en-US" dirty="0">
                <a:solidFill>
                  <a:schemeClr val="tx1"/>
                </a:solidFill>
              </a:rPr>
              <a:t> (Huygens, De Groot)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0" y="0"/>
            <a:ext cx="4013627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OORZAKEN VAN DE ECONOMISCHE BLOEI: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Gespecialiseerde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commerciële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landbouw</a:t>
            </a:r>
            <a:r>
              <a:rPr lang="en-US" dirty="0">
                <a:solidFill>
                  <a:schemeClr val="tx1"/>
                </a:solidFill>
              </a:rPr>
              <a:t> (gras, </a:t>
            </a:r>
            <a:r>
              <a:rPr lang="en-US" dirty="0" err="1">
                <a:solidFill>
                  <a:schemeClr val="tx1"/>
                </a:solidFill>
              </a:rPr>
              <a:t>hennep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vlas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Goeddraaiende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nijverheid</a:t>
            </a:r>
            <a:r>
              <a:rPr lang="en-US" dirty="0">
                <a:solidFill>
                  <a:schemeClr val="tx1"/>
                </a:solidFill>
              </a:rPr>
              <a:t> (schepen, kaas, </a:t>
            </a:r>
            <a:r>
              <a:rPr lang="en-US" dirty="0" err="1">
                <a:solidFill>
                  <a:schemeClr val="tx1"/>
                </a:solidFill>
              </a:rPr>
              <a:t>suiker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cacao)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Sterke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handelsfunctie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stapelmarkt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wereldhandel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606468" y="154088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3.2 …… </a:t>
            </a:r>
            <a:r>
              <a:rPr lang="en-US" sz="2000" b="1" dirty="0" err="1"/>
              <a:t>en</a:t>
            </a:r>
            <a:r>
              <a:rPr lang="en-US" sz="2000" b="1" dirty="0"/>
              <a:t> de </a:t>
            </a:r>
            <a:r>
              <a:rPr lang="en-US" sz="2000" b="1" dirty="0" err="1"/>
              <a:t>bloei</a:t>
            </a:r>
            <a:r>
              <a:rPr lang="en-US" sz="2000" b="1" dirty="0"/>
              <a:t> in </a:t>
            </a:r>
            <a:r>
              <a:rPr lang="en-US" sz="2000" b="1" dirty="0" err="1"/>
              <a:t>economisch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cultureel</a:t>
            </a:r>
            <a:r>
              <a:rPr lang="en-US" sz="2000" b="1" dirty="0"/>
              <a:t> </a:t>
            </a:r>
            <a:r>
              <a:rPr lang="en-US" sz="2000" b="1" dirty="0" err="1"/>
              <a:t>opzicht</a:t>
            </a:r>
            <a:r>
              <a:rPr lang="en-US" sz="2000" b="1" dirty="0"/>
              <a:t>  in de </a:t>
            </a:r>
            <a:r>
              <a:rPr lang="en-US" sz="2000" b="1" dirty="0" err="1"/>
              <a:t>Republiek</a:t>
            </a:r>
            <a:r>
              <a:rPr lang="en-US" sz="2000" b="1" dirty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148528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1179171-E8E9-4447-AFC2-AD86E49B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847" y="-97276"/>
            <a:ext cx="12551847" cy="695527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8309134" y="2073275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Vooraf</a:t>
            </a:r>
            <a:r>
              <a:rPr lang="en-US" sz="2000" b="1" dirty="0"/>
              <a:t>: Europa </a:t>
            </a:r>
            <a:r>
              <a:rPr lang="en-US" sz="2000" b="1" dirty="0" err="1"/>
              <a:t>rond</a:t>
            </a:r>
            <a:r>
              <a:rPr lang="en-US" sz="2000" b="1" dirty="0"/>
              <a:t> het </a:t>
            </a:r>
            <a:r>
              <a:rPr lang="en-US" sz="2000" b="1" dirty="0" err="1"/>
              <a:t>jaar</a:t>
            </a:r>
            <a:r>
              <a:rPr lang="en-US" sz="2000" b="1" dirty="0"/>
              <a:t> 1000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295328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314117" y="99151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3.3 </a:t>
            </a:r>
            <a:r>
              <a:rPr lang="en-US" sz="2000" b="1" dirty="0" err="1"/>
              <a:t>Ondertussen</a:t>
            </a:r>
            <a:r>
              <a:rPr lang="en-US" sz="2000" b="1" dirty="0"/>
              <a:t> in de rest van Europa ….. (1600-1648)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6402611" y="3139319"/>
            <a:ext cx="2452510" cy="369331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SPANJE: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Spaanse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koningen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hebben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groot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rijk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moeilijk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besturen</a:t>
            </a:r>
            <a:r>
              <a:rPr lang="en-US" dirty="0">
                <a:solidFill>
                  <a:schemeClr val="tx1"/>
                </a:solidFill>
              </a:rPr>
              <a:t> is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van de Armada </a:t>
            </a:r>
            <a:r>
              <a:rPr lang="en-US" dirty="0" err="1">
                <a:solidFill>
                  <a:schemeClr val="tx1"/>
                </a:solidFill>
              </a:rPr>
              <a:t>neemt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geleidelijk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GEVOLG VOOR DE REP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Gunstig</a:t>
            </a:r>
            <a:r>
              <a:rPr lang="en-US" b="1" dirty="0">
                <a:solidFill>
                  <a:schemeClr val="tx1"/>
                </a:solidFill>
              </a:rPr>
              <a:t>, want </a:t>
            </a:r>
            <a:r>
              <a:rPr lang="en-US" b="1" dirty="0" err="1">
                <a:solidFill>
                  <a:schemeClr val="tx1"/>
                </a:solidFill>
              </a:rPr>
              <a:t>Spanje</a:t>
            </a:r>
            <a:r>
              <a:rPr lang="en-US" b="1" dirty="0">
                <a:solidFill>
                  <a:schemeClr val="tx1"/>
                </a:solidFill>
              </a:rPr>
              <a:t> is </a:t>
            </a:r>
            <a:r>
              <a:rPr lang="en-US" b="1" dirty="0" err="1">
                <a:solidFill>
                  <a:schemeClr val="tx1"/>
                </a:solidFill>
              </a:rPr>
              <a:t>verzwakt</a:t>
            </a: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-25986" y="-2"/>
            <a:ext cx="3956401" cy="313932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DUITSE RIJK: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Sterk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verdeeld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Vanaf</a:t>
            </a:r>
            <a:r>
              <a:rPr lang="en-US" dirty="0">
                <a:solidFill>
                  <a:schemeClr val="tx1"/>
                </a:solidFill>
              </a:rPr>
              <a:t> 1618 </a:t>
            </a:r>
            <a:r>
              <a:rPr lang="en-US" dirty="0" err="1">
                <a:solidFill>
                  <a:schemeClr val="tx1"/>
                </a:solidFill>
              </a:rPr>
              <a:t>Dertigjarige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Oorlog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katholieke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lutherse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 err="1">
                <a:solidFill>
                  <a:schemeClr val="tx1"/>
                </a:solidFill>
              </a:rPr>
              <a:t>protestantse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staten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GEVOLG VOOR DE REPUBLIEK: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Gunstig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want REP </a:t>
            </a:r>
            <a:r>
              <a:rPr lang="en-US" b="1" dirty="0" err="1">
                <a:solidFill>
                  <a:schemeClr val="tx1"/>
                </a:solidFill>
              </a:rPr>
              <a:t>levert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veel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landbouw</a:t>
            </a:r>
            <a:r>
              <a:rPr lang="en-US" b="1" dirty="0">
                <a:solidFill>
                  <a:schemeClr val="tx1"/>
                </a:solidFill>
              </a:rPr>
              <a:t>-)</a:t>
            </a:r>
            <a:r>
              <a:rPr lang="en-US" b="1" dirty="0" err="1">
                <a:solidFill>
                  <a:schemeClr val="tx1"/>
                </a:solidFill>
              </a:rPr>
              <a:t>producten</a:t>
            </a: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2D7FF7C-4849-4921-8986-AD7957AE51E1}"/>
              </a:ext>
            </a:extLst>
          </p:cNvPr>
          <p:cNvSpPr/>
          <p:nvPr/>
        </p:nvSpPr>
        <p:spPr>
          <a:xfrm>
            <a:off x="3950101" y="3152000"/>
            <a:ext cx="2452510" cy="369331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FRANKRIJK: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Koning </a:t>
            </a:r>
            <a:r>
              <a:rPr lang="en-US" dirty="0" err="1">
                <a:solidFill>
                  <a:schemeClr val="tx1"/>
                </a:solidFill>
              </a:rPr>
              <a:t>wil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toetrekken</a:t>
            </a:r>
            <a:r>
              <a:rPr lang="en-US" dirty="0">
                <a:solidFill>
                  <a:schemeClr val="tx1"/>
                </a:solidFill>
              </a:rPr>
              <a:t>, maar </a:t>
            </a:r>
            <a:r>
              <a:rPr lang="en-US" dirty="0" err="1">
                <a:solidFill>
                  <a:schemeClr val="tx1"/>
                </a:solidFill>
              </a:rPr>
              <a:t>lukt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nog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adel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behoudt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Parijs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ongunstig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wereldhandel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GEVOLG VOOR DE REP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Gunstig</a:t>
            </a:r>
            <a:r>
              <a:rPr lang="en-US" b="1" dirty="0">
                <a:solidFill>
                  <a:schemeClr val="tx1"/>
                </a:solidFill>
              </a:rPr>
              <a:t>, want </a:t>
            </a:r>
            <a:r>
              <a:rPr lang="en-US" b="1" dirty="0" err="1">
                <a:solidFill>
                  <a:schemeClr val="tx1"/>
                </a:solidFill>
              </a:rPr>
              <a:t>geen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concurrentie</a:t>
            </a: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4EE9D6E-CA9F-43DE-A086-90CA0FF27C93}"/>
              </a:ext>
            </a:extLst>
          </p:cNvPr>
          <p:cNvSpPr/>
          <p:nvPr/>
        </p:nvSpPr>
        <p:spPr>
          <a:xfrm>
            <a:off x="8861421" y="0"/>
            <a:ext cx="3330579" cy="286232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ENGELAND: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Na de </a:t>
            </a:r>
            <a:r>
              <a:rPr lang="en-US" dirty="0" err="1">
                <a:solidFill>
                  <a:schemeClr val="tx1"/>
                </a:solidFill>
              </a:rPr>
              <a:t>dood</a:t>
            </a:r>
            <a:r>
              <a:rPr lang="en-US" dirty="0">
                <a:solidFill>
                  <a:schemeClr val="tx1"/>
                </a:solidFill>
              </a:rPr>
              <a:t> Elisabeth I </a:t>
            </a:r>
            <a:r>
              <a:rPr lang="en-US" dirty="0" err="1">
                <a:solidFill>
                  <a:schemeClr val="tx1"/>
                </a:solidFill>
              </a:rPr>
              <a:t>komt</a:t>
            </a:r>
            <a:r>
              <a:rPr lang="en-US" dirty="0">
                <a:solidFill>
                  <a:schemeClr val="tx1"/>
                </a:solidFill>
              </a:rPr>
              <a:t> het huis Stuart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Verenigd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Koninkrijk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Machtsstrijd</a:t>
            </a:r>
            <a:r>
              <a:rPr lang="en-US" dirty="0">
                <a:solidFill>
                  <a:schemeClr val="tx1"/>
                </a:solidFill>
              </a:rPr>
              <a:t> parliament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koning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zelfs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staatsgreep</a:t>
            </a:r>
            <a:r>
              <a:rPr lang="en-US" dirty="0">
                <a:solidFill>
                  <a:schemeClr val="tx1"/>
                </a:solidFill>
              </a:rPr>
              <a:t>….) </a:t>
            </a:r>
            <a:r>
              <a:rPr lang="en-US" dirty="0" err="1">
                <a:solidFill>
                  <a:schemeClr val="tx1"/>
                </a:solidFill>
              </a:rPr>
              <a:t>zorgt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onrust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GEVOLG VOOR DE REPUBLIEK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Gunstig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want ENG is </a:t>
            </a:r>
            <a:r>
              <a:rPr lang="en-US" b="1" dirty="0" err="1">
                <a:solidFill>
                  <a:schemeClr val="tx1"/>
                </a:solidFill>
              </a:rPr>
              <a:t>verzwakt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F7F8A92-FE8B-4C68-BF2E-522C3BFD7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71" y="3139321"/>
            <a:ext cx="4012572" cy="371867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564AC6-DFFB-4AA8-AA3E-1CC01BA0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321" y="2862323"/>
            <a:ext cx="3330579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34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D796270-9CEB-4F32-9080-7CDB95BEB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454"/>
            <a:ext cx="9926595" cy="7121454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808120" y="25145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3.4 </a:t>
            </a:r>
            <a:r>
              <a:rPr lang="en-US" sz="2000" b="1" dirty="0" err="1"/>
              <a:t>Ontwikkelingen</a:t>
            </a:r>
            <a:r>
              <a:rPr lang="en-US" sz="2000" b="1" dirty="0"/>
              <a:t> in de </a:t>
            </a:r>
            <a:r>
              <a:rPr lang="en-US" sz="2000" b="1" dirty="0" err="1"/>
              <a:t>succesvolle</a:t>
            </a:r>
            <a:r>
              <a:rPr lang="en-US" sz="2000" b="1" dirty="0"/>
              <a:t> </a:t>
            </a:r>
            <a:r>
              <a:rPr lang="en-US" sz="2000" b="1" dirty="0" err="1"/>
              <a:t>Hollandse</a:t>
            </a:r>
            <a:r>
              <a:rPr lang="en-US" sz="2000" b="1" dirty="0"/>
              <a:t> </a:t>
            </a:r>
            <a:r>
              <a:rPr lang="en-US" sz="2000" b="1" dirty="0" err="1"/>
              <a:t>steden</a:t>
            </a:r>
            <a:endParaRPr lang="en-US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9926595" y="0"/>
            <a:ext cx="2265405" cy="701730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Steden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werken</a:t>
            </a:r>
            <a:r>
              <a:rPr lang="en-US" b="1" dirty="0">
                <a:solidFill>
                  <a:schemeClr val="tx1"/>
                </a:solidFill>
              </a:rPr>
              <a:t> steeds </a:t>
            </a:r>
            <a:r>
              <a:rPr lang="en-US" b="1" dirty="0" err="1">
                <a:solidFill>
                  <a:schemeClr val="tx1"/>
                </a:solidFill>
              </a:rPr>
              <a:t>meer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samen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Door </a:t>
            </a:r>
            <a:r>
              <a:rPr lang="en-US" dirty="0" err="1">
                <a:solidFill>
                  <a:schemeClr val="tx1"/>
                </a:solidFill>
              </a:rPr>
              <a:t>specialisatie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Alkmaar: kaas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Schiedam: jenever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Leiden: </a:t>
            </a:r>
            <a:r>
              <a:rPr lang="en-US" dirty="0" err="1">
                <a:solidFill>
                  <a:schemeClr val="tx1"/>
                </a:solidFill>
              </a:rPr>
              <a:t>laken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Zaandam: </a:t>
            </a:r>
            <a:r>
              <a:rPr lang="en-US" dirty="0" err="1">
                <a:solidFill>
                  <a:schemeClr val="tx1"/>
                </a:solidFill>
              </a:rPr>
              <a:t>mosterd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Door </a:t>
            </a:r>
            <a:r>
              <a:rPr lang="en-US" dirty="0" err="1">
                <a:solidFill>
                  <a:schemeClr val="tx1"/>
                </a:solidFill>
              </a:rPr>
              <a:t>betere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verbindingen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trekvaarten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trekschuiten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Door </a:t>
            </a:r>
            <a:r>
              <a:rPr lang="en-US" dirty="0" err="1">
                <a:solidFill>
                  <a:schemeClr val="tx1"/>
                </a:solidFill>
              </a:rPr>
              <a:t>investeringen</a:t>
            </a:r>
            <a:r>
              <a:rPr lang="en-US" dirty="0">
                <a:solidFill>
                  <a:schemeClr val="tx1"/>
                </a:solidFill>
              </a:rPr>
              <a:t> in: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droogmakerijen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- impoldering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waterbeheer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(</a:t>
            </a:r>
            <a:r>
              <a:rPr lang="en-US" dirty="0" err="1">
                <a:solidFill>
                  <a:schemeClr val="tx1"/>
                </a:solidFill>
              </a:rPr>
              <a:t>poldermodel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0" y="0"/>
            <a:ext cx="2833816" cy="701730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AMSTERDAM: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Explosieve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groei</a:t>
            </a:r>
            <a:r>
              <a:rPr lang="en-US" b="1" dirty="0">
                <a:solidFill>
                  <a:schemeClr val="tx1"/>
                </a:solidFill>
              </a:rPr>
              <a:t>, door….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Bloei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economie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Komst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duizenden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arbeidsimmigranten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Komst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duizenden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religieus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vervolgden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joden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hugenoten</a:t>
            </a:r>
            <a:r>
              <a:rPr lang="en-US" dirty="0">
                <a:solidFill>
                  <a:schemeClr val="tx1"/>
                </a:solidFill>
              </a:rPr>
              <a:t>, etc.)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Komst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duizenden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kooplieden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specialisten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wetenschappers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EN DUS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Elite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superrijk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koopt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adellijke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titels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Grachtengordel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gebouwd</a:t>
            </a:r>
            <a:r>
              <a:rPr lang="en-US" dirty="0">
                <a:solidFill>
                  <a:schemeClr val="tx1"/>
                </a:solidFill>
              </a:rPr>
              <a:t> met extreme dure </a:t>
            </a:r>
            <a:r>
              <a:rPr lang="en-US" dirty="0" err="1">
                <a:solidFill>
                  <a:schemeClr val="tx1"/>
                </a:solidFill>
              </a:rPr>
              <a:t>stadspaleizen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de elite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Elite </a:t>
            </a:r>
            <a:r>
              <a:rPr lang="en-US" dirty="0" err="1">
                <a:solidFill>
                  <a:schemeClr val="tx1"/>
                </a:solidFill>
              </a:rPr>
              <a:t>bouwt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buitenplaatsen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langs</a:t>
            </a:r>
            <a:r>
              <a:rPr lang="en-US" dirty="0">
                <a:solidFill>
                  <a:schemeClr val="tx1"/>
                </a:solidFill>
              </a:rPr>
              <a:t> Amstel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Vecht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Elite </a:t>
            </a:r>
            <a:r>
              <a:rPr lang="en-US" dirty="0" err="1">
                <a:solidFill>
                  <a:schemeClr val="tx1"/>
                </a:solidFill>
              </a:rPr>
              <a:t>laat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huizen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schilderen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84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FD362A1D-1E4B-4598-A83F-29854953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782" y="3476625"/>
            <a:ext cx="4229100" cy="3381375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314117" y="99151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3.5 </a:t>
            </a:r>
            <a:r>
              <a:rPr lang="en-US" sz="2000" b="1" dirty="0" err="1"/>
              <a:t>Ondertussen</a:t>
            </a:r>
            <a:r>
              <a:rPr lang="en-US" sz="2000" b="1" dirty="0"/>
              <a:t> in de rest van Europa ….. </a:t>
            </a:r>
          </a:p>
          <a:p>
            <a:pPr algn="ctr" eaLnBrk="1" hangingPunct="1">
              <a:defRPr/>
            </a:pPr>
            <a:r>
              <a:rPr lang="en-US" sz="2000" b="1" dirty="0"/>
              <a:t>(1648 – 1700)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4110680" y="3744039"/>
            <a:ext cx="2247858" cy="313932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SPANJE: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Verliezen</a:t>
            </a:r>
            <a:r>
              <a:rPr lang="en-US" dirty="0">
                <a:solidFill>
                  <a:schemeClr val="tx1"/>
                </a:solidFill>
              </a:rPr>
              <a:t> in 1648 </a:t>
            </a:r>
            <a:r>
              <a:rPr lang="en-US" dirty="0" err="1">
                <a:solidFill>
                  <a:schemeClr val="tx1"/>
                </a:solidFill>
              </a:rPr>
              <a:t>officieel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Nederlanden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Steeds minder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GEVOLG VOOR DE REPUBLIEK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Gunstig</a:t>
            </a:r>
            <a:r>
              <a:rPr lang="en-US" b="1" dirty="0">
                <a:solidFill>
                  <a:schemeClr val="tx1"/>
                </a:solidFill>
              </a:rPr>
              <a:t>, want </a:t>
            </a:r>
            <a:r>
              <a:rPr lang="en-US" b="1" dirty="0" err="1">
                <a:solidFill>
                  <a:schemeClr val="tx1"/>
                </a:solidFill>
              </a:rPr>
              <a:t>Spanje</a:t>
            </a:r>
            <a:r>
              <a:rPr lang="en-US" b="1" dirty="0">
                <a:solidFill>
                  <a:schemeClr val="tx1"/>
                </a:solidFill>
              </a:rPr>
              <a:t> is </a:t>
            </a:r>
            <a:r>
              <a:rPr lang="en-US" b="1" dirty="0" err="1">
                <a:solidFill>
                  <a:schemeClr val="tx1"/>
                </a:solidFill>
              </a:rPr>
              <a:t>geen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economische</a:t>
            </a:r>
            <a:r>
              <a:rPr lang="en-US" b="1" dirty="0">
                <a:solidFill>
                  <a:schemeClr val="tx1"/>
                </a:solidFill>
              </a:rPr>
              <a:t> concurrent </a:t>
            </a:r>
            <a:r>
              <a:rPr lang="en-US" b="1" dirty="0" err="1">
                <a:solidFill>
                  <a:schemeClr val="tx1"/>
                </a:solidFill>
              </a:rPr>
              <a:t>meer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6340009" y="3718679"/>
            <a:ext cx="2247858" cy="313932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DUITSE RIJK: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Blijft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sterk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verdeeld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GEVOLG VOOR DE REPUBLIEK: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Gunstig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want </a:t>
            </a:r>
            <a:r>
              <a:rPr lang="en-US" b="1" dirty="0" err="1">
                <a:solidFill>
                  <a:schemeClr val="tx1"/>
                </a:solidFill>
              </a:rPr>
              <a:t>daardoor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geen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politieke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/of </a:t>
            </a:r>
            <a:r>
              <a:rPr lang="en-US" b="1" dirty="0" err="1">
                <a:solidFill>
                  <a:schemeClr val="tx1"/>
                </a:solidFill>
              </a:rPr>
              <a:t>economische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bedreiging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2D7FF7C-4849-4921-8986-AD7957AE51E1}"/>
              </a:ext>
            </a:extLst>
          </p:cNvPr>
          <p:cNvSpPr/>
          <p:nvPr/>
        </p:nvSpPr>
        <p:spPr>
          <a:xfrm>
            <a:off x="0" y="0"/>
            <a:ext cx="4110681" cy="286232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FRANKRIJK: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Koning </a:t>
            </a:r>
            <a:r>
              <a:rPr lang="en-US" dirty="0" err="1">
                <a:solidFill>
                  <a:schemeClr val="tx1"/>
                </a:solidFill>
              </a:rPr>
              <a:t>Lodewijk</a:t>
            </a:r>
            <a:r>
              <a:rPr lang="en-US" dirty="0">
                <a:solidFill>
                  <a:schemeClr val="tx1"/>
                </a:solidFill>
              </a:rPr>
              <a:t> XIV </a:t>
            </a:r>
            <a:r>
              <a:rPr lang="en-US" dirty="0" err="1">
                <a:solidFill>
                  <a:schemeClr val="tx1"/>
                </a:solidFill>
              </a:rPr>
              <a:t>ontpopt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sterke</a:t>
            </a:r>
            <a:r>
              <a:rPr lang="en-US" dirty="0">
                <a:solidFill>
                  <a:schemeClr val="tx1"/>
                </a:solidFill>
              </a:rPr>
              <a:t>, absolute </a:t>
            </a:r>
            <a:r>
              <a:rPr lang="en-US" dirty="0" err="1">
                <a:solidFill>
                  <a:schemeClr val="tx1"/>
                </a:solidFill>
              </a:rPr>
              <a:t>vorst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Regering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Lodewijk</a:t>
            </a:r>
            <a:r>
              <a:rPr lang="en-US" dirty="0">
                <a:solidFill>
                  <a:schemeClr val="tx1"/>
                </a:solidFill>
              </a:rPr>
              <a:t> start </a:t>
            </a:r>
            <a:r>
              <a:rPr lang="en-US" dirty="0" err="1">
                <a:solidFill>
                  <a:schemeClr val="tx1"/>
                </a:solidFill>
              </a:rPr>
              <a:t>sterk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mercantilistisch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programma</a:t>
            </a:r>
            <a:r>
              <a:rPr lang="en-US" dirty="0">
                <a:solidFill>
                  <a:schemeClr val="tx1"/>
                </a:solidFill>
              </a:rPr>
              <a:t> (= </a:t>
            </a:r>
            <a:r>
              <a:rPr lang="en-US" dirty="0" err="1">
                <a:solidFill>
                  <a:schemeClr val="tx1"/>
                </a:solidFill>
              </a:rPr>
              <a:t>bescherming</a:t>
            </a:r>
            <a:r>
              <a:rPr lang="en-US" dirty="0">
                <a:solidFill>
                  <a:schemeClr val="tx1"/>
                </a:solidFill>
              </a:rPr>
              <a:t> van de eigen </a:t>
            </a:r>
            <a:r>
              <a:rPr lang="en-US" dirty="0" err="1">
                <a:solidFill>
                  <a:schemeClr val="tx1"/>
                </a:solidFill>
              </a:rPr>
              <a:t>economie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GEVOLG VOOR DE REP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Ongunstig</a:t>
            </a:r>
            <a:r>
              <a:rPr lang="en-US" b="1" dirty="0">
                <a:solidFill>
                  <a:schemeClr val="tx1"/>
                </a:solidFill>
              </a:rPr>
              <a:t>, want de REP </a:t>
            </a:r>
            <a:r>
              <a:rPr lang="en-US" b="1" dirty="0" err="1">
                <a:solidFill>
                  <a:schemeClr val="tx1"/>
                </a:solidFill>
              </a:rPr>
              <a:t>verliest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tussenhandelpositie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4EE9D6E-CA9F-43DE-A086-90CA0FF27C93}"/>
              </a:ext>
            </a:extLst>
          </p:cNvPr>
          <p:cNvSpPr/>
          <p:nvPr/>
        </p:nvSpPr>
        <p:spPr>
          <a:xfrm>
            <a:off x="8568853" y="0"/>
            <a:ext cx="3604133" cy="369331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ENGELAND: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Herstel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monarchie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mercantilistische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wetten</a:t>
            </a:r>
            <a:r>
              <a:rPr lang="en-US" dirty="0">
                <a:solidFill>
                  <a:schemeClr val="tx1"/>
                </a:solidFill>
              </a:rPr>
              <a:t> om eigen </a:t>
            </a:r>
            <a:r>
              <a:rPr lang="en-US" dirty="0" err="1">
                <a:solidFill>
                  <a:schemeClr val="tx1"/>
                </a:solidFill>
              </a:rPr>
              <a:t>economie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beschermen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Royal Navy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oppermachtig</a:t>
            </a:r>
            <a:r>
              <a:rPr lang="en-US" dirty="0">
                <a:solidFill>
                  <a:schemeClr val="tx1"/>
                </a:solidFill>
              </a:rPr>
              <a:t> op zee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English India Company </a:t>
            </a:r>
            <a:r>
              <a:rPr lang="en-US" dirty="0" err="1">
                <a:solidFill>
                  <a:schemeClr val="tx1"/>
                </a:solidFill>
              </a:rPr>
              <a:t>bedreigt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positie</a:t>
            </a:r>
            <a:r>
              <a:rPr lang="en-US" dirty="0">
                <a:solidFill>
                  <a:schemeClr val="tx1"/>
                </a:solidFill>
              </a:rPr>
              <a:t> van VOC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GEVOLG VOOR DE REPUBLIEK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Ongunstig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want ENG </a:t>
            </a:r>
            <a:r>
              <a:rPr lang="en-US" b="1" dirty="0" err="1">
                <a:solidFill>
                  <a:schemeClr val="tx1"/>
                </a:solidFill>
              </a:rPr>
              <a:t>wordt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grote</a:t>
            </a:r>
            <a:r>
              <a:rPr lang="en-US" b="1" dirty="0">
                <a:solidFill>
                  <a:schemeClr val="tx1"/>
                </a:solidFill>
              </a:rPr>
              <a:t> concurrent op </a:t>
            </a:r>
            <a:r>
              <a:rPr lang="en-US" b="1" dirty="0" err="1">
                <a:solidFill>
                  <a:schemeClr val="tx1"/>
                </a:solidFill>
              </a:rPr>
              <a:t>economisch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gebied</a:t>
            </a: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EA90BCB-4652-46CB-959B-EDEF5BAA4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2322"/>
            <a:ext cx="4110680" cy="451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31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7E0FBA3-82ED-4C8C-972F-ACA1BC596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35545" cy="6858001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463067" y="5251207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3.6 </a:t>
            </a:r>
            <a:r>
              <a:rPr lang="en-US" sz="2000" b="1" dirty="0" err="1"/>
              <a:t>reactie</a:t>
            </a:r>
            <a:r>
              <a:rPr lang="en-US" sz="2000" b="1" dirty="0"/>
              <a:t> op de </a:t>
            </a:r>
            <a:r>
              <a:rPr lang="en-US" sz="2000" b="1" dirty="0" err="1"/>
              <a:t>verslechterde</a:t>
            </a:r>
            <a:r>
              <a:rPr lang="en-US" sz="2000" b="1" dirty="0"/>
              <a:t> </a:t>
            </a:r>
            <a:r>
              <a:rPr lang="en-US" sz="2000" b="1" dirty="0" err="1"/>
              <a:t>economische</a:t>
            </a:r>
            <a:r>
              <a:rPr lang="en-US" sz="2000" b="1" dirty="0"/>
              <a:t> </a:t>
            </a:r>
            <a:r>
              <a:rPr lang="en-US" sz="2000" b="1" dirty="0" err="1"/>
              <a:t>positie</a:t>
            </a:r>
            <a:endParaRPr lang="en-US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7611663" y="4845312"/>
            <a:ext cx="4623881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HET GEMEEN: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Hadden </a:t>
            </a:r>
            <a:r>
              <a:rPr lang="en-US" dirty="0" err="1">
                <a:solidFill>
                  <a:schemeClr val="tx1"/>
                </a:solidFill>
              </a:rPr>
              <a:t>weinig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geprofiteerd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welvaart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Gouden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Eeuw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boos op de </a:t>
            </a:r>
            <a:r>
              <a:rPr lang="en-US" dirty="0" err="1">
                <a:solidFill>
                  <a:schemeClr val="tx1"/>
                </a:solidFill>
              </a:rPr>
              <a:t>verslechterde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economische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positie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hun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bozer</a:t>
            </a:r>
            <a:r>
              <a:rPr lang="en-US" dirty="0">
                <a:solidFill>
                  <a:schemeClr val="tx1"/>
                </a:solidFill>
              </a:rPr>
              <a:t> op de </a:t>
            </a:r>
            <a:r>
              <a:rPr lang="en-US" dirty="0" err="1">
                <a:solidFill>
                  <a:schemeClr val="tx1"/>
                </a:solidFill>
              </a:rPr>
              <a:t>reactie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regenten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Kiezen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stadhouder</a:t>
            </a:r>
            <a:r>
              <a:rPr lang="en-US" dirty="0">
                <a:solidFill>
                  <a:schemeClr val="tx1"/>
                </a:solidFill>
              </a:rPr>
              <a:t> (=</a:t>
            </a:r>
            <a:r>
              <a:rPr lang="en-US" dirty="0" err="1">
                <a:solidFill>
                  <a:schemeClr val="tx1"/>
                </a:solidFill>
              </a:rPr>
              <a:t>oranjegezind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0" y="4835994"/>
            <a:ext cx="3463067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REGENTEN: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Versterken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hun</a:t>
            </a:r>
            <a:r>
              <a:rPr lang="en-US" dirty="0">
                <a:solidFill>
                  <a:schemeClr val="tx1"/>
                </a:solidFill>
              </a:rPr>
              <a:t> eigen </a:t>
            </a:r>
            <a:r>
              <a:rPr lang="en-US" dirty="0" err="1">
                <a:solidFill>
                  <a:schemeClr val="tx1"/>
                </a:solidFill>
              </a:rPr>
              <a:t>politieke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economische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positie</a:t>
            </a:r>
            <a:r>
              <a:rPr lang="en-US" dirty="0">
                <a:solidFill>
                  <a:schemeClr val="tx1"/>
                </a:solidFill>
              </a:rPr>
              <a:t> (=</a:t>
            </a:r>
            <a:r>
              <a:rPr lang="en-US" dirty="0" err="1">
                <a:solidFill>
                  <a:schemeClr val="tx1"/>
                </a:solidFill>
              </a:rPr>
              <a:t>oligarchisering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Investeren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buitenlandse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ondernemingen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Engeland</a:t>
            </a:r>
            <a:r>
              <a:rPr lang="en-US" dirty="0">
                <a:solidFill>
                  <a:schemeClr val="tx1"/>
                </a:solidFill>
              </a:rPr>
              <a:t>!!!)</a:t>
            </a: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54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5D373D5-47AF-4C22-8E5F-CDB1E0102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289" y="0"/>
            <a:ext cx="7084711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7EA1A1D-3EC0-4A2C-B983-882EDE09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792"/>
            <a:ext cx="6228678" cy="706474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956401" y="844577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3.7 </a:t>
            </a:r>
            <a:r>
              <a:rPr lang="en-US" sz="2000" b="1" dirty="0" err="1"/>
              <a:t>Toenemende</a:t>
            </a:r>
            <a:r>
              <a:rPr lang="en-US" sz="2000" b="1" dirty="0"/>
              <a:t> </a:t>
            </a:r>
            <a:r>
              <a:rPr lang="en-US" sz="2000" b="1" dirty="0" err="1"/>
              <a:t>tegenstellingen</a:t>
            </a:r>
            <a:r>
              <a:rPr lang="en-US" sz="2000" b="1" dirty="0"/>
              <a:t> in de </a:t>
            </a:r>
            <a:r>
              <a:rPr lang="en-US" sz="2000" b="1" dirty="0" err="1"/>
              <a:t>Republiek</a:t>
            </a:r>
            <a:endParaRPr lang="en-US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8894657" y="3458472"/>
            <a:ext cx="3514928" cy="34163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ORANJE- OF PRINSGEZINDEN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Wie?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De </a:t>
            </a:r>
            <a:r>
              <a:rPr lang="en-US" dirty="0" err="1">
                <a:solidFill>
                  <a:schemeClr val="tx1"/>
                </a:solidFill>
              </a:rPr>
              <a:t>gewone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mensen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De </a:t>
            </a:r>
            <a:r>
              <a:rPr lang="en-US" dirty="0" err="1">
                <a:solidFill>
                  <a:schemeClr val="tx1"/>
                </a:solidFill>
              </a:rPr>
              <a:t>landgewesten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wilden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ze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Regenten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afzetten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Beveiliging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dreigende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Fransen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Hoe?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Protest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Leider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De (</a:t>
            </a:r>
            <a:r>
              <a:rPr lang="en-US" dirty="0" err="1">
                <a:solidFill>
                  <a:schemeClr val="tx1"/>
                </a:solidFill>
              </a:rPr>
              <a:t>jonge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stadhouder</a:t>
            </a:r>
            <a:r>
              <a:rPr lang="en-US" dirty="0">
                <a:solidFill>
                  <a:schemeClr val="tx1"/>
                </a:solidFill>
              </a:rPr>
              <a:t> Willem III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0" y="3429000"/>
            <a:ext cx="3190672" cy="34163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STAATSGEZINDEN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Wie?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Regenten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hun</a:t>
            </a:r>
            <a:r>
              <a:rPr lang="en-US" dirty="0">
                <a:solidFill>
                  <a:schemeClr val="tx1"/>
                </a:solidFill>
              </a:rPr>
              <a:t> families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Holland/Zeeland/Utrecht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wilden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ze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behouden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Oranjes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tegenhouden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Hoe?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Door het </a:t>
            </a:r>
            <a:r>
              <a:rPr lang="en-US" dirty="0" err="1">
                <a:solidFill>
                  <a:schemeClr val="tx1"/>
                </a:solidFill>
              </a:rPr>
              <a:t>stadhouderloze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tijdperk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stellen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Leider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Johan de Witt</a:t>
            </a:r>
          </a:p>
        </p:txBody>
      </p:sp>
    </p:spTree>
    <p:extLst>
      <p:ext uri="{BB962C8B-B14F-4D97-AF65-F5344CB8AC3E}">
        <p14:creationId xmlns:p14="http://schemas.microsoft.com/office/powerpoint/2010/main" val="1870275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CE5622F-5172-40A5-8D4B-AB7A1A407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2586"/>
            <a:ext cx="12253467" cy="689058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5534472" y="510958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3.8 Het </a:t>
            </a:r>
            <a:r>
              <a:rPr lang="en-US" sz="2000" b="1" dirty="0" err="1"/>
              <a:t>rampjaar</a:t>
            </a:r>
            <a:r>
              <a:rPr lang="en-US" sz="2000" b="1" dirty="0"/>
              <a:t> (1672):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8855271" y="1486897"/>
            <a:ext cx="3398196" cy="92333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Het volk was REDELOOS, want ….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Gaven</a:t>
            </a:r>
            <a:r>
              <a:rPr lang="en-US" dirty="0">
                <a:solidFill>
                  <a:schemeClr val="tx1"/>
                </a:solidFill>
              </a:rPr>
              <a:t> alle </a:t>
            </a:r>
            <a:r>
              <a:rPr lang="en-US" dirty="0" err="1">
                <a:solidFill>
                  <a:schemeClr val="tx1"/>
                </a:solidFill>
              </a:rPr>
              <a:t>schuld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De Witt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Wilden </a:t>
            </a:r>
            <a:r>
              <a:rPr lang="en-US" dirty="0" err="1">
                <a:solidFill>
                  <a:schemeClr val="tx1"/>
                </a:solidFill>
              </a:rPr>
              <a:t>oorlog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0" y="-32586"/>
            <a:ext cx="4395763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De </a:t>
            </a:r>
            <a:r>
              <a:rPr lang="en-US" b="1" dirty="0" err="1">
                <a:solidFill>
                  <a:schemeClr val="tx1"/>
                </a:solidFill>
              </a:rPr>
              <a:t>Republiek</a:t>
            </a:r>
            <a:r>
              <a:rPr lang="en-US" b="1" dirty="0">
                <a:solidFill>
                  <a:schemeClr val="tx1"/>
                </a:solidFill>
              </a:rPr>
              <a:t> was REDDELOOS, want ….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De REP </a:t>
            </a:r>
            <a:r>
              <a:rPr lang="en-US" dirty="0" err="1">
                <a:solidFill>
                  <a:schemeClr val="tx1"/>
                </a:solidFill>
              </a:rPr>
              <a:t>vocht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ENG + FRA _+ </a:t>
            </a:r>
            <a:r>
              <a:rPr lang="en-US" dirty="0" err="1">
                <a:solidFill>
                  <a:schemeClr val="tx1"/>
                </a:solidFill>
              </a:rPr>
              <a:t>Duitse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staten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De REP </a:t>
            </a:r>
            <a:r>
              <a:rPr lang="en-US" dirty="0" err="1">
                <a:solidFill>
                  <a:schemeClr val="tx1"/>
                </a:solidFill>
              </a:rPr>
              <a:t>verloor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uiteindelijk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r>
              <a:rPr lang="en-US" dirty="0">
                <a:solidFill>
                  <a:schemeClr val="tx1"/>
                </a:solidFill>
              </a:rPr>
              <a:t> door </a:t>
            </a:r>
            <a:r>
              <a:rPr lang="en-US" dirty="0" err="1">
                <a:solidFill>
                  <a:schemeClr val="tx1"/>
                </a:solidFill>
              </a:rPr>
              <a:t>admiraal</a:t>
            </a:r>
            <a:r>
              <a:rPr lang="en-US" dirty="0">
                <a:solidFill>
                  <a:schemeClr val="tx1"/>
                </a:solidFill>
              </a:rPr>
              <a:t> de Ruyter (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vloot</a:t>
            </a:r>
            <a:r>
              <a:rPr lang="en-US" dirty="0">
                <a:solidFill>
                  <a:schemeClr val="tx1"/>
                </a:solidFill>
              </a:rPr>
              <a:t> van ENG)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Hollandse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waterlinie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de FRA)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64CD365-9B4A-4B2C-B657-3F5DA95A4AAF}"/>
              </a:ext>
            </a:extLst>
          </p:cNvPr>
          <p:cNvSpPr/>
          <p:nvPr/>
        </p:nvSpPr>
        <p:spPr>
          <a:xfrm>
            <a:off x="0" y="4549676"/>
            <a:ext cx="3495206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De </a:t>
            </a:r>
            <a:r>
              <a:rPr lang="en-US" b="1" dirty="0" err="1">
                <a:solidFill>
                  <a:schemeClr val="tx1"/>
                </a:solidFill>
              </a:rPr>
              <a:t>raadpensionaris</a:t>
            </a:r>
            <a:r>
              <a:rPr lang="en-US" b="1" dirty="0">
                <a:solidFill>
                  <a:schemeClr val="tx1"/>
                </a:solidFill>
              </a:rPr>
              <a:t> Johan de Witt was RADELOOS, want ….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bondgenoten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vinden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diplomatieke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oplossing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bedenken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wilde</a:t>
            </a:r>
            <a:r>
              <a:rPr lang="en-US" dirty="0">
                <a:solidFill>
                  <a:schemeClr val="tx1"/>
                </a:solidFill>
              </a:rPr>
              <a:t> Willem III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benoemen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59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6D14814-C814-479E-838A-307F64218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" y="-1853793"/>
            <a:ext cx="12173684" cy="8711793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724886" y="722974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3.9 </a:t>
            </a:r>
            <a:r>
              <a:rPr lang="en-US" sz="2000" b="1" dirty="0" err="1"/>
              <a:t>Gevolgen</a:t>
            </a:r>
            <a:r>
              <a:rPr lang="en-US" sz="2000" b="1" dirty="0"/>
              <a:t> van het </a:t>
            </a:r>
            <a:r>
              <a:rPr lang="en-US" sz="2000" b="1" dirty="0" err="1"/>
              <a:t>Rampjaar</a:t>
            </a:r>
            <a:endParaRPr lang="en-US" sz="2000" b="1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1EBA928-1291-4189-903E-D1673F3768A4}"/>
              </a:ext>
            </a:extLst>
          </p:cNvPr>
          <p:cNvSpPr/>
          <p:nvPr/>
        </p:nvSpPr>
        <p:spPr>
          <a:xfrm>
            <a:off x="18316" y="0"/>
            <a:ext cx="2452510" cy="286232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Internationale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politieke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verhoudingen</a:t>
            </a: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De international </a:t>
            </a:r>
            <a:r>
              <a:rPr lang="en-US" dirty="0" err="1">
                <a:solidFill>
                  <a:schemeClr val="tx1"/>
                </a:solidFill>
              </a:rPr>
              <a:t>vooraanstaande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rol</a:t>
            </a:r>
            <a:r>
              <a:rPr lang="en-US" dirty="0">
                <a:solidFill>
                  <a:schemeClr val="tx1"/>
                </a:solidFill>
              </a:rPr>
              <a:t> van de REP is </a:t>
            </a:r>
            <a:r>
              <a:rPr lang="en-US" dirty="0" err="1">
                <a:solidFill>
                  <a:schemeClr val="tx1"/>
                </a:solidFill>
              </a:rPr>
              <a:t>uitgespeeld</a:t>
            </a:r>
            <a:r>
              <a:rPr lang="en-US" dirty="0">
                <a:solidFill>
                  <a:schemeClr val="tx1"/>
                </a:solidFill>
              </a:rPr>
              <a:t>: ENG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leidend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Willem III </a:t>
            </a:r>
            <a:r>
              <a:rPr lang="en-US" dirty="0" err="1">
                <a:solidFill>
                  <a:schemeClr val="tx1"/>
                </a:solidFill>
              </a:rPr>
              <a:t>heeft</a:t>
            </a:r>
            <a:r>
              <a:rPr lang="en-US" dirty="0">
                <a:solidFill>
                  <a:schemeClr val="tx1"/>
                </a:solidFill>
              </a:rPr>
              <a:t> door 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huwelijk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Engelse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kroonprinses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8C00678-8CA2-4428-AF10-F0E57E74091D}"/>
              </a:ext>
            </a:extLst>
          </p:cNvPr>
          <p:cNvSpPr/>
          <p:nvPr/>
        </p:nvSpPr>
        <p:spPr>
          <a:xfrm>
            <a:off x="18316" y="5242173"/>
            <a:ext cx="2452510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Financieel</a:t>
            </a: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Londen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neemt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rol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centrum van </a:t>
            </a:r>
            <a:r>
              <a:rPr lang="en-US" dirty="0" err="1">
                <a:solidFill>
                  <a:schemeClr val="tx1"/>
                </a:solidFill>
              </a:rPr>
              <a:t>handel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bankwezen</a:t>
            </a:r>
            <a:r>
              <a:rPr lang="en-US" dirty="0">
                <a:solidFill>
                  <a:schemeClr val="tx1"/>
                </a:solidFill>
              </a:rPr>
              <a:t> over van Amsterdam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E6CFAAA-4BEF-4125-AEB1-73E913B5DB3E}"/>
              </a:ext>
            </a:extLst>
          </p:cNvPr>
          <p:cNvSpPr/>
          <p:nvPr/>
        </p:nvSpPr>
        <p:spPr>
          <a:xfrm>
            <a:off x="9739490" y="0"/>
            <a:ext cx="2452510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Militair</a:t>
            </a: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Na 1672 </a:t>
            </a:r>
            <a:r>
              <a:rPr lang="en-US" dirty="0" err="1">
                <a:solidFill>
                  <a:schemeClr val="tx1"/>
                </a:solidFill>
              </a:rPr>
              <a:t>voert</a:t>
            </a:r>
            <a:r>
              <a:rPr lang="en-US" dirty="0">
                <a:solidFill>
                  <a:schemeClr val="tx1"/>
                </a:solidFill>
              </a:rPr>
              <a:t> Nederland </a:t>
            </a:r>
            <a:r>
              <a:rPr lang="en-US" dirty="0" err="1">
                <a:solidFill>
                  <a:schemeClr val="tx1"/>
                </a:solidFill>
              </a:rPr>
              <a:t>graag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neutral </a:t>
            </a:r>
            <a:r>
              <a:rPr lang="en-US" dirty="0" err="1">
                <a:solidFill>
                  <a:schemeClr val="tx1"/>
                </a:solidFill>
              </a:rPr>
              <a:t>politiek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sterk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genoeg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0BE672A-0BF2-44F5-9B17-52CEDED8D461}"/>
              </a:ext>
            </a:extLst>
          </p:cNvPr>
          <p:cNvSpPr/>
          <p:nvPr/>
        </p:nvSpPr>
        <p:spPr>
          <a:xfrm>
            <a:off x="9148383" y="4965175"/>
            <a:ext cx="3025301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Economisch</a:t>
            </a: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Geleidelijke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achteruitgang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ondanks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inkomsten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 de Oost (</a:t>
            </a:r>
            <a:r>
              <a:rPr lang="en-US" dirty="0" err="1">
                <a:solidFill>
                  <a:schemeClr val="tx1"/>
                </a:solidFill>
              </a:rPr>
              <a:t>VOC;specerijen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de West (</a:t>
            </a:r>
            <a:r>
              <a:rPr lang="en-US" dirty="0" err="1">
                <a:solidFill>
                  <a:schemeClr val="tx1"/>
                </a:solidFill>
              </a:rPr>
              <a:t>WIC;slavenhandel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plantageproducten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749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197050" y="30959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1.1 </a:t>
            </a:r>
            <a:r>
              <a:rPr lang="en-US" sz="2000" b="1" dirty="0" err="1"/>
              <a:t>Veranderingen</a:t>
            </a:r>
            <a:r>
              <a:rPr lang="en-US" sz="2000" b="1" dirty="0"/>
              <a:t> in de </a:t>
            </a:r>
            <a:r>
              <a:rPr lang="en-US" sz="2000" b="1" dirty="0" err="1"/>
              <a:t>landbouw</a:t>
            </a:r>
            <a:r>
              <a:rPr lang="en-US" sz="2000" b="1" dirty="0"/>
              <a:t> </a:t>
            </a:r>
            <a:r>
              <a:rPr lang="en-US" sz="2000" b="1" dirty="0" err="1"/>
              <a:t>rond</a:t>
            </a:r>
            <a:r>
              <a:rPr lang="en-US" sz="2000" b="1" dirty="0"/>
              <a:t> 1050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-13330" y="-22063"/>
            <a:ext cx="3674068" cy="34163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Tussen</a:t>
            </a:r>
            <a:r>
              <a:rPr lang="en-US" dirty="0">
                <a:solidFill>
                  <a:schemeClr val="tx1"/>
                </a:solidFill>
              </a:rPr>
              <a:t> de 8e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11e </a:t>
            </a:r>
            <a:r>
              <a:rPr lang="en-US" dirty="0" err="1">
                <a:solidFill>
                  <a:schemeClr val="tx1"/>
                </a:solidFill>
              </a:rPr>
              <a:t>eeuw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geleidelijke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bevolkingsgroei</a:t>
            </a: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Ontginningen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Betere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technieken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drieslagstelsel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Uitvindingen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betere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ploeg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Flinke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groei</a:t>
            </a:r>
            <a:r>
              <a:rPr lang="en-US" b="1" dirty="0">
                <a:solidFill>
                  <a:schemeClr val="tx1"/>
                </a:solidFill>
              </a:rPr>
              <a:t> van de </a:t>
            </a:r>
            <a:r>
              <a:rPr lang="en-US" b="1" dirty="0" err="1">
                <a:solidFill>
                  <a:schemeClr val="tx1"/>
                </a:solidFill>
              </a:rPr>
              <a:t>landbouw-opbrengsten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vooral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graan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8725828" y="-22063"/>
            <a:ext cx="3466172" cy="34163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11e-13e </a:t>
            </a:r>
            <a:r>
              <a:rPr lang="en-US" dirty="0" err="1">
                <a:solidFill>
                  <a:schemeClr val="tx1"/>
                </a:solidFill>
              </a:rPr>
              <a:t>eeuw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sterke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stijging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landbouwopbrengst</a:t>
            </a: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Overproductie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dus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Opkomst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dirty="0" err="1">
                <a:solidFill>
                  <a:schemeClr val="tx1"/>
                </a:solidFill>
              </a:rPr>
              <a:t>ambacht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Herstel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monetaire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economie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Herleven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agrarisch</a:t>
            </a:r>
            <a:r>
              <a:rPr lang="en-US" b="1" dirty="0">
                <a:solidFill>
                  <a:schemeClr val="tx1"/>
                </a:solidFill>
              </a:rPr>
              <a:t>-urbane </a:t>
            </a:r>
            <a:r>
              <a:rPr lang="en-US" b="1" dirty="0" err="1">
                <a:solidFill>
                  <a:schemeClr val="tx1"/>
                </a:solidFill>
              </a:rPr>
              <a:t>samenleving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DUS </a:t>
            </a:r>
            <a:r>
              <a:rPr lang="en-US" dirty="0" err="1">
                <a:solidFill>
                  <a:schemeClr val="tx1"/>
                </a:solidFill>
              </a:rPr>
              <a:t>ontstaan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dorpen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, (</a:t>
            </a:r>
            <a:r>
              <a:rPr lang="en-US" dirty="0" err="1">
                <a:solidFill>
                  <a:schemeClr val="tx1"/>
                </a:solidFill>
              </a:rPr>
              <a:t>Atrecht,Gent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Brugge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Antwerpen</a:t>
            </a:r>
            <a:r>
              <a:rPr lang="en-US" dirty="0">
                <a:solidFill>
                  <a:schemeClr val="tx1"/>
                </a:solidFill>
              </a:rPr>
              <a:t>, Amsterdam)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ABA5A55-AFE6-4B4E-A53F-3EAE6EA6EC2C}"/>
              </a:ext>
            </a:extLst>
          </p:cNvPr>
          <p:cNvSpPr txBox="1"/>
          <p:nvPr/>
        </p:nvSpPr>
        <p:spPr>
          <a:xfrm>
            <a:off x="1319140" y="941994"/>
            <a:ext cx="3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nl-NL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E2D7FDAE-4AB8-4C4B-A1C3-6C7CEBAA1EB7}"/>
              </a:ext>
            </a:extLst>
          </p:cNvPr>
          <p:cNvSpPr txBox="1"/>
          <p:nvPr/>
        </p:nvSpPr>
        <p:spPr>
          <a:xfrm>
            <a:off x="10094389" y="655900"/>
            <a:ext cx="3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nl-NL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D3EEF032-39EE-4A65-A5AC-EFD6F4690B74}"/>
              </a:ext>
            </a:extLst>
          </p:cNvPr>
          <p:cNvSpPr txBox="1"/>
          <p:nvPr/>
        </p:nvSpPr>
        <p:spPr>
          <a:xfrm>
            <a:off x="10094389" y="1864992"/>
            <a:ext cx="3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nl-NL" dirty="0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E2E3DB8D-6FEE-4BB8-B5D2-BE58951FC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4256"/>
            <a:ext cx="12196137" cy="3463743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E1EEE9E2-8AB3-4C72-9BCB-77A070B0CC47}"/>
              </a:ext>
            </a:extLst>
          </p:cNvPr>
          <p:cNvSpPr txBox="1"/>
          <p:nvPr/>
        </p:nvSpPr>
        <p:spPr>
          <a:xfrm>
            <a:off x="1319140" y="2296163"/>
            <a:ext cx="3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nl-NL" dirty="0"/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0205E4E4-6151-4FFC-9B9F-9BC140C64257}"/>
              </a:ext>
            </a:extLst>
          </p:cNvPr>
          <p:cNvCxnSpPr>
            <a:cxnSpLocks/>
          </p:cNvCxnSpPr>
          <p:nvPr/>
        </p:nvCxnSpPr>
        <p:spPr>
          <a:xfrm flipH="1">
            <a:off x="3855302" y="1665317"/>
            <a:ext cx="861744" cy="39935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6DAEE39E-C92A-4B57-A804-9FA5DC3B0E9E}"/>
              </a:ext>
            </a:extLst>
          </p:cNvPr>
          <p:cNvCxnSpPr>
            <a:cxnSpLocks/>
          </p:cNvCxnSpPr>
          <p:nvPr/>
        </p:nvCxnSpPr>
        <p:spPr>
          <a:xfrm>
            <a:off x="7447884" y="1686097"/>
            <a:ext cx="1083380" cy="29098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135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FE0AEBA-44D0-4E71-A9D1-4A7C133F1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273" y="-31150"/>
            <a:ext cx="12356273" cy="69202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49700" y="9970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1.2 Hoe zag </a:t>
            </a:r>
            <a:r>
              <a:rPr lang="en-US" sz="2000" b="1" dirty="0" err="1"/>
              <a:t>een</a:t>
            </a:r>
            <a:r>
              <a:rPr lang="en-US" sz="2000" b="1" dirty="0"/>
              <a:t> </a:t>
            </a:r>
            <a:r>
              <a:rPr lang="en-US" sz="2000" b="1" dirty="0" err="1"/>
              <a:t>middeleeuwse</a:t>
            </a:r>
            <a:r>
              <a:rPr lang="en-US" sz="2000" b="1" dirty="0"/>
              <a:t> </a:t>
            </a:r>
            <a:r>
              <a:rPr lang="en-US" sz="2000" b="1" dirty="0" err="1"/>
              <a:t>stad</a:t>
            </a:r>
            <a:r>
              <a:rPr lang="en-US" sz="2000" b="1" dirty="0"/>
              <a:t> er </a:t>
            </a:r>
            <a:r>
              <a:rPr lang="en-US" sz="2000" b="1" dirty="0" err="1"/>
              <a:t>uit</a:t>
            </a:r>
            <a:r>
              <a:rPr lang="en-US" sz="2000" b="1" dirty="0"/>
              <a:t>?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99702"/>
            <a:ext cx="3674068" cy="34163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Inwoners</a:t>
            </a:r>
            <a:r>
              <a:rPr lang="en-US" b="1" dirty="0">
                <a:solidFill>
                  <a:schemeClr val="tx1"/>
                </a:solidFill>
              </a:rPr>
              <a:t> (=</a:t>
            </a:r>
            <a:r>
              <a:rPr lang="en-US" b="1" dirty="0" err="1">
                <a:solidFill>
                  <a:schemeClr val="tx1"/>
                </a:solidFill>
              </a:rPr>
              <a:t>poorters</a:t>
            </a:r>
            <a:r>
              <a:rPr lang="en-US" b="1" dirty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Handelaren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winkeliers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handelsreizigers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marskramers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Ambachtslieden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emmermakers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wevers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schoenmakers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timmerlieden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smeden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Dagloners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meerderheid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Herbergiers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HoReCa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Bestuurders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schout&amp;schepenen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Soldaten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schutters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Geestelijken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priesters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nonnen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monniken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8517933" y="3487770"/>
            <a:ext cx="3674067" cy="34163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Maar, de </a:t>
            </a:r>
            <a:r>
              <a:rPr lang="en-US" b="1" dirty="0" err="1">
                <a:solidFill>
                  <a:schemeClr val="tx1"/>
                </a:solidFill>
              </a:rPr>
              <a:t>stad</a:t>
            </a:r>
            <a:r>
              <a:rPr lang="en-US" b="1" dirty="0">
                <a:solidFill>
                  <a:schemeClr val="tx1"/>
                </a:solidFill>
              </a:rPr>
              <a:t> was: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Ongezond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Onhygiënisch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Gevaarlijk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EN DUS</a:t>
            </a: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Gingen</a:t>
            </a:r>
            <a:r>
              <a:rPr lang="en-US" dirty="0">
                <a:solidFill>
                  <a:schemeClr val="tx1"/>
                </a:solidFill>
              </a:rPr>
              <a:t> er </a:t>
            </a:r>
            <a:r>
              <a:rPr lang="en-US" dirty="0" err="1">
                <a:solidFill>
                  <a:schemeClr val="tx1"/>
                </a:solidFill>
              </a:rPr>
              <a:t>meer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dood</a:t>
            </a:r>
            <a:r>
              <a:rPr lang="en-US" dirty="0">
                <a:solidFill>
                  <a:schemeClr val="tx1"/>
                </a:solidFill>
              </a:rPr>
              <a:t> dan er </a:t>
            </a:r>
            <a:r>
              <a:rPr lang="en-US" dirty="0" err="1">
                <a:solidFill>
                  <a:schemeClr val="tx1"/>
                </a:solidFill>
              </a:rPr>
              <a:t>geboren</a:t>
            </a:r>
            <a:r>
              <a:rPr lang="en-US" dirty="0">
                <a:solidFill>
                  <a:schemeClr val="tx1"/>
                </a:solidFill>
              </a:rPr>
              <a:t> warden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DUS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Was er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toestroom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jonge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liefst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kundige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nieuwe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inwoners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vaak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horigen</a:t>
            </a:r>
            <a:r>
              <a:rPr lang="en-US" dirty="0">
                <a:solidFill>
                  <a:schemeClr val="tx1"/>
                </a:solidFill>
              </a:rPr>
              <a:t>, die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r>
              <a:rPr lang="en-US" dirty="0">
                <a:solidFill>
                  <a:schemeClr val="tx1"/>
                </a:solidFill>
              </a:rPr>
              <a:t> mee op het platteland </a:t>
            </a:r>
            <a:r>
              <a:rPr lang="en-US" dirty="0" err="1">
                <a:solidFill>
                  <a:schemeClr val="tx1"/>
                </a:solidFill>
              </a:rPr>
              <a:t>wilden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wonen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68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A24011F-A91B-4935-BDFE-B48467EA0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01966" cy="526218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61149A8-AD50-4549-AD0F-583D83416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170" y="-1"/>
            <a:ext cx="5625830" cy="524162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78DF943-5F02-450F-AE2F-6DD51F5B8803}"/>
              </a:ext>
            </a:extLst>
          </p:cNvPr>
          <p:cNvSpPr txBox="1"/>
          <p:nvPr/>
        </p:nvSpPr>
        <p:spPr>
          <a:xfrm>
            <a:off x="885216" y="5476672"/>
            <a:ext cx="1111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EEN MARKT IN EEN VLAAMS STADJE			         EEN SPINSTER KOOPT IETS BIJ EEN TIMMERMAN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198373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E6CE6E5-B555-4AC5-B964-6C99A04D7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0587"/>
            <a:ext cx="12192000" cy="7908587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49700" y="9970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1.3 </a:t>
            </a:r>
            <a:r>
              <a:rPr lang="en-US" sz="2000" b="1" dirty="0" err="1"/>
              <a:t>Stadsrechten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415498"/>
            <a:ext cx="3674068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wilden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stedelijke</a:t>
            </a:r>
            <a:r>
              <a:rPr lang="en-US" b="1" dirty="0">
                <a:solidFill>
                  <a:schemeClr val="tx1"/>
                </a:solidFill>
              </a:rPr>
              <a:t> burgers?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Recht</a:t>
            </a:r>
            <a:r>
              <a:rPr lang="en-US" dirty="0">
                <a:solidFill>
                  <a:schemeClr val="tx1"/>
                </a:solidFill>
              </a:rPr>
              <a:t> op eigen </a:t>
            </a:r>
            <a:r>
              <a:rPr lang="en-US" dirty="0" err="1">
                <a:solidFill>
                  <a:schemeClr val="tx1"/>
                </a:solidFill>
              </a:rPr>
              <a:t>rechtspraak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Geweldsmonopolie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eigen burgers)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Recht</a:t>
            </a:r>
            <a:r>
              <a:rPr lang="en-US" dirty="0">
                <a:solidFill>
                  <a:schemeClr val="tx1"/>
                </a:solidFill>
              </a:rPr>
              <a:t> om </a:t>
            </a:r>
            <a:r>
              <a:rPr lang="en-US" dirty="0" err="1">
                <a:solidFill>
                  <a:schemeClr val="tx1"/>
                </a:solidFill>
              </a:rPr>
              <a:t>markten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organiseren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Recht</a:t>
            </a:r>
            <a:r>
              <a:rPr lang="en-US" dirty="0">
                <a:solidFill>
                  <a:schemeClr val="tx1"/>
                </a:solidFill>
              </a:rPr>
              <a:t> om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stadsmuur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bouwen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8517933" y="3429000"/>
            <a:ext cx="3674067" cy="34163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wilden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landsheren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koningen</a:t>
            </a:r>
            <a:r>
              <a:rPr lang="en-US" b="1" dirty="0">
                <a:solidFill>
                  <a:schemeClr val="tx1"/>
                </a:solidFill>
              </a:rPr>
              <a:t>, graven, </a:t>
            </a:r>
            <a:r>
              <a:rPr lang="en-US" b="1" dirty="0" err="1">
                <a:solidFill>
                  <a:schemeClr val="tx1"/>
                </a:solidFill>
              </a:rPr>
              <a:t>hertogen</a:t>
            </a:r>
            <a:r>
              <a:rPr lang="en-US" b="1" dirty="0">
                <a:solidFill>
                  <a:schemeClr val="tx1"/>
                </a:solidFill>
              </a:rPr>
              <a:t>)?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Trouwe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onderdanen</a:t>
            </a:r>
            <a:r>
              <a:rPr lang="en-US" dirty="0">
                <a:solidFill>
                  <a:schemeClr val="tx1"/>
                </a:solidFill>
              </a:rPr>
              <a:t>, die </a:t>
            </a:r>
            <a:r>
              <a:rPr lang="en-US" b="1" dirty="0" err="1">
                <a:solidFill>
                  <a:schemeClr val="tx1"/>
                </a:solidFill>
              </a:rPr>
              <a:t>soldaten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leveren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tijden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nood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Goedgeorganiseerde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, die hen </a:t>
            </a:r>
            <a:r>
              <a:rPr lang="en-US" b="1" dirty="0" err="1">
                <a:solidFill>
                  <a:schemeClr val="tx1"/>
                </a:solidFill>
              </a:rPr>
              <a:t>steunden</a:t>
            </a:r>
            <a:r>
              <a:rPr lang="en-US" b="1" dirty="0">
                <a:solidFill>
                  <a:schemeClr val="tx1"/>
                </a:solidFill>
              </a:rPr>
              <a:t> in </a:t>
            </a:r>
            <a:r>
              <a:rPr lang="en-US" b="1" dirty="0" err="1">
                <a:solidFill>
                  <a:schemeClr val="tx1"/>
                </a:solidFill>
              </a:rPr>
              <a:t>hun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strijd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tegen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lagere</a:t>
            </a:r>
            <a:r>
              <a:rPr lang="en-US" b="1" dirty="0">
                <a:solidFill>
                  <a:schemeClr val="tx1"/>
                </a:solidFill>
              </a:rPr>
              <a:t>) </a:t>
            </a:r>
            <a:r>
              <a:rPr lang="en-US" b="1" dirty="0" err="1">
                <a:solidFill>
                  <a:schemeClr val="tx1"/>
                </a:solidFill>
              </a:rPr>
              <a:t>adel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drukke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jaarmarkten</a:t>
            </a:r>
            <a:r>
              <a:rPr lang="en-US" dirty="0">
                <a:solidFill>
                  <a:schemeClr val="tx1"/>
                </a:solidFill>
              </a:rPr>
              <a:t>, want </a:t>
            </a:r>
            <a:r>
              <a:rPr lang="en-US" dirty="0" err="1">
                <a:solidFill>
                  <a:schemeClr val="tx1"/>
                </a:solidFill>
              </a:rPr>
              <a:t>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zorgt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belastinginkomsten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36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748AD07-2EC6-484F-B95E-E92CB13B2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8431"/>
            <a:ext cx="12192000" cy="7814862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30781" y="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1.4 </a:t>
            </a:r>
            <a:r>
              <a:rPr lang="en-US" sz="2000" b="1" dirty="0" err="1"/>
              <a:t>Economische</a:t>
            </a:r>
            <a:r>
              <a:rPr lang="en-US" sz="2000" b="1" dirty="0"/>
              <a:t> </a:t>
            </a:r>
            <a:r>
              <a:rPr lang="en-US" sz="2000" b="1" dirty="0" err="1"/>
              <a:t>functie</a:t>
            </a:r>
            <a:r>
              <a:rPr lang="en-US" sz="2000" b="1" dirty="0"/>
              <a:t> van de </a:t>
            </a:r>
            <a:r>
              <a:rPr lang="en-US" sz="2000" b="1" dirty="0" err="1"/>
              <a:t>stad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338978" y="3995678"/>
            <a:ext cx="3674068" cy="286232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De </a:t>
            </a:r>
            <a:r>
              <a:rPr lang="en-US" b="1" dirty="0" err="1">
                <a:solidFill>
                  <a:schemeClr val="tx1"/>
                </a:solidFill>
              </a:rPr>
              <a:t>stad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haar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verzorgingsgebied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Relatie</a:t>
            </a:r>
            <a:r>
              <a:rPr lang="en-US" dirty="0">
                <a:solidFill>
                  <a:schemeClr val="tx1"/>
                </a:solidFill>
              </a:rPr>
              <a:t> met het platteland: 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verkopen</a:t>
            </a:r>
            <a:r>
              <a:rPr lang="en-US" dirty="0">
                <a:solidFill>
                  <a:schemeClr val="tx1"/>
                </a:solidFill>
              </a:rPr>
              <a:t> op de </a:t>
            </a:r>
            <a:r>
              <a:rPr lang="en-US" b="1" i="1" dirty="0" err="1">
                <a:solidFill>
                  <a:schemeClr val="tx1"/>
                </a:solidFill>
              </a:rPr>
              <a:t>plaatselijke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markt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landbouwproducten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voedsel</a:t>
            </a:r>
            <a:r>
              <a:rPr lang="en-US" dirty="0">
                <a:solidFill>
                  <a:schemeClr val="tx1"/>
                </a:solidFill>
              </a:rPr>
              <a:t>!)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kopen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producten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ambachtlieden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zoals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kleding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Relatie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andere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: door </a:t>
            </a:r>
            <a:r>
              <a:rPr lang="en-US" dirty="0" err="1">
                <a:solidFill>
                  <a:schemeClr val="tx1"/>
                </a:solidFill>
              </a:rPr>
              <a:t>specialisatie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ontstaat</a:t>
            </a:r>
            <a:r>
              <a:rPr lang="en-US" dirty="0">
                <a:solidFill>
                  <a:schemeClr val="tx1"/>
                </a:solidFill>
              </a:rPr>
              <a:t> er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handelsnetwerk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7355162" y="2980015"/>
            <a:ext cx="4497860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De </a:t>
            </a:r>
            <a:r>
              <a:rPr lang="en-US" b="1" dirty="0" err="1">
                <a:solidFill>
                  <a:schemeClr val="tx1"/>
                </a:solidFill>
              </a:rPr>
              <a:t>stad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internationale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handelsnetwerken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Internationale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handelsreizigers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zorgen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aanbod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speciale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producten</a:t>
            </a:r>
            <a:r>
              <a:rPr lang="en-US" dirty="0">
                <a:solidFill>
                  <a:schemeClr val="tx1"/>
                </a:solidFill>
              </a:rPr>
              <a:t>, die </a:t>
            </a:r>
            <a:r>
              <a:rPr lang="en-US" dirty="0" err="1">
                <a:solidFill>
                  <a:schemeClr val="tx1"/>
                </a:solidFill>
              </a:rPr>
              <a:t>zij</a:t>
            </a:r>
            <a:r>
              <a:rPr lang="en-US" dirty="0">
                <a:solidFill>
                  <a:schemeClr val="tx1"/>
                </a:solidFill>
              </a:rPr>
              <a:t> op </a:t>
            </a:r>
            <a:r>
              <a:rPr lang="en-US" b="1" i="1" dirty="0" err="1">
                <a:solidFill>
                  <a:schemeClr val="tx1"/>
                </a:solidFill>
              </a:rPr>
              <a:t>jaarmarkten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verkopen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glas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Arabië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wol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Engeland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wijn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Frankrijk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Vlaamse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handelsreizgers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reizen</a:t>
            </a:r>
            <a:r>
              <a:rPr lang="en-US" dirty="0">
                <a:solidFill>
                  <a:schemeClr val="tx1"/>
                </a:solidFill>
              </a:rPr>
              <a:t> tot in </a:t>
            </a:r>
            <a:r>
              <a:rPr lang="en-US" dirty="0" err="1">
                <a:solidFill>
                  <a:schemeClr val="tx1"/>
                </a:solidFill>
              </a:rPr>
              <a:t>Spanje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Italië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hogekwaliteit</a:t>
            </a:r>
            <a:r>
              <a:rPr lang="en-US" dirty="0">
                <a:solidFill>
                  <a:schemeClr val="tx1"/>
                </a:solidFill>
              </a:rPr>
              <a:t> ‘</a:t>
            </a:r>
            <a:r>
              <a:rPr lang="en-US" dirty="0" err="1">
                <a:solidFill>
                  <a:schemeClr val="tx1"/>
                </a:solidFill>
              </a:rPr>
              <a:t>laken</a:t>
            </a:r>
            <a:r>
              <a:rPr lang="en-US" dirty="0">
                <a:solidFill>
                  <a:schemeClr val="tx1"/>
                </a:solidFill>
              </a:rPr>
              <a:t>’.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33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BD50A1C-FF7B-40BF-8A23-9CF9DBB98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439" y="-105033"/>
            <a:ext cx="12335439" cy="7068065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-143439" y="42694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1.5 De Lage Landen </a:t>
            </a:r>
            <a:r>
              <a:rPr lang="en-US" sz="2000" b="1" dirty="0" err="1"/>
              <a:t>waren</a:t>
            </a:r>
            <a:r>
              <a:rPr lang="en-US" sz="2000" b="1" dirty="0"/>
              <a:t> </a:t>
            </a:r>
            <a:r>
              <a:rPr lang="en-US" sz="2000" b="1" dirty="0" err="1"/>
              <a:t>sterk</a:t>
            </a:r>
            <a:r>
              <a:rPr lang="en-US" sz="2000" b="1" dirty="0"/>
              <a:t> </a:t>
            </a:r>
            <a:r>
              <a:rPr lang="en-US" sz="2000" b="1" dirty="0" err="1"/>
              <a:t>verstedelijkt</a:t>
            </a:r>
            <a:r>
              <a:rPr lang="en-US" sz="2000" b="1" dirty="0"/>
              <a:t> (</a:t>
            </a:r>
            <a:r>
              <a:rPr lang="en-US" sz="2000" b="1" dirty="0" err="1"/>
              <a:t>vooral</a:t>
            </a:r>
            <a:r>
              <a:rPr lang="en-US" sz="2000" b="1" dirty="0"/>
              <a:t> </a:t>
            </a:r>
            <a:r>
              <a:rPr lang="en-US" sz="2000" b="1" dirty="0" err="1"/>
              <a:t>Vlaanderen</a:t>
            </a:r>
            <a:r>
              <a:rPr lang="en-US" sz="2000" b="1" dirty="0"/>
              <a:t>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7285394" y="160709"/>
            <a:ext cx="3674068" cy="64633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Aan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mondingen</a:t>
            </a:r>
            <a:r>
              <a:rPr lang="en-US" b="1" dirty="0">
                <a:solidFill>
                  <a:schemeClr val="tx1"/>
                </a:solidFill>
              </a:rPr>
              <a:t> van </a:t>
            </a:r>
            <a:r>
              <a:rPr lang="en-US" b="1" dirty="0" err="1">
                <a:solidFill>
                  <a:schemeClr val="tx1"/>
                </a:solidFill>
              </a:rPr>
              <a:t>rivieren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Antwerpen</a:t>
            </a:r>
            <a:r>
              <a:rPr lang="en-US" b="1" dirty="0">
                <a:solidFill>
                  <a:schemeClr val="tx1"/>
                </a:solidFill>
              </a:rPr>
              <a:t>, Dordrecht, Amsterdam)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0" y="5765101"/>
            <a:ext cx="2977255" cy="64633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Bij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abdij</a:t>
            </a:r>
            <a:r>
              <a:rPr lang="en-US" b="1" dirty="0">
                <a:solidFill>
                  <a:schemeClr val="tx1"/>
                </a:solidFill>
              </a:rPr>
              <a:t> of </a:t>
            </a:r>
            <a:r>
              <a:rPr lang="en-US" b="1" dirty="0" err="1">
                <a:solidFill>
                  <a:schemeClr val="tx1"/>
                </a:solidFill>
              </a:rPr>
              <a:t>bisschopskerk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Atrecht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90004C5-1144-404C-842B-4B814AD5D105}"/>
              </a:ext>
            </a:extLst>
          </p:cNvPr>
          <p:cNvSpPr/>
          <p:nvPr/>
        </p:nvSpPr>
        <p:spPr>
          <a:xfrm>
            <a:off x="3907861" y="2472027"/>
            <a:ext cx="3674068" cy="64633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Waar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rivieren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samenkomen</a:t>
            </a:r>
            <a:r>
              <a:rPr lang="en-US" b="1" dirty="0">
                <a:solidFill>
                  <a:schemeClr val="tx1"/>
                </a:solidFill>
              </a:rPr>
              <a:t> (Gent, </a:t>
            </a:r>
            <a:r>
              <a:rPr lang="en-US" b="1" dirty="0" err="1">
                <a:solidFill>
                  <a:schemeClr val="tx1"/>
                </a:solidFill>
              </a:rPr>
              <a:t>Zutphen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51CA84B-298D-45DE-BA0A-9CAC63BF2455}"/>
              </a:ext>
            </a:extLst>
          </p:cNvPr>
          <p:cNvSpPr/>
          <p:nvPr/>
        </p:nvSpPr>
        <p:spPr>
          <a:xfrm>
            <a:off x="8517932" y="3423371"/>
            <a:ext cx="3674068" cy="92333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Waar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landwegen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waterwegen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samenkomen</a:t>
            </a:r>
            <a:r>
              <a:rPr lang="en-US" b="1" dirty="0">
                <a:solidFill>
                  <a:schemeClr val="tx1"/>
                </a:solidFill>
              </a:rPr>
              <a:t> (Maastricht, Leuven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Deventer)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E8A9F9E-A93A-4CFC-9479-29527091A04C}"/>
              </a:ext>
            </a:extLst>
          </p:cNvPr>
          <p:cNvSpPr/>
          <p:nvPr/>
        </p:nvSpPr>
        <p:spPr>
          <a:xfrm>
            <a:off x="1259539" y="1480096"/>
            <a:ext cx="3674068" cy="64633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Bij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kasteel</a:t>
            </a:r>
            <a:r>
              <a:rPr lang="en-US" b="1" dirty="0">
                <a:solidFill>
                  <a:schemeClr val="tx1"/>
                </a:solidFill>
              </a:rPr>
              <a:t> van </a:t>
            </a:r>
            <a:r>
              <a:rPr lang="en-US" b="1" dirty="0" err="1">
                <a:solidFill>
                  <a:schemeClr val="tx1"/>
                </a:solidFill>
              </a:rPr>
              <a:t>een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feodale</a:t>
            </a:r>
            <a:r>
              <a:rPr lang="en-US" b="1" dirty="0">
                <a:solidFill>
                  <a:schemeClr val="tx1"/>
                </a:solidFill>
              </a:rPr>
              <a:t>) </a:t>
            </a:r>
            <a:r>
              <a:rPr lang="en-US" b="1" dirty="0" err="1">
                <a:solidFill>
                  <a:schemeClr val="tx1"/>
                </a:solidFill>
              </a:rPr>
              <a:t>heer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Brugge</a:t>
            </a:r>
            <a:r>
              <a:rPr lang="en-US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DDA863A-5CD5-4695-9E93-EC27BAF006C7}"/>
              </a:ext>
            </a:extLst>
          </p:cNvPr>
          <p:cNvSpPr txBox="1"/>
          <p:nvPr/>
        </p:nvSpPr>
        <p:spPr>
          <a:xfrm rot="15008215">
            <a:off x="3439643" y="1238826"/>
            <a:ext cx="3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132C706-93D5-4FAA-8DB3-5A89946C6E06}"/>
              </a:ext>
            </a:extLst>
          </p:cNvPr>
          <p:cNvSpPr txBox="1"/>
          <p:nvPr/>
        </p:nvSpPr>
        <p:spPr>
          <a:xfrm rot="18806992">
            <a:off x="1662098" y="6062180"/>
            <a:ext cx="3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54C31E4-CA92-4FB7-B251-BA4A626AF273}"/>
              </a:ext>
            </a:extLst>
          </p:cNvPr>
          <p:cNvSpPr txBox="1"/>
          <p:nvPr/>
        </p:nvSpPr>
        <p:spPr>
          <a:xfrm>
            <a:off x="7919616" y="881360"/>
            <a:ext cx="3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23CFBB6-CAA0-4DD0-9496-007E780B51D6}"/>
              </a:ext>
            </a:extLst>
          </p:cNvPr>
          <p:cNvSpPr txBox="1"/>
          <p:nvPr/>
        </p:nvSpPr>
        <p:spPr>
          <a:xfrm rot="14066639">
            <a:off x="4865644" y="2171165"/>
            <a:ext cx="3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nl-NL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8D50E9B-1E13-43FE-856D-5219F42600FE}"/>
              </a:ext>
            </a:extLst>
          </p:cNvPr>
          <p:cNvSpPr txBox="1"/>
          <p:nvPr/>
        </p:nvSpPr>
        <p:spPr>
          <a:xfrm rot="7061144">
            <a:off x="9095659" y="3180887"/>
            <a:ext cx="3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06818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D315A2148D0342925095EF1AE2B669" ma:contentTypeVersion="12" ma:contentTypeDescription="Een nieuw document maken." ma:contentTypeScope="" ma:versionID="b7fb7337d434bd85055d8e14902d0948">
  <xsd:schema xmlns:xsd="http://www.w3.org/2001/XMLSchema" xmlns:xs="http://www.w3.org/2001/XMLSchema" xmlns:p="http://schemas.microsoft.com/office/2006/metadata/properties" xmlns:ns3="a74aae17-ee06-4a8b-82cd-c877f798842d" xmlns:ns4="029a31dc-ce41-43fb-a666-fbcdd9dccdb2" targetNamespace="http://schemas.microsoft.com/office/2006/metadata/properties" ma:root="true" ma:fieldsID="1f84c7d7f14b65378b30e8e25b7e9f46" ns3:_="" ns4:_="">
    <xsd:import namespace="a74aae17-ee06-4a8b-82cd-c877f798842d"/>
    <xsd:import namespace="029a31dc-ce41-43fb-a666-fbcdd9dccdb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aae17-ee06-4a8b-82cd-c877f798842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a31dc-ce41-43fb-a666-fbcdd9dccd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CC2F34-E49B-4736-9F69-76EE232F63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C5651D-C338-4503-A6BB-2BEFC396F09A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029a31dc-ce41-43fb-a666-fbcdd9dccdb2"/>
    <ds:schemaRef ds:uri="a74aae17-ee06-4a8b-82cd-c877f798842d"/>
  </ds:schemaRefs>
</ds:datastoreItem>
</file>

<file path=customXml/itemProps3.xml><?xml version="1.0" encoding="utf-8"?>
<ds:datastoreItem xmlns:ds="http://schemas.openxmlformats.org/officeDocument/2006/customXml" ds:itemID="{29EE59D3-C75F-40FB-B463-E9C595633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aae17-ee06-4a8b-82cd-c877f798842d"/>
    <ds:schemaRef ds:uri="029a31dc-ce41-43fb-a666-fbcdd9dccd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2945</Words>
  <Application>Microsoft Office PowerPoint</Application>
  <PresentationFormat>Breedbeeld</PresentationFormat>
  <Paragraphs>436</Paragraphs>
  <Slides>36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J.A.M. Schuijt</dc:creator>
  <cp:lastModifiedBy>J.A.M. Schuijt</cp:lastModifiedBy>
  <cp:revision>178</cp:revision>
  <dcterms:created xsi:type="dcterms:W3CDTF">2021-01-25T16:56:08Z</dcterms:created>
  <dcterms:modified xsi:type="dcterms:W3CDTF">2021-09-27T14:42:27Z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0x0101007CD315A2148D0342925095EF1AE2B669</vt:lpwstr>
  </property>
</Properties>
</file>