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6" r:id="rId6"/>
    <p:sldId id="268" r:id="rId7"/>
    <p:sldId id="269" r:id="rId8"/>
    <p:sldId id="280" r:id="rId9"/>
    <p:sldId id="276" r:id="rId10"/>
    <p:sldId id="277" r:id="rId11"/>
    <p:sldId id="279" r:id="rId12"/>
    <p:sldId id="271" r:id="rId13"/>
    <p:sldId id="273" r:id="rId14"/>
    <p:sldId id="275"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115" d="100"/>
          <a:sy n="115" d="100"/>
        </p:scale>
        <p:origin x="120"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79102F-DAE1-4E46-A5A5-D07D9C3519D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a:extLst>
              <a:ext uri="{FF2B5EF4-FFF2-40B4-BE49-F238E27FC236}">
                <a16:creationId xmlns:a16="http://schemas.microsoft.com/office/drawing/2014/main" id="{C67E32F9-EFE5-484E-AD41-D3AA8FFA04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a:extLst>
              <a:ext uri="{FF2B5EF4-FFF2-40B4-BE49-F238E27FC236}">
                <a16:creationId xmlns:a16="http://schemas.microsoft.com/office/drawing/2014/main" id="{2403610A-5E07-4B81-9071-FCB58E9866E1}"/>
              </a:ext>
            </a:extLst>
          </p:cNvPr>
          <p:cNvSpPr>
            <a:spLocks noGrp="1"/>
          </p:cNvSpPr>
          <p:nvPr>
            <p:ph type="dt" sz="half" idx="10"/>
          </p:nvPr>
        </p:nvSpPr>
        <p:spPr/>
        <p:txBody>
          <a:bodyPr/>
          <a:lstStyle/>
          <a:p>
            <a:fld id="{FFA4082C-B578-4284-8030-ACCA350ADA72}" type="datetimeFigureOut">
              <a:rPr lang="nl-NL" smtClean="0"/>
              <a:t>1-2-2018</a:t>
            </a:fld>
            <a:endParaRPr lang="nl-NL"/>
          </a:p>
        </p:txBody>
      </p:sp>
      <p:sp>
        <p:nvSpPr>
          <p:cNvPr id="5" name="Tijdelijke aanduiding voor voettekst 4">
            <a:extLst>
              <a:ext uri="{FF2B5EF4-FFF2-40B4-BE49-F238E27FC236}">
                <a16:creationId xmlns:a16="http://schemas.microsoft.com/office/drawing/2014/main" id="{7BD80044-CE96-499E-A1B7-709B550130C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85C9716-6B74-48FE-8D33-4C5D451801F0}"/>
              </a:ext>
            </a:extLst>
          </p:cNvPr>
          <p:cNvSpPr>
            <a:spLocks noGrp="1"/>
          </p:cNvSpPr>
          <p:nvPr>
            <p:ph type="sldNum" sz="quarter" idx="12"/>
          </p:nvPr>
        </p:nvSpPr>
        <p:spPr/>
        <p:txBody>
          <a:bodyPr/>
          <a:lstStyle/>
          <a:p>
            <a:fld id="{01455120-BE45-4182-B404-DDA2CB2B83D4}" type="slidenum">
              <a:rPr lang="nl-NL" smtClean="0"/>
              <a:t>‹nr.›</a:t>
            </a:fld>
            <a:endParaRPr lang="nl-NL"/>
          </a:p>
        </p:txBody>
      </p:sp>
    </p:spTree>
    <p:extLst>
      <p:ext uri="{BB962C8B-B14F-4D97-AF65-F5344CB8AC3E}">
        <p14:creationId xmlns:p14="http://schemas.microsoft.com/office/powerpoint/2010/main" val="176627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8E6CA3-24D1-4951-B643-48B65A9FDA1C}"/>
              </a:ext>
            </a:extLst>
          </p:cNvPr>
          <p:cNvSpPr>
            <a:spLocks noGrp="1"/>
          </p:cNvSpPr>
          <p:nvPr>
            <p:ph type="title"/>
          </p:nvPr>
        </p:nvSpPr>
        <p:spPr/>
        <p:txBody>
          <a:bodyPr/>
          <a:lstStyle/>
          <a:p>
            <a:r>
              <a:rPr lang="nl-NL"/>
              <a:t>Klik om de stijl te bewerken</a:t>
            </a:r>
          </a:p>
        </p:txBody>
      </p:sp>
      <p:sp>
        <p:nvSpPr>
          <p:cNvPr id="3" name="Tijdelijke aanduiding voor verticale tekst 2">
            <a:extLst>
              <a:ext uri="{FF2B5EF4-FFF2-40B4-BE49-F238E27FC236}">
                <a16:creationId xmlns:a16="http://schemas.microsoft.com/office/drawing/2014/main" id="{14792659-41E0-4879-A44B-A1343CC8AA76}"/>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F951B8F-E5C4-4E50-99F4-6E54B90C8132}"/>
              </a:ext>
            </a:extLst>
          </p:cNvPr>
          <p:cNvSpPr>
            <a:spLocks noGrp="1"/>
          </p:cNvSpPr>
          <p:nvPr>
            <p:ph type="dt" sz="half" idx="10"/>
          </p:nvPr>
        </p:nvSpPr>
        <p:spPr/>
        <p:txBody>
          <a:bodyPr/>
          <a:lstStyle/>
          <a:p>
            <a:fld id="{FFA4082C-B578-4284-8030-ACCA350ADA72}" type="datetimeFigureOut">
              <a:rPr lang="nl-NL" smtClean="0"/>
              <a:t>1-2-2018</a:t>
            </a:fld>
            <a:endParaRPr lang="nl-NL"/>
          </a:p>
        </p:txBody>
      </p:sp>
      <p:sp>
        <p:nvSpPr>
          <p:cNvPr id="5" name="Tijdelijke aanduiding voor voettekst 4">
            <a:extLst>
              <a:ext uri="{FF2B5EF4-FFF2-40B4-BE49-F238E27FC236}">
                <a16:creationId xmlns:a16="http://schemas.microsoft.com/office/drawing/2014/main" id="{213E9218-7FBF-4A5B-ACFF-579FFC48FBB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8AE3040-A047-4E05-8032-679F2A545726}"/>
              </a:ext>
            </a:extLst>
          </p:cNvPr>
          <p:cNvSpPr>
            <a:spLocks noGrp="1"/>
          </p:cNvSpPr>
          <p:nvPr>
            <p:ph type="sldNum" sz="quarter" idx="12"/>
          </p:nvPr>
        </p:nvSpPr>
        <p:spPr/>
        <p:txBody>
          <a:bodyPr/>
          <a:lstStyle/>
          <a:p>
            <a:fld id="{01455120-BE45-4182-B404-DDA2CB2B83D4}" type="slidenum">
              <a:rPr lang="nl-NL" smtClean="0"/>
              <a:t>‹nr.›</a:t>
            </a:fld>
            <a:endParaRPr lang="nl-NL"/>
          </a:p>
        </p:txBody>
      </p:sp>
    </p:spTree>
    <p:extLst>
      <p:ext uri="{BB962C8B-B14F-4D97-AF65-F5344CB8AC3E}">
        <p14:creationId xmlns:p14="http://schemas.microsoft.com/office/powerpoint/2010/main" val="4250656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738AB37-19D8-44E6-8F4B-B2546B05F10F}"/>
              </a:ext>
            </a:extLst>
          </p:cNvPr>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a:extLst>
              <a:ext uri="{FF2B5EF4-FFF2-40B4-BE49-F238E27FC236}">
                <a16:creationId xmlns:a16="http://schemas.microsoft.com/office/drawing/2014/main" id="{EDB5ECEE-758B-4B38-BDCE-DFD5E9B54586}"/>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F49E6C9-8B4A-419A-AE62-C37E577995B1}"/>
              </a:ext>
            </a:extLst>
          </p:cNvPr>
          <p:cNvSpPr>
            <a:spLocks noGrp="1"/>
          </p:cNvSpPr>
          <p:nvPr>
            <p:ph type="dt" sz="half" idx="10"/>
          </p:nvPr>
        </p:nvSpPr>
        <p:spPr/>
        <p:txBody>
          <a:bodyPr/>
          <a:lstStyle/>
          <a:p>
            <a:fld id="{FFA4082C-B578-4284-8030-ACCA350ADA72}" type="datetimeFigureOut">
              <a:rPr lang="nl-NL" smtClean="0"/>
              <a:t>1-2-2018</a:t>
            </a:fld>
            <a:endParaRPr lang="nl-NL"/>
          </a:p>
        </p:txBody>
      </p:sp>
      <p:sp>
        <p:nvSpPr>
          <p:cNvPr id="5" name="Tijdelijke aanduiding voor voettekst 4">
            <a:extLst>
              <a:ext uri="{FF2B5EF4-FFF2-40B4-BE49-F238E27FC236}">
                <a16:creationId xmlns:a16="http://schemas.microsoft.com/office/drawing/2014/main" id="{2DDCFA7B-EB80-47A6-ADA0-21038728494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10E8E64-7A5B-487F-B16A-BB087A1FAD2B}"/>
              </a:ext>
            </a:extLst>
          </p:cNvPr>
          <p:cNvSpPr>
            <a:spLocks noGrp="1"/>
          </p:cNvSpPr>
          <p:nvPr>
            <p:ph type="sldNum" sz="quarter" idx="12"/>
          </p:nvPr>
        </p:nvSpPr>
        <p:spPr/>
        <p:txBody>
          <a:bodyPr/>
          <a:lstStyle/>
          <a:p>
            <a:fld id="{01455120-BE45-4182-B404-DDA2CB2B83D4}" type="slidenum">
              <a:rPr lang="nl-NL" smtClean="0"/>
              <a:t>‹nr.›</a:t>
            </a:fld>
            <a:endParaRPr lang="nl-NL"/>
          </a:p>
        </p:txBody>
      </p:sp>
    </p:spTree>
    <p:extLst>
      <p:ext uri="{BB962C8B-B14F-4D97-AF65-F5344CB8AC3E}">
        <p14:creationId xmlns:p14="http://schemas.microsoft.com/office/powerpoint/2010/main" val="654563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7F9051-FBE0-44DB-8ED7-61337EBEDCFF}"/>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37579F09-5C8E-4112-8507-49E9046F2CB6}"/>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609DDF2-B142-4F9B-97D0-CB5F234F5541}"/>
              </a:ext>
            </a:extLst>
          </p:cNvPr>
          <p:cNvSpPr>
            <a:spLocks noGrp="1"/>
          </p:cNvSpPr>
          <p:nvPr>
            <p:ph type="dt" sz="half" idx="10"/>
          </p:nvPr>
        </p:nvSpPr>
        <p:spPr/>
        <p:txBody>
          <a:bodyPr/>
          <a:lstStyle/>
          <a:p>
            <a:fld id="{FFA4082C-B578-4284-8030-ACCA350ADA72}" type="datetimeFigureOut">
              <a:rPr lang="nl-NL" smtClean="0"/>
              <a:t>1-2-2018</a:t>
            </a:fld>
            <a:endParaRPr lang="nl-NL"/>
          </a:p>
        </p:txBody>
      </p:sp>
      <p:sp>
        <p:nvSpPr>
          <p:cNvPr id="5" name="Tijdelijke aanduiding voor voettekst 4">
            <a:extLst>
              <a:ext uri="{FF2B5EF4-FFF2-40B4-BE49-F238E27FC236}">
                <a16:creationId xmlns:a16="http://schemas.microsoft.com/office/drawing/2014/main" id="{1F8F5598-E85C-4ACA-AD73-00145D2C0F0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7AB6FE0-DBBF-45E5-A81C-7AC12D68123A}"/>
              </a:ext>
            </a:extLst>
          </p:cNvPr>
          <p:cNvSpPr>
            <a:spLocks noGrp="1"/>
          </p:cNvSpPr>
          <p:nvPr>
            <p:ph type="sldNum" sz="quarter" idx="12"/>
          </p:nvPr>
        </p:nvSpPr>
        <p:spPr/>
        <p:txBody>
          <a:bodyPr/>
          <a:lstStyle/>
          <a:p>
            <a:fld id="{01455120-BE45-4182-B404-DDA2CB2B83D4}" type="slidenum">
              <a:rPr lang="nl-NL" smtClean="0"/>
              <a:t>‹nr.›</a:t>
            </a:fld>
            <a:endParaRPr lang="nl-NL"/>
          </a:p>
        </p:txBody>
      </p:sp>
    </p:spTree>
    <p:extLst>
      <p:ext uri="{BB962C8B-B14F-4D97-AF65-F5344CB8AC3E}">
        <p14:creationId xmlns:p14="http://schemas.microsoft.com/office/powerpoint/2010/main" val="313842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B977EB-17F1-4E93-828B-56A9F7C6BD18}"/>
              </a:ext>
            </a:extLst>
          </p:cNvPr>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a:extLst>
              <a:ext uri="{FF2B5EF4-FFF2-40B4-BE49-F238E27FC236}">
                <a16:creationId xmlns:a16="http://schemas.microsoft.com/office/drawing/2014/main" id="{C2ECCADA-A28C-4EC1-AA7C-A8A4972D46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867DBBB5-2ED5-43C1-846D-BF4CF6D90980}"/>
              </a:ext>
            </a:extLst>
          </p:cNvPr>
          <p:cNvSpPr>
            <a:spLocks noGrp="1"/>
          </p:cNvSpPr>
          <p:nvPr>
            <p:ph type="dt" sz="half" idx="10"/>
          </p:nvPr>
        </p:nvSpPr>
        <p:spPr/>
        <p:txBody>
          <a:bodyPr/>
          <a:lstStyle/>
          <a:p>
            <a:fld id="{FFA4082C-B578-4284-8030-ACCA350ADA72}" type="datetimeFigureOut">
              <a:rPr lang="nl-NL" smtClean="0"/>
              <a:t>1-2-2018</a:t>
            </a:fld>
            <a:endParaRPr lang="nl-NL"/>
          </a:p>
        </p:txBody>
      </p:sp>
      <p:sp>
        <p:nvSpPr>
          <p:cNvPr id="5" name="Tijdelijke aanduiding voor voettekst 4">
            <a:extLst>
              <a:ext uri="{FF2B5EF4-FFF2-40B4-BE49-F238E27FC236}">
                <a16:creationId xmlns:a16="http://schemas.microsoft.com/office/drawing/2014/main" id="{D077B0F7-22E6-494A-8A2D-064A038A27E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F975FDA-8D90-4F50-A79C-144B509E541E}"/>
              </a:ext>
            </a:extLst>
          </p:cNvPr>
          <p:cNvSpPr>
            <a:spLocks noGrp="1"/>
          </p:cNvSpPr>
          <p:nvPr>
            <p:ph type="sldNum" sz="quarter" idx="12"/>
          </p:nvPr>
        </p:nvSpPr>
        <p:spPr/>
        <p:txBody>
          <a:bodyPr/>
          <a:lstStyle/>
          <a:p>
            <a:fld id="{01455120-BE45-4182-B404-DDA2CB2B83D4}" type="slidenum">
              <a:rPr lang="nl-NL" smtClean="0"/>
              <a:t>‹nr.›</a:t>
            </a:fld>
            <a:endParaRPr lang="nl-NL"/>
          </a:p>
        </p:txBody>
      </p:sp>
    </p:spTree>
    <p:extLst>
      <p:ext uri="{BB962C8B-B14F-4D97-AF65-F5344CB8AC3E}">
        <p14:creationId xmlns:p14="http://schemas.microsoft.com/office/powerpoint/2010/main" val="343423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98CD6C-1834-47C6-B1F3-DABB8C092B72}"/>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61BEF479-E7D2-4B5B-8CF2-EB4066687230}"/>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794C789-9C5D-44D6-B7D9-4664E0359FBA}"/>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1A922B2-F726-4B1F-B959-B0B29107FAC6}"/>
              </a:ext>
            </a:extLst>
          </p:cNvPr>
          <p:cNvSpPr>
            <a:spLocks noGrp="1"/>
          </p:cNvSpPr>
          <p:nvPr>
            <p:ph type="dt" sz="half" idx="10"/>
          </p:nvPr>
        </p:nvSpPr>
        <p:spPr/>
        <p:txBody>
          <a:bodyPr/>
          <a:lstStyle/>
          <a:p>
            <a:fld id="{FFA4082C-B578-4284-8030-ACCA350ADA72}" type="datetimeFigureOut">
              <a:rPr lang="nl-NL" smtClean="0"/>
              <a:t>1-2-2018</a:t>
            </a:fld>
            <a:endParaRPr lang="nl-NL"/>
          </a:p>
        </p:txBody>
      </p:sp>
      <p:sp>
        <p:nvSpPr>
          <p:cNvPr id="6" name="Tijdelijke aanduiding voor voettekst 5">
            <a:extLst>
              <a:ext uri="{FF2B5EF4-FFF2-40B4-BE49-F238E27FC236}">
                <a16:creationId xmlns:a16="http://schemas.microsoft.com/office/drawing/2014/main" id="{41D77098-ABDA-4BFE-BA0B-BD5012733C5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D99280B-08F3-4AA7-928B-D2FA2F038BBF}"/>
              </a:ext>
            </a:extLst>
          </p:cNvPr>
          <p:cNvSpPr>
            <a:spLocks noGrp="1"/>
          </p:cNvSpPr>
          <p:nvPr>
            <p:ph type="sldNum" sz="quarter" idx="12"/>
          </p:nvPr>
        </p:nvSpPr>
        <p:spPr/>
        <p:txBody>
          <a:bodyPr/>
          <a:lstStyle/>
          <a:p>
            <a:fld id="{01455120-BE45-4182-B404-DDA2CB2B83D4}" type="slidenum">
              <a:rPr lang="nl-NL" smtClean="0"/>
              <a:t>‹nr.›</a:t>
            </a:fld>
            <a:endParaRPr lang="nl-NL"/>
          </a:p>
        </p:txBody>
      </p:sp>
    </p:spTree>
    <p:extLst>
      <p:ext uri="{BB962C8B-B14F-4D97-AF65-F5344CB8AC3E}">
        <p14:creationId xmlns:p14="http://schemas.microsoft.com/office/powerpoint/2010/main" val="99012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511FB3-BD16-4647-B43D-F24DF3AA4845}"/>
              </a:ext>
            </a:extLst>
          </p:cNvPr>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a:extLst>
              <a:ext uri="{FF2B5EF4-FFF2-40B4-BE49-F238E27FC236}">
                <a16:creationId xmlns:a16="http://schemas.microsoft.com/office/drawing/2014/main" id="{BD933569-BEA6-44FA-8B80-7818BDD812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16A45A12-AE44-4EC1-BCB9-F675B8AA1E06}"/>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70CE812-B038-4FF8-B3D8-A2C83683D7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8EA89E06-E5C3-4857-9D25-7669EAC76775}"/>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ABE6140-70F2-4619-8E1D-905AF666C5E7}"/>
              </a:ext>
            </a:extLst>
          </p:cNvPr>
          <p:cNvSpPr>
            <a:spLocks noGrp="1"/>
          </p:cNvSpPr>
          <p:nvPr>
            <p:ph type="dt" sz="half" idx="10"/>
          </p:nvPr>
        </p:nvSpPr>
        <p:spPr/>
        <p:txBody>
          <a:bodyPr/>
          <a:lstStyle/>
          <a:p>
            <a:fld id="{FFA4082C-B578-4284-8030-ACCA350ADA72}" type="datetimeFigureOut">
              <a:rPr lang="nl-NL" smtClean="0"/>
              <a:t>1-2-2018</a:t>
            </a:fld>
            <a:endParaRPr lang="nl-NL"/>
          </a:p>
        </p:txBody>
      </p:sp>
      <p:sp>
        <p:nvSpPr>
          <p:cNvPr id="8" name="Tijdelijke aanduiding voor voettekst 7">
            <a:extLst>
              <a:ext uri="{FF2B5EF4-FFF2-40B4-BE49-F238E27FC236}">
                <a16:creationId xmlns:a16="http://schemas.microsoft.com/office/drawing/2014/main" id="{D46FCC6E-F304-49CE-BF55-382AB6CCA72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52FE57D-B337-463A-9472-008B011A43A2}"/>
              </a:ext>
            </a:extLst>
          </p:cNvPr>
          <p:cNvSpPr>
            <a:spLocks noGrp="1"/>
          </p:cNvSpPr>
          <p:nvPr>
            <p:ph type="sldNum" sz="quarter" idx="12"/>
          </p:nvPr>
        </p:nvSpPr>
        <p:spPr/>
        <p:txBody>
          <a:bodyPr/>
          <a:lstStyle/>
          <a:p>
            <a:fld id="{01455120-BE45-4182-B404-DDA2CB2B83D4}" type="slidenum">
              <a:rPr lang="nl-NL" smtClean="0"/>
              <a:t>‹nr.›</a:t>
            </a:fld>
            <a:endParaRPr lang="nl-NL"/>
          </a:p>
        </p:txBody>
      </p:sp>
    </p:spTree>
    <p:extLst>
      <p:ext uri="{BB962C8B-B14F-4D97-AF65-F5344CB8AC3E}">
        <p14:creationId xmlns:p14="http://schemas.microsoft.com/office/powerpoint/2010/main" val="235322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19724E-075A-41C1-94C8-9897C9092EE4}"/>
              </a:ext>
            </a:extLst>
          </p:cNvPr>
          <p:cNvSpPr>
            <a:spLocks noGrp="1"/>
          </p:cNvSpPr>
          <p:nvPr>
            <p:ph type="title"/>
          </p:nvPr>
        </p:nvSpPr>
        <p:spPr/>
        <p:txBody>
          <a:bodyPr/>
          <a:lstStyle/>
          <a:p>
            <a:r>
              <a:rPr lang="nl-NL"/>
              <a:t>Klik om de stijl te bewerken</a:t>
            </a:r>
          </a:p>
        </p:txBody>
      </p:sp>
      <p:sp>
        <p:nvSpPr>
          <p:cNvPr id="3" name="Tijdelijke aanduiding voor datum 2">
            <a:extLst>
              <a:ext uri="{FF2B5EF4-FFF2-40B4-BE49-F238E27FC236}">
                <a16:creationId xmlns:a16="http://schemas.microsoft.com/office/drawing/2014/main" id="{CD68C27B-22B4-4A8C-924D-5209AFF8C059}"/>
              </a:ext>
            </a:extLst>
          </p:cNvPr>
          <p:cNvSpPr>
            <a:spLocks noGrp="1"/>
          </p:cNvSpPr>
          <p:nvPr>
            <p:ph type="dt" sz="half" idx="10"/>
          </p:nvPr>
        </p:nvSpPr>
        <p:spPr/>
        <p:txBody>
          <a:bodyPr/>
          <a:lstStyle/>
          <a:p>
            <a:fld id="{FFA4082C-B578-4284-8030-ACCA350ADA72}" type="datetimeFigureOut">
              <a:rPr lang="nl-NL" smtClean="0"/>
              <a:t>1-2-2018</a:t>
            </a:fld>
            <a:endParaRPr lang="nl-NL"/>
          </a:p>
        </p:txBody>
      </p:sp>
      <p:sp>
        <p:nvSpPr>
          <p:cNvPr id="4" name="Tijdelijke aanduiding voor voettekst 3">
            <a:extLst>
              <a:ext uri="{FF2B5EF4-FFF2-40B4-BE49-F238E27FC236}">
                <a16:creationId xmlns:a16="http://schemas.microsoft.com/office/drawing/2014/main" id="{7737F7CF-7CEB-4036-A556-BE01906961F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01CBED3-BF94-459C-8066-57397574D7D2}"/>
              </a:ext>
            </a:extLst>
          </p:cNvPr>
          <p:cNvSpPr>
            <a:spLocks noGrp="1"/>
          </p:cNvSpPr>
          <p:nvPr>
            <p:ph type="sldNum" sz="quarter" idx="12"/>
          </p:nvPr>
        </p:nvSpPr>
        <p:spPr/>
        <p:txBody>
          <a:bodyPr/>
          <a:lstStyle/>
          <a:p>
            <a:fld id="{01455120-BE45-4182-B404-DDA2CB2B83D4}" type="slidenum">
              <a:rPr lang="nl-NL" smtClean="0"/>
              <a:t>‹nr.›</a:t>
            </a:fld>
            <a:endParaRPr lang="nl-NL"/>
          </a:p>
        </p:txBody>
      </p:sp>
    </p:spTree>
    <p:extLst>
      <p:ext uri="{BB962C8B-B14F-4D97-AF65-F5344CB8AC3E}">
        <p14:creationId xmlns:p14="http://schemas.microsoft.com/office/powerpoint/2010/main" val="3154966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6A24A13-9B7C-48EE-874C-3EC1ED10363F}"/>
              </a:ext>
            </a:extLst>
          </p:cNvPr>
          <p:cNvSpPr>
            <a:spLocks noGrp="1"/>
          </p:cNvSpPr>
          <p:nvPr>
            <p:ph type="dt" sz="half" idx="10"/>
          </p:nvPr>
        </p:nvSpPr>
        <p:spPr/>
        <p:txBody>
          <a:bodyPr/>
          <a:lstStyle/>
          <a:p>
            <a:fld id="{FFA4082C-B578-4284-8030-ACCA350ADA72}" type="datetimeFigureOut">
              <a:rPr lang="nl-NL" smtClean="0"/>
              <a:t>1-2-2018</a:t>
            </a:fld>
            <a:endParaRPr lang="nl-NL"/>
          </a:p>
        </p:txBody>
      </p:sp>
      <p:sp>
        <p:nvSpPr>
          <p:cNvPr id="3" name="Tijdelijke aanduiding voor voettekst 2">
            <a:extLst>
              <a:ext uri="{FF2B5EF4-FFF2-40B4-BE49-F238E27FC236}">
                <a16:creationId xmlns:a16="http://schemas.microsoft.com/office/drawing/2014/main" id="{B14B839D-A58D-4421-9D1B-9BDCA3DCE3CF}"/>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8CBA23A-0893-463C-8C29-6928C5215F7E}"/>
              </a:ext>
            </a:extLst>
          </p:cNvPr>
          <p:cNvSpPr>
            <a:spLocks noGrp="1"/>
          </p:cNvSpPr>
          <p:nvPr>
            <p:ph type="sldNum" sz="quarter" idx="12"/>
          </p:nvPr>
        </p:nvSpPr>
        <p:spPr/>
        <p:txBody>
          <a:bodyPr/>
          <a:lstStyle/>
          <a:p>
            <a:fld id="{01455120-BE45-4182-B404-DDA2CB2B83D4}" type="slidenum">
              <a:rPr lang="nl-NL" smtClean="0"/>
              <a:t>‹nr.›</a:t>
            </a:fld>
            <a:endParaRPr lang="nl-NL"/>
          </a:p>
        </p:txBody>
      </p:sp>
    </p:spTree>
    <p:extLst>
      <p:ext uri="{BB962C8B-B14F-4D97-AF65-F5344CB8AC3E}">
        <p14:creationId xmlns:p14="http://schemas.microsoft.com/office/powerpoint/2010/main" val="3971957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756F65-7FBF-4757-84B9-A2C00078218B}"/>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a:extLst>
              <a:ext uri="{FF2B5EF4-FFF2-40B4-BE49-F238E27FC236}">
                <a16:creationId xmlns:a16="http://schemas.microsoft.com/office/drawing/2014/main" id="{6A92D3DE-BD71-4625-B5DE-843C40A4CB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0F737EA-4EF6-4F33-B331-CFE0B9E80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84D72841-ED87-40EE-B2A7-D5B95D8D86EF}"/>
              </a:ext>
            </a:extLst>
          </p:cNvPr>
          <p:cNvSpPr>
            <a:spLocks noGrp="1"/>
          </p:cNvSpPr>
          <p:nvPr>
            <p:ph type="dt" sz="half" idx="10"/>
          </p:nvPr>
        </p:nvSpPr>
        <p:spPr/>
        <p:txBody>
          <a:bodyPr/>
          <a:lstStyle/>
          <a:p>
            <a:fld id="{FFA4082C-B578-4284-8030-ACCA350ADA72}" type="datetimeFigureOut">
              <a:rPr lang="nl-NL" smtClean="0"/>
              <a:t>1-2-2018</a:t>
            </a:fld>
            <a:endParaRPr lang="nl-NL"/>
          </a:p>
        </p:txBody>
      </p:sp>
      <p:sp>
        <p:nvSpPr>
          <p:cNvPr id="6" name="Tijdelijke aanduiding voor voettekst 5">
            <a:extLst>
              <a:ext uri="{FF2B5EF4-FFF2-40B4-BE49-F238E27FC236}">
                <a16:creationId xmlns:a16="http://schemas.microsoft.com/office/drawing/2014/main" id="{5CAA5DC3-B10F-4A90-84B6-48AC6EF5E88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BB6CD57-A069-45C3-905C-B01692C3EDC8}"/>
              </a:ext>
            </a:extLst>
          </p:cNvPr>
          <p:cNvSpPr>
            <a:spLocks noGrp="1"/>
          </p:cNvSpPr>
          <p:nvPr>
            <p:ph type="sldNum" sz="quarter" idx="12"/>
          </p:nvPr>
        </p:nvSpPr>
        <p:spPr/>
        <p:txBody>
          <a:bodyPr/>
          <a:lstStyle/>
          <a:p>
            <a:fld id="{01455120-BE45-4182-B404-DDA2CB2B83D4}" type="slidenum">
              <a:rPr lang="nl-NL" smtClean="0"/>
              <a:t>‹nr.›</a:t>
            </a:fld>
            <a:endParaRPr lang="nl-NL"/>
          </a:p>
        </p:txBody>
      </p:sp>
    </p:spTree>
    <p:extLst>
      <p:ext uri="{BB962C8B-B14F-4D97-AF65-F5344CB8AC3E}">
        <p14:creationId xmlns:p14="http://schemas.microsoft.com/office/powerpoint/2010/main" val="368219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AE713-559D-44D2-8337-DD1D1E40F66C}"/>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a:extLst>
              <a:ext uri="{FF2B5EF4-FFF2-40B4-BE49-F238E27FC236}">
                <a16:creationId xmlns:a16="http://schemas.microsoft.com/office/drawing/2014/main" id="{2CC6A015-42C9-48E8-A3F1-EBB3500A92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8990148-339B-455B-A88E-6655ED0B0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A583FBED-D049-4130-AA4D-339ADA047438}"/>
              </a:ext>
            </a:extLst>
          </p:cNvPr>
          <p:cNvSpPr>
            <a:spLocks noGrp="1"/>
          </p:cNvSpPr>
          <p:nvPr>
            <p:ph type="dt" sz="half" idx="10"/>
          </p:nvPr>
        </p:nvSpPr>
        <p:spPr/>
        <p:txBody>
          <a:bodyPr/>
          <a:lstStyle/>
          <a:p>
            <a:fld id="{FFA4082C-B578-4284-8030-ACCA350ADA72}" type="datetimeFigureOut">
              <a:rPr lang="nl-NL" smtClean="0"/>
              <a:t>1-2-2018</a:t>
            </a:fld>
            <a:endParaRPr lang="nl-NL"/>
          </a:p>
        </p:txBody>
      </p:sp>
      <p:sp>
        <p:nvSpPr>
          <p:cNvPr id="6" name="Tijdelijke aanduiding voor voettekst 5">
            <a:extLst>
              <a:ext uri="{FF2B5EF4-FFF2-40B4-BE49-F238E27FC236}">
                <a16:creationId xmlns:a16="http://schemas.microsoft.com/office/drawing/2014/main" id="{8E3AF347-0C2D-4001-99D9-58C11FA158E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44AB034-61DB-4203-B6EA-C5E3098E4E7D}"/>
              </a:ext>
            </a:extLst>
          </p:cNvPr>
          <p:cNvSpPr>
            <a:spLocks noGrp="1"/>
          </p:cNvSpPr>
          <p:nvPr>
            <p:ph type="sldNum" sz="quarter" idx="12"/>
          </p:nvPr>
        </p:nvSpPr>
        <p:spPr/>
        <p:txBody>
          <a:bodyPr/>
          <a:lstStyle/>
          <a:p>
            <a:fld id="{01455120-BE45-4182-B404-DDA2CB2B83D4}" type="slidenum">
              <a:rPr lang="nl-NL" smtClean="0"/>
              <a:t>‹nr.›</a:t>
            </a:fld>
            <a:endParaRPr lang="nl-NL"/>
          </a:p>
        </p:txBody>
      </p:sp>
    </p:spTree>
    <p:extLst>
      <p:ext uri="{BB962C8B-B14F-4D97-AF65-F5344CB8AC3E}">
        <p14:creationId xmlns:p14="http://schemas.microsoft.com/office/powerpoint/2010/main" val="3936960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C6F9C78-B0EC-4837-BAF6-36BC60A371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a:extLst>
              <a:ext uri="{FF2B5EF4-FFF2-40B4-BE49-F238E27FC236}">
                <a16:creationId xmlns:a16="http://schemas.microsoft.com/office/drawing/2014/main" id="{D3D4AE90-BFC1-4B9E-B182-5C6D32F6DD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AF3D7D8-9B2A-4E94-8A9C-C1AAEDAC17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4082C-B578-4284-8030-ACCA350ADA72}" type="datetimeFigureOut">
              <a:rPr lang="nl-NL" smtClean="0"/>
              <a:t>1-2-2018</a:t>
            </a:fld>
            <a:endParaRPr lang="nl-NL"/>
          </a:p>
        </p:txBody>
      </p:sp>
      <p:sp>
        <p:nvSpPr>
          <p:cNvPr id="5" name="Tijdelijke aanduiding voor voettekst 4">
            <a:extLst>
              <a:ext uri="{FF2B5EF4-FFF2-40B4-BE49-F238E27FC236}">
                <a16:creationId xmlns:a16="http://schemas.microsoft.com/office/drawing/2014/main" id="{C549F889-8DC7-4162-8636-A046F488A4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8C2580A-2B2C-4865-8DE1-BFBC4D10DE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55120-BE45-4182-B404-DDA2CB2B83D4}" type="slidenum">
              <a:rPr lang="nl-NL" smtClean="0"/>
              <a:t>‹nr.›</a:t>
            </a:fld>
            <a:endParaRPr lang="nl-NL"/>
          </a:p>
        </p:txBody>
      </p:sp>
    </p:spTree>
    <p:extLst>
      <p:ext uri="{BB962C8B-B14F-4D97-AF65-F5344CB8AC3E}">
        <p14:creationId xmlns:p14="http://schemas.microsoft.com/office/powerpoint/2010/main" val="55044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EA16A0-66FA-42C9-8109-8ADF0427D704}"/>
              </a:ext>
            </a:extLst>
          </p:cNvPr>
          <p:cNvSpPr>
            <a:spLocks noGrp="1"/>
          </p:cNvSpPr>
          <p:nvPr>
            <p:ph type="ctrTitle" idx="4294967295"/>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en-US" b="1" dirty="0" err="1"/>
              <a:t>Effectief</a:t>
            </a:r>
            <a:r>
              <a:rPr lang="en-US" dirty="0"/>
              <a:t> </a:t>
            </a:r>
            <a:r>
              <a:rPr lang="en-US" dirty="0" err="1"/>
              <a:t>antwoord</a:t>
            </a:r>
            <a:r>
              <a:rPr lang="en-US" dirty="0"/>
              <a:t> </a:t>
            </a:r>
            <a:r>
              <a:rPr lang="en-US" dirty="0" err="1"/>
              <a:t>geven</a:t>
            </a:r>
            <a:r>
              <a:rPr lang="en-US" dirty="0"/>
              <a:t> op </a:t>
            </a:r>
            <a:r>
              <a:rPr lang="en-US" dirty="0" err="1"/>
              <a:t>examenvragen</a:t>
            </a:r>
            <a:r>
              <a:rPr lang="en-US" dirty="0"/>
              <a:t> GESCHIEDENIS</a:t>
            </a:r>
            <a:br>
              <a:rPr lang="en-US" dirty="0"/>
            </a:br>
            <a:br>
              <a:rPr lang="en-US" dirty="0"/>
            </a:br>
            <a:br>
              <a:rPr lang="en-US" dirty="0"/>
            </a:br>
            <a:br>
              <a:rPr lang="en-US" dirty="0"/>
            </a:br>
            <a:br>
              <a:rPr lang="en-US" dirty="0"/>
            </a:br>
            <a:br>
              <a:rPr lang="en-US" dirty="0"/>
            </a:br>
            <a:endParaRPr lang="nl-NL" dirty="0"/>
          </a:p>
        </p:txBody>
      </p:sp>
      <p:pic>
        <p:nvPicPr>
          <p:cNvPr id="5" name="Afbeelding 4">
            <a:extLst>
              <a:ext uri="{FF2B5EF4-FFF2-40B4-BE49-F238E27FC236}">
                <a16:creationId xmlns:a16="http://schemas.microsoft.com/office/drawing/2014/main" id="{4D59EBB9-F912-4A7F-BDF0-470AE41A6E72}"/>
              </a:ext>
            </a:extLst>
          </p:cNvPr>
          <p:cNvPicPr>
            <a:picLocks noChangeAspect="1"/>
          </p:cNvPicPr>
          <p:nvPr/>
        </p:nvPicPr>
        <p:blipFill>
          <a:blip r:embed="rId2"/>
          <a:stretch>
            <a:fillRect/>
          </a:stretch>
        </p:blipFill>
        <p:spPr>
          <a:xfrm>
            <a:off x="970675" y="3676851"/>
            <a:ext cx="10379504" cy="2502568"/>
          </a:xfrm>
          <a:prstGeom prst="rect">
            <a:avLst/>
          </a:prstGeom>
        </p:spPr>
      </p:pic>
    </p:spTree>
    <p:extLst>
      <p:ext uri="{BB962C8B-B14F-4D97-AF65-F5344CB8AC3E}">
        <p14:creationId xmlns:p14="http://schemas.microsoft.com/office/powerpoint/2010/main" val="980265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8CA21515-5268-4C95-A415-529929FFF268}"/>
              </a:ext>
            </a:extLst>
          </p:cNvPr>
          <p:cNvSpPr txBox="1"/>
          <p:nvPr/>
        </p:nvSpPr>
        <p:spPr>
          <a:xfrm>
            <a:off x="0" y="0"/>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5" name="Tekstvak 4">
            <a:extLst>
              <a:ext uri="{FF2B5EF4-FFF2-40B4-BE49-F238E27FC236}">
                <a16:creationId xmlns:a16="http://schemas.microsoft.com/office/drawing/2014/main" id="{4AAB0C76-ED57-4C9B-8B00-5B88C771F6BB}"/>
              </a:ext>
            </a:extLst>
          </p:cNvPr>
          <p:cNvSpPr txBox="1"/>
          <p:nvPr/>
        </p:nvSpPr>
        <p:spPr>
          <a:xfrm>
            <a:off x="373626" y="349135"/>
            <a:ext cx="10407981" cy="707886"/>
          </a:xfrm>
          <a:prstGeom prst="rect">
            <a:avLst/>
          </a:prstGeom>
          <a:noFill/>
        </p:spPr>
        <p:txBody>
          <a:bodyPr wrap="square" rtlCol="0">
            <a:spAutoFit/>
          </a:bodyPr>
          <a:lstStyle/>
          <a:p>
            <a:r>
              <a:rPr lang="en-US" sz="4000" dirty="0" err="1"/>
              <a:t>Een</a:t>
            </a:r>
            <a:r>
              <a:rPr lang="en-US" sz="4000" dirty="0"/>
              <a:t> </a:t>
            </a:r>
            <a:r>
              <a:rPr lang="en-US" sz="4000" dirty="0" err="1">
                <a:solidFill>
                  <a:srgbClr val="0070C0"/>
                </a:solidFill>
              </a:rPr>
              <a:t>volgorde-vraag</a:t>
            </a:r>
            <a:r>
              <a:rPr lang="en-US" sz="4000" dirty="0">
                <a:solidFill>
                  <a:srgbClr val="0070C0"/>
                </a:solidFill>
              </a:rPr>
              <a:t> (2)</a:t>
            </a:r>
            <a:endParaRPr lang="nl-NL" sz="4000" dirty="0"/>
          </a:p>
        </p:txBody>
      </p:sp>
      <p:sp>
        <p:nvSpPr>
          <p:cNvPr id="8" name="Tekstvak 7">
            <a:extLst>
              <a:ext uri="{FF2B5EF4-FFF2-40B4-BE49-F238E27FC236}">
                <a16:creationId xmlns:a16="http://schemas.microsoft.com/office/drawing/2014/main" id="{50FDB322-B12E-48FD-A7EF-CA9DEFC986BC}"/>
              </a:ext>
            </a:extLst>
          </p:cNvPr>
          <p:cNvSpPr txBox="1"/>
          <p:nvPr/>
        </p:nvSpPr>
        <p:spPr>
          <a:xfrm>
            <a:off x="532014" y="1255222"/>
            <a:ext cx="10690167" cy="5232202"/>
          </a:xfrm>
          <a:prstGeom prst="rect">
            <a:avLst/>
          </a:prstGeom>
          <a:noFill/>
        </p:spPr>
        <p:txBody>
          <a:bodyPr wrap="square" rtlCol="0">
            <a:spAutoFit/>
          </a:bodyPr>
          <a:lstStyle/>
          <a:p>
            <a:pPr>
              <a:tabLst>
                <a:tab pos="357188" algn="l"/>
              </a:tabLst>
            </a:pPr>
            <a:r>
              <a:rPr lang="nl-NL" sz="1400" b="1" dirty="0">
                <a:solidFill>
                  <a:prstClr val="black"/>
                </a:solidFill>
                <a:latin typeface="Arial" panose="020B0604020202020204" pitchFamily="34" charset="0"/>
                <a:ea typeface="Times New Roman" panose="02020603050405020304" pitchFamily="18" charset="0"/>
              </a:rPr>
              <a:t>Zet de volgende historische gebeurtenissen </a:t>
            </a:r>
            <a:r>
              <a:rPr lang="nl-NL" sz="1400" b="1" dirty="0">
                <a:solidFill>
                  <a:srgbClr val="FF0000"/>
                </a:solidFill>
                <a:latin typeface="Arial" panose="020B0604020202020204" pitchFamily="34" charset="0"/>
                <a:ea typeface="Times New Roman" panose="02020603050405020304" pitchFamily="18" charset="0"/>
              </a:rPr>
              <a:t>uit de HC – Koude Oorlog </a:t>
            </a:r>
            <a:r>
              <a:rPr lang="nl-NL" sz="1400" b="1" dirty="0">
                <a:solidFill>
                  <a:prstClr val="black"/>
                </a:solidFill>
                <a:latin typeface="Arial" panose="020B0604020202020204" pitchFamily="34" charset="0"/>
                <a:ea typeface="Times New Roman" panose="02020603050405020304" pitchFamily="18" charset="0"/>
              </a:rPr>
              <a:t>in de juiste volgorde:</a:t>
            </a:r>
            <a:br>
              <a:rPr lang="nl-NL" sz="1400" dirty="0">
                <a:solidFill>
                  <a:prstClr val="black"/>
                </a:solidFill>
                <a:latin typeface="Arial" panose="020B0604020202020204" pitchFamily="34" charset="0"/>
                <a:ea typeface="Times New Roman" panose="02020603050405020304" pitchFamily="18" charset="0"/>
              </a:rPr>
            </a:b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1	</a:t>
            </a:r>
            <a:r>
              <a:rPr lang="nl-NL" sz="1400" dirty="0"/>
              <a:t>Sovjetleider </a:t>
            </a:r>
            <a:r>
              <a:rPr lang="nl-NL" sz="1400" dirty="0" err="1"/>
              <a:t>Breznjev</a:t>
            </a:r>
            <a:r>
              <a:rPr lang="nl-NL" sz="1400" dirty="0"/>
              <a:t> en de Amerikaanse president Carter ondertekenden een verdrag waarin zij overeenkwamen </a:t>
            </a:r>
          </a:p>
          <a:p>
            <a:pPr>
              <a:tabLst>
                <a:tab pos="357188" algn="l"/>
              </a:tabLst>
            </a:pPr>
            <a:r>
              <a:rPr lang="nl-NL" sz="1400" dirty="0"/>
              <a:t>	het aantal atoomraketten te beperken.</a:t>
            </a:r>
          </a:p>
          <a:p>
            <a:pPr marL="342900" indent="-342900" hangingPunct="0">
              <a:buAutoNum type="arabicPlain" startAt="2"/>
              <a:tabLst>
                <a:tab pos="357188" algn="l"/>
              </a:tabLst>
            </a:pPr>
            <a:r>
              <a:rPr lang="nl-NL" sz="1400" dirty="0"/>
              <a:t>De Amerikaanse minister van buitenlandse zaken Marshall kondigde aan dat de Verenigde Staten wilden investeren </a:t>
            </a:r>
          </a:p>
          <a:p>
            <a:pPr hangingPunct="0">
              <a:tabLst>
                <a:tab pos="357188" algn="l"/>
              </a:tabLst>
            </a:pPr>
            <a:r>
              <a:rPr lang="nl-NL" sz="1400" dirty="0"/>
              <a:t>	in de wederopbouw van de Europese economie.</a:t>
            </a:r>
          </a:p>
          <a:p>
            <a:pPr marL="342900" indent="-342900" hangingPunct="0">
              <a:buAutoNum type="arabicPlain" startAt="3"/>
              <a:tabLst>
                <a:tab pos="357188" algn="l"/>
              </a:tabLst>
            </a:pPr>
            <a:r>
              <a:rPr lang="nl-NL" sz="1400" dirty="0"/>
              <a:t>De leiders Kennedy en Chroesjtsjov besloten na afloop van de Cubacrisis om een directe telefoonverbinding tussen </a:t>
            </a:r>
          </a:p>
          <a:p>
            <a:pPr hangingPunct="0">
              <a:tabLst>
                <a:tab pos="357188" algn="l"/>
              </a:tabLst>
            </a:pPr>
            <a:r>
              <a:rPr lang="nl-NL" sz="1400" dirty="0"/>
              <a:t>	het Witte Huis en het Kremlin in te stellen.</a:t>
            </a:r>
          </a:p>
          <a:p>
            <a:pPr marL="342900" indent="-342900" hangingPunct="0">
              <a:buAutoNum type="arabicPlain" startAt="4"/>
              <a:tabLst>
                <a:tab pos="357188" algn="l"/>
              </a:tabLst>
            </a:pPr>
            <a:r>
              <a:rPr lang="nl-NL" sz="1400" dirty="0"/>
              <a:t>De Amerikaanse president Reagan riep zijn collega Gorbatsjov op om in verband met zijn hervormingsbeleid de Berlijnse </a:t>
            </a:r>
          </a:p>
          <a:p>
            <a:pPr hangingPunct="0">
              <a:tabLst>
                <a:tab pos="357188" algn="l"/>
              </a:tabLst>
            </a:pPr>
            <a:r>
              <a:rPr lang="nl-NL" sz="1400" dirty="0"/>
              <a:t>	Muur neer te halen. </a:t>
            </a:r>
          </a:p>
          <a:p>
            <a:pPr marL="342900" indent="-342900" hangingPunct="0">
              <a:buAutoNum type="arabicPlain" startAt="5"/>
              <a:tabLst>
                <a:tab pos="357188" algn="l"/>
              </a:tabLst>
            </a:pPr>
            <a:r>
              <a:rPr lang="nl-NL" sz="1400" dirty="0"/>
              <a:t>Tijdens de conferentie van Potsdam beslisten de regeringsleiders Stalin, Churchill en Truman dat ter verzekering van de </a:t>
            </a:r>
          </a:p>
          <a:p>
            <a:pPr hangingPunct="0">
              <a:tabLst>
                <a:tab pos="357188" algn="l"/>
              </a:tabLst>
            </a:pPr>
            <a:r>
              <a:rPr lang="nl-NL" sz="1400" dirty="0"/>
              <a:t>	vrede Duitsland in bezettingszones verdeeld werd.</a:t>
            </a:r>
          </a:p>
          <a:p>
            <a:pPr hangingPunct="0">
              <a:tabLst>
                <a:tab pos="357188" algn="l"/>
              </a:tabLst>
            </a:pPr>
            <a:r>
              <a:rPr lang="nl-NL" sz="1400" dirty="0"/>
              <a:t>6 	Sovjetleider Chroesjtsjov kondigde na de dood van Stalin aan, dat de Sovjet-Unie in haar buitenlands beleid een politiek </a:t>
            </a:r>
          </a:p>
          <a:p>
            <a:pPr hangingPunct="0">
              <a:tabLst>
                <a:tab pos="357188" algn="l"/>
              </a:tabLst>
            </a:pPr>
            <a:r>
              <a:rPr lang="nl-NL" sz="1400" dirty="0"/>
              <a:t>	van vreedzame </a:t>
            </a:r>
            <a:r>
              <a:rPr lang="nl-NL" sz="1400" dirty="0" err="1"/>
              <a:t>coëxistentie</a:t>
            </a:r>
            <a:r>
              <a:rPr lang="nl-NL" sz="1400" dirty="0"/>
              <a:t> ging voeren.</a:t>
            </a:r>
          </a:p>
          <a:p>
            <a:pPr lvl="0">
              <a:tabLst>
                <a:tab pos="354013" algn="l"/>
                <a:tab pos="8701088" algn="l"/>
              </a:tabLst>
            </a:pPr>
            <a:endParaRPr lang="nl-NL" sz="1400" dirty="0">
              <a:solidFill>
                <a:prstClr val="black"/>
              </a:solidFill>
              <a:latin typeface="Arial" panose="020B0604020202020204" pitchFamily="34" charset="0"/>
              <a:ea typeface="Times New Roman" panose="02020603050405020304" pitchFamily="18" charset="0"/>
            </a:endParaRPr>
          </a:p>
          <a:p>
            <a:endParaRPr lang="en-US" b="1" dirty="0"/>
          </a:p>
          <a:p>
            <a:r>
              <a:rPr lang="en-US" sz="1400" b="1" dirty="0" err="1"/>
              <a:t>Stap</a:t>
            </a:r>
            <a:r>
              <a:rPr lang="en-US" sz="1400" b="1" dirty="0"/>
              <a:t> 1:</a:t>
            </a:r>
            <a:r>
              <a:rPr lang="en-US" sz="1400" dirty="0"/>
              <a:t> </a:t>
            </a:r>
            <a:r>
              <a:rPr lang="en-US" sz="1400" dirty="0" err="1">
                <a:solidFill>
                  <a:srgbClr val="FF0000"/>
                </a:solidFill>
              </a:rPr>
              <a:t>Herken</a:t>
            </a:r>
            <a:r>
              <a:rPr lang="en-US" sz="1400" dirty="0">
                <a:solidFill>
                  <a:srgbClr val="FF0000"/>
                </a:solidFill>
              </a:rPr>
              <a:t> de </a:t>
            </a:r>
            <a:r>
              <a:rPr lang="en-US" sz="1400" dirty="0" err="1">
                <a:solidFill>
                  <a:srgbClr val="FF0000"/>
                </a:solidFill>
              </a:rPr>
              <a:t>vraag</a:t>
            </a:r>
            <a:r>
              <a:rPr lang="en-US" sz="1400" dirty="0">
                <a:solidFill>
                  <a:srgbClr val="FF0000"/>
                </a:solidFill>
              </a:rPr>
              <a:t> : </a:t>
            </a:r>
            <a:r>
              <a:rPr lang="en-US" sz="1400" dirty="0">
                <a:solidFill>
                  <a:srgbClr val="000000"/>
                </a:solidFill>
              </a:rPr>
              <a:t>het is </a:t>
            </a:r>
            <a:r>
              <a:rPr lang="en-US" sz="1400" dirty="0" err="1">
                <a:solidFill>
                  <a:srgbClr val="000000"/>
                </a:solidFill>
              </a:rPr>
              <a:t>een</a:t>
            </a:r>
            <a:r>
              <a:rPr lang="en-US" sz="1400" dirty="0">
                <a:solidFill>
                  <a:srgbClr val="000000"/>
                </a:solidFill>
              </a:rPr>
              <a:t> </a:t>
            </a:r>
            <a:r>
              <a:rPr lang="en-US" sz="1400" dirty="0" err="1">
                <a:solidFill>
                  <a:srgbClr val="000000"/>
                </a:solidFill>
              </a:rPr>
              <a:t>volgorde-vraag</a:t>
            </a:r>
            <a:r>
              <a:rPr lang="en-US" sz="1400" dirty="0">
                <a:solidFill>
                  <a:srgbClr val="000000"/>
                </a:solidFill>
              </a:rPr>
              <a:t> </a:t>
            </a:r>
            <a:r>
              <a:rPr lang="en-US" sz="1400" dirty="0" err="1">
                <a:solidFill>
                  <a:srgbClr val="FF0000"/>
                </a:solidFill>
              </a:rPr>
              <a:t>uit</a:t>
            </a:r>
            <a:r>
              <a:rPr lang="en-US" sz="1400" dirty="0">
                <a:solidFill>
                  <a:srgbClr val="FF0000"/>
                </a:solidFill>
              </a:rPr>
              <a:t> </a:t>
            </a:r>
            <a:r>
              <a:rPr lang="en-US" sz="1400" dirty="0" err="1">
                <a:solidFill>
                  <a:srgbClr val="FF0000"/>
                </a:solidFill>
              </a:rPr>
              <a:t>een</a:t>
            </a:r>
            <a:r>
              <a:rPr lang="en-US" sz="1400" dirty="0">
                <a:solidFill>
                  <a:srgbClr val="FF0000"/>
                </a:solidFill>
              </a:rPr>
              <a:t> </a:t>
            </a:r>
            <a:r>
              <a:rPr lang="en-US" sz="1400" dirty="0" err="1">
                <a:solidFill>
                  <a:srgbClr val="FF0000"/>
                </a:solidFill>
              </a:rPr>
              <a:t>historische</a:t>
            </a:r>
            <a:r>
              <a:rPr lang="en-US" sz="1400" dirty="0">
                <a:solidFill>
                  <a:srgbClr val="FF0000"/>
                </a:solidFill>
              </a:rPr>
              <a:t> context </a:t>
            </a:r>
            <a:r>
              <a:rPr lang="en-US" sz="1400" dirty="0">
                <a:solidFill>
                  <a:srgbClr val="000000"/>
                </a:solidFill>
              </a:rPr>
              <a:t>(HC: </a:t>
            </a:r>
            <a:r>
              <a:rPr lang="en-US" sz="1400" dirty="0" err="1">
                <a:solidFill>
                  <a:srgbClr val="000000"/>
                </a:solidFill>
              </a:rPr>
              <a:t>Koude</a:t>
            </a:r>
            <a:r>
              <a:rPr lang="en-US" sz="1400" dirty="0">
                <a:solidFill>
                  <a:srgbClr val="000000"/>
                </a:solidFill>
              </a:rPr>
              <a:t> </a:t>
            </a:r>
            <a:r>
              <a:rPr lang="en-US" sz="1400" dirty="0" err="1">
                <a:solidFill>
                  <a:srgbClr val="000000"/>
                </a:solidFill>
              </a:rPr>
              <a:t>Oorlog</a:t>
            </a:r>
            <a:r>
              <a:rPr lang="en-US" sz="1400" dirty="0">
                <a:solidFill>
                  <a:srgbClr val="000000"/>
                </a:solidFill>
              </a:rPr>
              <a:t>)</a:t>
            </a:r>
          </a:p>
          <a:p>
            <a:r>
              <a:rPr lang="en-US" sz="1400" b="1" dirty="0" err="1"/>
              <a:t>Stap</a:t>
            </a:r>
            <a:r>
              <a:rPr lang="en-US" sz="1400" b="1" dirty="0"/>
              <a:t> 2:</a:t>
            </a:r>
            <a:r>
              <a:rPr lang="en-US" sz="1400" dirty="0"/>
              <a:t> </a:t>
            </a:r>
            <a:r>
              <a:rPr lang="en-US" sz="1400" dirty="0">
                <a:solidFill>
                  <a:srgbClr val="FF0000"/>
                </a:solidFill>
              </a:rPr>
              <a:t>Wat </a:t>
            </a:r>
            <a:r>
              <a:rPr lang="en-US" sz="1400" dirty="0" err="1">
                <a:solidFill>
                  <a:srgbClr val="FF0000"/>
                </a:solidFill>
              </a:rPr>
              <a:t>wordt</a:t>
            </a:r>
            <a:r>
              <a:rPr lang="en-US" sz="1400" dirty="0">
                <a:solidFill>
                  <a:srgbClr val="FF0000"/>
                </a:solidFill>
              </a:rPr>
              <a:t> </a:t>
            </a:r>
            <a:r>
              <a:rPr lang="en-US" sz="1400" dirty="0" err="1">
                <a:solidFill>
                  <a:srgbClr val="FF0000"/>
                </a:solidFill>
              </a:rPr>
              <a:t>er</a:t>
            </a:r>
            <a:r>
              <a:rPr lang="en-US" sz="1400" dirty="0">
                <a:solidFill>
                  <a:srgbClr val="FF0000"/>
                </a:solidFill>
              </a:rPr>
              <a:t> nu </a:t>
            </a:r>
            <a:r>
              <a:rPr lang="en-US" sz="1400" dirty="0" err="1">
                <a:solidFill>
                  <a:srgbClr val="FF0000"/>
                </a:solidFill>
              </a:rPr>
              <a:t>eigenlijk</a:t>
            </a:r>
            <a:r>
              <a:rPr lang="en-US" sz="1400" dirty="0">
                <a:solidFill>
                  <a:srgbClr val="FF0000"/>
                </a:solidFill>
              </a:rPr>
              <a:t> </a:t>
            </a:r>
            <a:r>
              <a:rPr lang="en-US" sz="1400" dirty="0" err="1">
                <a:solidFill>
                  <a:srgbClr val="FF0000"/>
                </a:solidFill>
              </a:rPr>
              <a:t>precies</a:t>
            </a:r>
            <a:r>
              <a:rPr lang="en-US" sz="1400" dirty="0">
                <a:solidFill>
                  <a:srgbClr val="FF0000"/>
                </a:solidFill>
              </a:rPr>
              <a:t> </a:t>
            </a:r>
            <a:r>
              <a:rPr lang="en-US" sz="1400" dirty="0" err="1">
                <a:solidFill>
                  <a:srgbClr val="FF0000"/>
                </a:solidFill>
              </a:rPr>
              <a:t>gevraagd</a:t>
            </a:r>
            <a:r>
              <a:rPr lang="en-US" sz="1400" dirty="0">
                <a:solidFill>
                  <a:srgbClr val="FF0000"/>
                </a:solidFill>
              </a:rPr>
              <a:t>? </a:t>
            </a:r>
            <a:r>
              <a:rPr lang="en-US" sz="1400" dirty="0" err="1">
                <a:solidFill>
                  <a:srgbClr val="000000"/>
                </a:solidFill>
              </a:rPr>
              <a:t>Zes</a:t>
            </a:r>
            <a:r>
              <a:rPr lang="en-US" sz="1400" dirty="0">
                <a:solidFill>
                  <a:srgbClr val="000000"/>
                </a:solidFill>
              </a:rPr>
              <a:t> </a:t>
            </a:r>
            <a:r>
              <a:rPr lang="en-US" sz="1400" dirty="0" err="1">
                <a:solidFill>
                  <a:srgbClr val="000000"/>
                </a:solidFill>
              </a:rPr>
              <a:t>gebeurtenissen</a:t>
            </a:r>
            <a:r>
              <a:rPr lang="en-US" sz="1400" dirty="0">
                <a:solidFill>
                  <a:srgbClr val="000000"/>
                </a:solidFill>
              </a:rPr>
              <a:t> in de </a:t>
            </a:r>
            <a:r>
              <a:rPr lang="en-US" sz="1400" dirty="0" err="1">
                <a:solidFill>
                  <a:srgbClr val="000000"/>
                </a:solidFill>
              </a:rPr>
              <a:t>goede</a:t>
            </a:r>
            <a:r>
              <a:rPr lang="en-US" sz="1400" dirty="0">
                <a:solidFill>
                  <a:srgbClr val="000000"/>
                </a:solidFill>
              </a:rPr>
              <a:t> </a:t>
            </a:r>
            <a:r>
              <a:rPr lang="en-US" sz="1400" dirty="0" err="1">
                <a:solidFill>
                  <a:srgbClr val="000000"/>
                </a:solidFill>
              </a:rPr>
              <a:t>volgorde</a:t>
            </a:r>
            <a:r>
              <a:rPr lang="en-US" sz="1400" dirty="0">
                <a:solidFill>
                  <a:srgbClr val="000000"/>
                </a:solidFill>
              </a:rPr>
              <a:t> </a:t>
            </a:r>
            <a:r>
              <a:rPr lang="en-US" sz="1400" dirty="0" err="1">
                <a:solidFill>
                  <a:srgbClr val="000000"/>
                </a:solidFill>
              </a:rPr>
              <a:t>zetten</a:t>
            </a:r>
            <a:r>
              <a:rPr lang="en-US" sz="1400" dirty="0">
                <a:solidFill>
                  <a:srgbClr val="000000"/>
                </a:solidFill>
              </a:rPr>
              <a:t>.</a:t>
            </a:r>
            <a:endParaRPr lang="en-US" sz="1400" dirty="0">
              <a:solidFill>
                <a:srgbClr val="FF0000"/>
              </a:solidFill>
            </a:endParaRPr>
          </a:p>
          <a:p>
            <a:r>
              <a:rPr lang="en-US" sz="1400" b="1" dirty="0" err="1"/>
              <a:t>Stap</a:t>
            </a:r>
            <a:r>
              <a:rPr lang="en-US" sz="1400" b="1" dirty="0"/>
              <a:t> 3: </a:t>
            </a:r>
            <a:r>
              <a:rPr lang="en-US" sz="1400" dirty="0">
                <a:solidFill>
                  <a:srgbClr val="FF0000"/>
                </a:solidFill>
              </a:rPr>
              <a:t>Wat </a:t>
            </a:r>
            <a:r>
              <a:rPr lang="en-US" sz="1400" dirty="0" err="1">
                <a:solidFill>
                  <a:srgbClr val="FF0000"/>
                </a:solidFill>
              </a:rPr>
              <a:t>moet</a:t>
            </a:r>
            <a:r>
              <a:rPr lang="en-US" sz="1400" dirty="0">
                <a:solidFill>
                  <a:srgbClr val="FF0000"/>
                </a:solidFill>
              </a:rPr>
              <a:t> </a:t>
            </a:r>
            <a:r>
              <a:rPr lang="en-US" sz="1400" dirty="0" err="1">
                <a:solidFill>
                  <a:srgbClr val="FF0000"/>
                </a:solidFill>
              </a:rPr>
              <a:t>je</a:t>
            </a:r>
            <a:r>
              <a:rPr lang="en-US" sz="1400" dirty="0">
                <a:solidFill>
                  <a:srgbClr val="FF0000"/>
                </a:solidFill>
              </a:rPr>
              <a:t> </a:t>
            </a:r>
            <a:r>
              <a:rPr lang="en-US" sz="1400" dirty="0" err="1">
                <a:solidFill>
                  <a:srgbClr val="FF0000"/>
                </a:solidFill>
              </a:rPr>
              <a:t>doen</a:t>
            </a:r>
            <a:r>
              <a:rPr lang="en-US" sz="1400" dirty="0">
                <a:solidFill>
                  <a:srgbClr val="FF0000"/>
                </a:solidFill>
              </a:rPr>
              <a:t>? </a:t>
            </a:r>
            <a:r>
              <a:rPr lang="en-US" sz="1400" dirty="0" err="1"/>
              <a:t>Zoek</a:t>
            </a:r>
            <a:r>
              <a:rPr lang="en-US" sz="1400" dirty="0"/>
              <a:t> in </a:t>
            </a:r>
            <a:r>
              <a:rPr lang="en-US" sz="1400" dirty="0" err="1"/>
              <a:t>elke</a:t>
            </a:r>
            <a:r>
              <a:rPr lang="en-US" sz="1400" dirty="0"/>
              <a:t> zin </a:t>
            </a:r>
            <a:r>
              <a:rPr lang="en-US" sz="1400" dirty="0" err="1"/>
              <a:t>iets</a:t>
            </a:r>
            <a:r>
              <a:rPr lang="en-US" sz="1400" dirty="0"/>
              <a:t> </a:t>
            </a:r>
            <a:r>
              <a:rPr lang="en-US" sz="1400" dirty="0" err="1"/>
              <a:t>kenmerkends</a:t>
            </a:r>
            <a:r>
              <a:rPr lang="en-US" sz="1400" dirty="0"/>
              <a:t> </a:t>
            </a:r>
            <a:r>
              <a:rPr lang="en-US" sz="1400" dirty="0" err="1"/>
              <a:t>voor</a:t>
            </a:r>
            <a:r>
              <a:rPr lang="en-US" sz="1400" dirty="0"/>
              <a:t> </a:t>
            </a:r>
            <a:r>
              <a:rPr lang="en-US" sz="1400" dirty="0" err="1"/>
              <a:t>een</a:t>
            </a:r>
            <a:r>
              <a:rPr lang="en-US" sz="1400" dirty="0"/>
              <a:t> </a:t>
            </a:r>
            <a:r>
              <a:rPr lang="en-US" sz="1400" dirty="0" err="1"/>
              <a:t>deel</a:t>
            </a:r>
            <a:r>
              <a:rPr lang="en-US" sz="1400" dirty="0"/>
              <a:t> van de HC (</a:t>
            </a:r>
            <a:r>
              <a:rPr lang="en-US" sz="1400" dirty="0" err="1"/>
              <a:t>iedere</a:t>
            </a:r>
            <a:r>
              <a:rPr lang="en-US" sz="1400" dirty="0"/>
              <a:t> HC </a:t>
            </a:r>
            <a:r>
              <a:rPr lang="en-US" sz="1400" dirty="0" err="1"/>
              <a:t>heeft</a:t>
            </a:r>
            <a:r>
              <a:rPr lang="en-US" sz="1400" dirty="0"/>
              <a:t> </a:t>
            </a:r>
            <a:r>
              <a:rPr lang="en-US" sz="1400" dirty="0" err="1"/>
              <a:t>drie</a:t>
            </a:r>
            <a:r>
              <a:rPr lang="en-US" sz="1400" dirty="0"/>
              <a:t> </a:t>
            </a:r>
            <a:r>
              <a:rPr lang="en-US" sz="1400" dirty="0" err="1"/>
              <a:t>delen</a:t>
            </a:r>
            <a:r>
              <a:rPr lang="en-US" sz="1400" dirty="0"/>
              <a:t>!!!) </a:t>
            </a:r>
            <a:r>
              <a:rPr lang="en-US" sz="1400" dirty="0" err="1"/>
              <a:t>en</a:t>
            </a:r>
            <a:r>
              <a:rPr lang="en-US" sz="1400" dirty="0"/>
              <a:t> </a:t>
            </a:r>
            <a:r>
              <a:rPr lang="en-US" sz="1400" dirty="0" err="1"/>
              <a:t>schrijf</a:t>
            </a:r>
            <a:r>
              <a:rPr lang="en-US" sz="1400" dirty="0"/>
              <a:t> </a:t>
            </a:r>
            <a:r>
              <a:rPr lang="en-US" sz="1400" dirty="0" err="1"/>
              <a:t>dit</a:t>
            </a:r>
            <a:r>
              <a:rPr lang="en-US" sz="1400" dirty="0"/>
              <a:t> </a:t>
            </a:r>
            <a:r>
              <a:rPr lang="en-US" sz="1400" dirty="0" err="1"/>
              <a:t>deel</a:t>
            </a:r>
            <a:r>
              <a:rPr lang="en-US" sz="1400" dirty="0"/>
              <a:t> </a:t>
            </a:r>
            <a:r>
              <a:rPr lang="en-US" sz="1400" dirty="0" err="1"/>
              <a:t>erachter</a:t>
            </a:r>
            <a:r>
              <a:rPr lang="en-US" sz="1400" dirty="0">
                <a:solidFill>
                  <a:srgbClr val="000000"/>
                </a:solidFill>
              </a:rPr>
              <a:t>; </a:t>
            </a:r>
          </a:p>
          <a:p>
            <a:r>
              <a:rPr lang="en-US" sz="1400" dirty="0">
                <a:solidFill>
                  <a:srgbClr val="000000"/>
                </a:solidFill>
              </a:rPr>
              <a:t>             </a:t>
            </a:r>
            <a:r>
              <a:rPr lang="en-US" sz="1400" dirty="0" err="1"/>
              <a:t>bij</a:t>
            </a:r>
            <a:r>
              <a:rPr lang="en-US" sz="1400" dirty="0"/>
              <a:t> twee </a:t>
            </a:r>
            <a:r>
              <a:rPr lang="en-US" sz="1400" dirty="0" err="1"/>
              <a:t>dezelfde</a:t>
            </a:r>
            <a:r>
              <a:rPr lang="en-US" sz="1400" dirty="0"/>
              <a:t> </a:t>
            </a:r>
            <a:r>
              <a:rPr lang="en-US" sz="1400" dirty="0" err="1"/>
              <a:t>delen</a:t>
            </a:r>
            <a:r>
              <a:rPr lang="en-US" sz="1400" dirty="0"/>
              <a:t> </a:t>
            </a:r>
            <a:r>
              <a:rPr lang="en-US" sz="1400" dirty="0" err="1"/>
              <a:t>gebruik</a:t>
            </a:r>
            <a:r>
              <a:rPr lang="en-US" sz="1400" dirty="0"/>
              <a:t> </a:t>
            </a:r>
            <a:r>
              <a:rPr lang="en-US" sz="1400" dirty="0" err="1"/>
              <a:t>je</a:t>
            </a:r>
            <a:r>
              <a:rPr lang="en-US" sz="1400" dirty="0"/>
              <a:t> </a:t>
            </a:r>
            <a:r>
              <a:rPr lang="en-US" sz="1400" dirty="0" err="1"/>
              <a:t>je</a:t>
            </a:r>
            <a:r>
              <a:rPr lang="en-US" sz="1400" dirty="0"/>
              <a:t> </a:t>
            </a:r>
            <a:r>
              <a:rPr lang="en-US" sz="1400" dirty="0" err="1"/>
              <a:t>kennis</a:t>
            </a:r>
            <a:r>
              <a:rPr lang="en-US" sz="1400" dirty="0"/>
              <a:t> </a:t>
            </a:r>
            <a:r>
              <a:rPr lang="en-US" sz="1400" dirty="0" err="1"/>
              <a:t>en</a:t>
            </a:r>
            <a:r>
              <a:rPr lang="en-US" sz="1400" dirty="0"/>
              <a:t> </a:t>
            </a:r>
            <a:r>
              <a:rPr lang="en-US" sz="1400" dirty="0" err="1"/>
              <a:t>logica</a:t>
            </a:r>
            <a:r>
              <a:rPr lang="en-US" sz="1400" dirty="0"/>
              <a:t> (</a:t>
            </a:r>
            <a:r>
              <a:rPr lang="en-US" sz="1400" dirty="0" err="1"/>
              <a:t>hier</a:t>
            </a:r>
            <a:r>
              <a:rPr lang="en-US" sz="1400" dirty="0"/>
              <a:t>: </a:t>
            </a:r>
            <a:r>
              <a:rPr lang="en-US" sz="1400" dirty="0" err="1"/>
              <a:t>Chroesjtov</a:t>
            </a:r>
            <a:r>
              <a:rPr lang="en-US" sz="1400" dirty="0"/>
              <a:t> </a:t>
            </a:r>
            <a:r>
              <a:rPr lang="en-US" sz="1400" dirty="0" err="1"/>
              <a:t>bij</a:t>
            </a:r>
            <a:r>
              <a:rPr lang="en-US" sz="1400" dirty="0"/>
              <a:t> 3 </a:t>
            </a:r>
            <a:r>
              <a:rPr lang="en-US" sz="1400" dirty="0" err="1"/>
              <a:t>en</a:t>
            </a:r>
            <a:r>
              <a:rPr lang="en-US" sz="1400" dirty="0"/>
              <a:t> </a:t>
            </a:r>
            <a:r>
              <a:rPr lang="en-US" sz="1400" dirty="0" err="1"/>
              <a:t>bij</a:t>
            </a:r>
            <a:r>
              <a:rPr lang="en-US" sz="1400" dirty="0"/>
              <a:t> 6) om de </a:t>
            </a:r>
            <a:r>
              <a:rPr lang="en-US" sz="1400" dirty="0" err="1"/>
              <a:t>volgorde</a:t>
            </a:r>
            <a:r>
              <a:rPr lang="en-US" sz="1400" dirty="0"/>
              <a:t> </a:t>
            </a:r>
            <a:r>
              <a:rPr lang="en-US" sz="1400" dirty="0" err="1"/>
              <a:t>te</a:t>
            </a:r>
            <a:r>
              <a:rPr lang="en-US" sz="1400" dirty="0"/>
              <a:t> </a:t>
            </a:r>
            <a:r>
              <a:rPr lang="en-US" sz="1400" dirty="0" err="1"/>
              <a:t>bepalen</a:t>
            </a:r>
            <a:r>
              <a:rPr lang="en-US" sz="1400" dirty="0"/>
              <a:t>.</a:t>
            </a:r>
          </a:p>
          <a:p>
            <a:r>
              <a:rPr lang="en-US" sz="1400" b="1" dirty="0" err="1"/>
              <a:t>Stap</a:t>
            </a:r>
            <a:r>
              <a:rPr lang="en-US" sz="1400" b="1" dirty="0"/>
              <a:t> 4: </a:t>
            </a:r>
            <a:r>
              <a:rPr lang="en-US" sz="1400" dirty="0" err="1">
                <a:solidFill>
                  <a:srgbClr val="FF0000"/>
                </a:solidFill>
              </a:rPr>
              <a:t>Formuleer</a:t>
            </a:r>
            <a:r>
              <a:rPr lang="en-US" sz="1400" dirty="0">
                <a:solidFill>
                  <a:srgbClr val="FF0000"/>
                </a:solidFill>
              </a:rPr>
              <a:t> </a:t>
            </a:r>
            <a:r>
              <a:rPr lang="en-US" sz="1400" dirty="0" err="1">
                <a:solidFill>
                  <a:srgbClr val="FF0000"/>
                </a:solidFill>
              </a:rPr>
              <a:t>een</a:t>
            </a:r>
            <a:r>
              <a:rPr lang="en-US" sz="1400" dirty="0">
                <a:solidFill>
                  <a:srgbClr val="FF0000"/>
                </a:solidFill>
              </a:rPr>
              <a:t> </a:t>
            </a:r>
            <a:r>
              <a:rPr lang="en-US" sz="1400" dirty="0" err="1">
                <a:solidFill>
                  <a:srgbClr val="FF0000"/>
                </a:solidFill>
              </a:rPr>
              <a:t>goed</a:t>
            </a:r>
            <a:r>
              <a:rPr lang="en-US" sz="1400" dirty="0">
                <a:solidFill>
                  <a:srgbClr val="FF0000"/>
                </a:solidFill>
              </a:rPr>
              <a:t> (model-)</a:t>
            </a:r>
            <a:r>
              <a:rPr lang="en-US" sz="1400" dirty="0" err="1">
                <a:solidFill>
                  <a:srgbClr val="FF0000"/>
                </a:solidFill>
              </a:rPr>
              <a:t>antwoord</a:t>
            </a:r>
            <a:r>
              <a:rPr lang="en-US" sz="1400" dirty="0">
                <a:solidFill>
                  <a:srgbClr val="FF0000"/>
                </a:solidFill>
              </a:rPr>
              <a:t>. </a:t>
            </a:r>
            <a:r>
              <a:rPr lang="en-US" sz="1400" dirty="0" err="1">
                <a:solidFill>
                  <a:srgbClr val="000000"/>
                </a:solidFill>
              </a:rPr>
              <a:t>Dus</a:t>
            </a:r>
            <a:r>
              <a:rPr lang="en-US" sz="1400" dirty="0">
                <a:solidFill>
                  <a:srgbClr val="000000"/>
                </a:solidFill>
              </a:rPr>
              <a:t> </a:t>
            </a:r>
            <a:r>
              <a:rPr lang="en-US" sz="1400" dirty="0" err="1">
                <a:solidFill>
                  <a:srgbClr val="000000"/>
                </a:solidFill>
              </a:rPr>
              <a:t>bijvoorbeeld</a:t>
            </a:r>
            <a:r>
              <a:rPr lang="en-US" sz="1400" dirty="0">
                <a:solidFill>
                  <a:srgbClr val="000000"/>
                </a:solidFill>
              </a:rPr>
              <a:t>:  2 – 5 – 6 – etc.</a:t>
            </a:r>
          </a:p>
          <a:p>
            <a:pPr lvl="0">
              <a:tabLst>
                <a:tab pos="354013" algn="l"/>
                <a:tab pos="8701088" algn="l"/>
              </a:tabLst>
            </a:pPr>
            <a:endParaRPr lang="en-US" dirty="0"/>
          </a:p>
          <a:p>
            <a:r>
              <a:rPr lang="en-US" b="1" dirty="0"/>
              <a:t>	</a:t>
            </a:r>
            <a:endParaRPr lang="nl-NL" dirty="0"/>
          </a:p>
        </p:txBody>
      </p:sp>
    </p:spTree>
    <p:extLst>
      <p:ext uri="{BB962C8B-B14F-4D97-AF65-F5344CB8AC3E}">
        <p14:creationId xmlns:p14="http://schemas.microsoft.com/office/powerpoint/2010/main" val="3980911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8CA21515-5268-4C95-A415-529929FFF268}"/>
              </a:ext>
            </a:extLst>
          </p:cNvPr>
          <p:cNvSpPr txBox="1"/>
          <p:nvPr/>
        </p:nvSpPr>
        <p:spPr>
          <a:xfrm>
            <a:off x="0" y="0"/>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5" name="Tekstvak 4">
            <a:extLst>
              <a:ext uri="{FF2B5EF4-FFF2-40B4-BE49-F238E27FC236}">
                <a16:creationId xmlns:a16="http://schemas.microsoft.com/office/drawing/2014/main" id="{4AAB0C76-ED57-4C9B-8B00-5B88C771F6BB}"/>
              </a:ext>
            </a:extLst>
          </p:cNvPr>
          <p:cNvSpPr txBox="1"/>
          <p:nvPr/>
        </p:nvSpPr>
        <p:spPr>
          <a:xfrm>
            <a:off x="373626" y="349135"/>
            <a:ext cx="10407981" cy="707886"/>
          </a:xfrm>
          <a:prstGeom prst="rect">
            <a:avLst/>
          </a:prstGeom>
          <a:noFill/>
        </p:spPr>
        <p:txBody>
          <a:bodyPr wrap="square" rtlCol="0">
            <a:spAutoFit/>
          </a:bodyPr>
          <a:lstStyle/>
          <a:p>
            <a:r>
              <a:rPr lang="en-US" sz="4000" dirty="0" err="1"/>
              <a:t>Een</a:t>
            </a:r>
            <a:r>
              <a:rPr lang="en-US" sz="4000" dirty="0"/>
              <a:t> </a:t>
            </a:r>
            <a:r>
              <a:rPr lang="en-US" sz="4000" dirty="0" err="1">
                <a:solidFill>
                  <a:srgbClr val="0070C0"/>
                </a:solidFill>
              </a:rPr>
              <a:t>volgorde-vraag</a:t>
            </a:r>
            <a:r>
              <a:rPr lang="en-US" sz="4000" dirty="0">
                <a:solidFill>
                  <a:srgbClr val="0070C0"/>
                </a:solidFill>
              </a:rPr>
              <a:t> (2 </a:t>
            </a:r>
            <a:r>
              <a:rPr lang="en-US" sz="4000" dirty="0" err="1">
                <a:solidFill>
                  <a:srgbClr val="0070C0"/>
                </a:solidFill>
              </a:rPr>
              <a:t>vervolg</a:t>
            </a:r>
            <a:r>
              <a:rPr lang="en-US" sz="4000" dirty="0">
                <a:solidFill>
                  <a:srgbClr val="0070C0"/>
                </a:solidFill>
              </a:rPr>
              <a:t>)</a:t>
            </a:r>
            <a:endParaRPr lang="nl-NL" sz="4000" dirty="0"/>
          </a:p>
        </p:txBody>
      </p:sp>
      <p:sp>
        <p:nvSpPr>
          <p:cNvPr id="8" name="Tekstvak 7">
            <a:extLst>
              <a:ext uri="{FF2B5EF4-FFF2-40B4-BE49-F238E27FC236}">
                <a16:creationId xmlns:a16="http://schemas.microsoft.com/office/drawing/2014/main" id="{50FDB322-B12E-48FD-A7EF-CA9DEFC986BC}"/>
              </a:ext>
            </a:extLst>
          </p:cNvPr>
          <p:cNvSpPr txBox="1"/>
          <p:nvPr/>
        </p:nvSpPr>
        <p:spPr>
          <a:xfrm>
            <a:off x="532014" y="1255222"/>
            <a:ext cx="10690167" cy="4893647"/>
          </a:xfrm>
          <a:prstGeom prst="rect">
            <a:avLst/>
          </a:prstGeom>
          <a:noFill/>
        </p:spPr>
        <p:txBody>
          <a:bodyPr wrap="square" rtlCol="0">
            <a:spAutoFit/>
          </a:bodyPr>
          <a:lstStyle/>
          <a:p>
            <a:pPr>
              <a:tabLst>
                <a:tab pos="357188" algn="l"/>
              </a:tabLst>
            </a:pPr>
            <a:r>
              <a:rPr lang="nl-NL" sz="1400" b="1" dirty="0">
                <a:solidFill>
                  <a:prstClr val="black"/>
                </a:solidFill>
                <a:latin typeface="Arial" panose="020B0604020202020204" pitchFamily="34" charset="0"/>
                <a:ea typeface="Times New Roman" panose="02020603050405020304" pitchFamily="18" charset="0"/>
              </a:rPr>
              <a:t>Zet de volgende historische gebeurtenissen uit de HC – Koude Oorlog in de juiste volgorde:</a:t>
            </a:r>
            <a:br>
              <a:rPr lang="nl-NL" sz="1400" dirty="0">
                <a:solidFill>
                  <a:prstClr val="black"/>
                </a:solidFill>
                <a:latin typeface="Arial" panose="020B0604020202020204" pitchFamily="34" charset="0"/>
                <a:ea typeface="Times New Roman" panose="02020603050405020304" pitchFamily="18" charset="0"/>
              </a:rPr>
            </a:b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1	</a:t>
            </a:r>
            <a:r>
              <a:rPr lang="nl-NL" sz="1400" dirty="0"/>
              <a:t>Sovjetleider </a:t>
            </a:r>
            <a:r>
              <a:rPr lang="nl-NL" sz="1400" dirty="0" err="1"/>
              <a:t>Breznjev</a:t>
            </a:r>
            <a:r>
              <a:rPr lang="nl-NL" sz="1400" dirty="0"/>
              <a:t> en de Amerikaanse president Carter ondertekenden een verdrag waarin zij overeenkwamen  </a:t>
            </a:r>
            <a:r>
              <a:rPr lang="nl-NL" sz="1400" dirty="0">
                <a:solidFill>
                  <a:srgbClr val="FF0000"/>
                </a:solidFill>
              </a:rPr>
              <a:t>(3</a:t>
            </a:r>
            <a:r>
              <a:rPr lang="nl-NL" sz="1400" baseline="30000" dirty="0">
                <a:solidFill>
                  <a:srgbClr val="FF0000"/>
                </a:solidFill>
              </a:rPr>
              <a:t>e</a:t>
            </a:r>
            <a:r>
              <a:rPr lang="nl-NL" sz="1400" dirty="0">
                <a:solidFill>
                  <a:srgbClr val="FF0000"/>
                </a:solidFill>
              </a:rPr>
              <a:t> periode)</a:t>
            </a:r>
            <a:endParaRPr lang="nl-NL" sz="1400" dirty="0"/>
          </a:p>
          <a:p>
            <a:pPr>
              <a:tabLst>
                <a:tab pos="357188" algn="l"/>
              </a:tabLst>
            </a:pPr>
            <a:r>
              <a:rPr lang="nl-NL" sz="1400" dirty="0"/>
              <a:t>	het aantal atoomraketten te beperken.</a:t>
            </a:r>
          </a:p>
          <a:p>
            <a:pPr marL="342900" indent="-342900" hangingPunct="0">
              <a:buAutoNum type="arabicPlain" startAt="2"/>
              <a:tabLst>
                <a:tab pos="357188" algn="l"/>
              </a:tabLst>
            </a:pPr>
            <a:r>
              <a:rPr lang="nl-NL" sz="1400" dirty="0"/>
              <a:t>De Amerikaanse minister van buitenlandse zaken Marshall kondigde aan dat de Verenigde Staten wilden investeren  </a:t>
            </a:r>
            <a:r>
              <a:rPr lang="nl-NL" sz="1400" dirty="0">
                <a:solidFill>
                  <a:srgbClr val="FF0000"/>
                </a:solidFill>
              </a:rPr>
              <a:t>(1</a:t>
            </a:r>
            <a:r>
              <a:rPr lang="nl-NL" sz="1400" baseline="30000" dirty="0">
                <a:solidFill>
                  <a:srgbClr val="FF0000"/>
                </a:solidFill>
              </a:rPr>
              <a:t>e</a:t>
            </a:r>
            <a:r>
              <a:rPr lang="nl-NL" sz="1400" dirty="0">
                <a:solidFill>
                  <a:srgbClr val="FF0000"/>
                </a:solidFill>
              </a:rPr>
              <a:t> periode)</a:t>
            </a:r>
            <a:endParaRPr lang="nl-NL" sz="1400" dirty="0"/>
          </a:p>
          <a:p>
            <a:pPr hangingPunct="0">
              <a:tabLst>
                <a:tab pos="357188" algn="l"/>
              </a:tabLst>
            </a:pPr>
            <a:r>
              <a:rPr lang="nl-NL" sz="1400" dirty="0"/>
              <a:t>	in de wederopbouw van de Europese economie.</a:t>
            </a:r>
          </a:p>
          <a:p>
            <a:pPr marL="342900" indent="-342900" hangingPunct="0">
              <a:buAutoNum type="arabicPlain" startAt="3"/>
              <a:tabLst>
                <a:tab pos="357188" algn="l"/>
              </a:tabLst>
            </a:pPr>
            <a:r>
              <a:rPr lang="nl-NL" sz="1400" dirty="0"/>
              <a:t>De leiders Kennedy en Chroesjtsjov besloten na afloop van de Cubacrisis om een directe telefoonverbinding tussen </a:t>
            </a:r>
            <a:r>
              <a:rPr lang="nl-NL" sz="1400" dirty="0">
                <a:solidFill>
                  <a:srgbClr val="FF0000"/>
                </a:solidFill>
              </a:rPr>
              <a:t>(2</a:t>
            </a:r>
            <a:r>
              <a:rPr lang="nl-NL" sz="1400" baseline="30000" dirty="0">
                <a:solidFill>
                  <a:srgbClr val="FF0000"/>
                </a:solidFill>
              </a:rPr>
              <a:t>e</a:t>
            </a:r>
            <a:r>
              <a:rPr lang="nl-NL" sz="1400" dirty="0">
                <a:solidFill>
                  <a:srgbClr val="FF0000"/>
                </a:solidFill>
              </a:rPr>
              <a:t> periode)</a:t>
            </a:r>
            <a:endParaRPr lang="nl-NL" sz="1400" dirty="0"/>
          </a:p>
          <a:p>
            <a:pPr hangingPunct="0">
              <a:tabLst>
                <a:tab pos="357188" algn="l"/>
              </a:tabLst>
            </a:pPr>
            <a:r>
              <a:rPr lang="nl-NL" sz="1400" dirty="0"/>
              <a:t>	het Witte Huis en het Kremlin in te stellen.</a:t>
            </a:r>
          </a:p>
          <a:p>
            <a:pPr marL="342900" indent="-342900" hangingPunct="0">
              <a:buAutoNum type="arabicPlain" startAt="4"/>
              <a:tabLst>
                <a:tab pos="357188" algn="l"/>
              </a:tabLst>
            </a:pPr>
            <a:r>
              <a:rPr lang="nl-NL" sz="1400" dirty="0"/>
              <a:t>De Amerikaanse president Reagan riep zijn collega Gorbatsjov op om in verband met zijn hervormingsbeleid de Berlijnse </a:t>
            </a:r>
            <a:r>
              <a:rPr lang="nl-NL" sz="1400" dirty="0">
                <a:solidFill>
                  <a:srgbClr val="FF0000"/>
                </a:solidFill>
              </a:rPr>
              <a:t>(3</a:t>
            </a:r>
            <a:r>
              <a:rPr lang="nl-NL" sz="1400" baseline="30000" dirty="0">
                <a:solidFill>
                  <a:srgbClr val="FF0000"/>
                </a:solidFill>
              </a:rPr>
              <a:t>e</a:t>
            </a:r>
            <a:r>
              <a:rPr lang="nl-NL" sz="1400" dirty="0">
                <a:solidFill>
                  <a:srgbClr val="FF0000"/>
                </a:solidFill>
              </a:rPr>
              <a:t> periode)</a:t>
            </a:r>
            <a:endParaRPr lang="nl-NL" sz="1400" dirty="0"/>
          </a:p>
          <a:p>
            <a:pPr hangingPunct="0">
              <a:tabLst>
                <a:tab pos="357188" algn="l"/>
              </a:tabLst>
            </a:pPr>
            <a:r>
              <a:rPr lang="nl-NL" sz="1400" dirty="0"/>
              <a:t>	Muur neer te halen. </a:t>
            </a:r>
          </a:p>
          <a:p>
            <a:pPr marL="342900" indent="-342900" hangingPunct="0">
              <a:buAutoNum type="arabicPlain" startAt="5"/>
              <a:tabLst>
                <a:tab pos="357188" algn="l"/>
              </a:tabLst>
            </a:pPr>
            <a:r>
              <a:rPr lang="nl-NL" sz="1400" dirty="0"/>
              <a:t>Tijdens de conferentie van Potsdam beslisten de regeringsleiders Stalin, Churchill en Truman dat ter verzekering van de  </a:t>
            </a:r>
            <a:r>
              <a:rPr lang="nl-NL" sz="1400" dirty="0">
                <a:solidFill>
                  <a:srgbClr val="FF0000"/>
                </a:solidFill>
              </a:rPr>
              <a:t>(1</a:t>
            </a:r>
            <a:r>
              <a:rPr lang="nl-NL" sz="1400" baseline="30000" dirty="0">
                <a:solidFill>
                  <a:srgbClr val="FF0000"/>
                </a:solidFill>
              </a:rPr>
              <a:t>e</a:t>
            </a:r>
            <a:r>
              <a:rPr lang="nl-NL" sz="1400" dirty="0">
                <a:solidFill>
                  <a:srgbClr val="FF0000"/>
                </a:solidFill>
              </a:rPr>
              <a:t> periode)</a:t>
            </a:r>
            <a:endParaRPr lang="nl-NL" sz="1400" dirty="0"/>
          </a:p>
          <a:p>
            <a:pPr hangingPunct="0">
              <a:tabLst>
                <a:tab pos="357188" algn="l"/>
              </a:tabLst>
            </a:pPr>
            <a:r>
              <a:rPr lang="nl-NL" sz="1400" dirty="0"/>
              <a:t>	vrede Duitsland in bezettingszones verdeeld werd.</a:t>
            </a:r>
          </a:p>
          <a:p>
            <a:pPr hangingPunct="0">
              <a:tabLst>
                <a:tab pos="357188" algn="l"/>
              </a:tabLst>
            </a:pPr>
            <a:r>
              <a:rPr lang="nl-NL" sz="1400" dirty="0"/>
              <a:t>6 	Sovjetleider Chroesjtsjov kondigde na de dood van Stalin aan, dat de Sovjet-Unie in haar buitenlands beleid een politiek  </a:t>
            </a:r>
            <a:r>
              <a:rPr lang="nl-NL" sz="1400" dirty="0">
                <a:solidFill>
                  <a:srgbClr val="FF0000"/>
                </a:solidFill>
              </a:rPr>
              <a:t>(2</a:t>
            </a:r>
            <a:r>
              <a:rPr lang="nl-NL" sz="1400" baseline="30000" dirty="0">
                <a:solidFill>
                  <a:srgbClr val="FF0000"/>
                </a:solidFill>
              </a:rPr>
              <a:t>e</a:t>
            </a:r>
            <a:r>
              <a:rPr lang="nl-NL" sz="1400" dirty="0">
                <a:solidFill>
                  <a:srgbClr val="FF0000"/>
                </a:solidFill>
              </a:rPr>
              <a:t> periode)</a:t>
            </a:r>
            <a:endParaRPr lang="nl-NL" sz="1400" dirty="0"/>
          </a:p>
          <a:p>
            <a:pPr hangingPunct="0">
              <a:tabLst>
                <a:tab pos="357188" algn="l"/>
              </a:tabLst>
            </a:pPr>
            <a:r>
              <a:rPr lang="nl-NL" sz="1400" dirty="0"/>
              <a:t>	van vreedzame co-existentie ging voeren.</a:t>
            </a:r>
          </a:p>
          <a:p>
            <a:pPr lvl="0">
              <a:tabLst>
                <a:tab pos="354013" algn="l"/>
                <a:tab pos="8701088" algn="l"/>
              </a:tabLst>
            </a:pPr>
            <a:endParaRPr lang="nl-NL" sz="1400" dirty="0">
              <a:solidFill>
                <a:prstClr val="black"/>
              </a:solidFill>
              <a:latin typeface="Arial" panose="020B0604020202020204" pitchFamily="34" charset="0"/>
              <a:ea typeface="Times New Roman" panose="02020603050405020304" pitchFamily="18" charset="0"/>
            </a:endParaRPr>
          </a:p>
          <a:p>
            <a:pPr lvl="0">
              <a:tabLst>
                <a:tab pos="354013" algn="l"/>
                <a:tab pos="8701088" algn="l"/>
              </a:tabLst>
            </a:pPr>
            <a:r>
              <a:rPr lang="en-US" dirty="0"/>
              <a:t>		</a:t>
            </a:r>
          </a:p>
          <a:p>
            <a:r>
              <a:rPr lang="en-US" sz="1400" b="1" dirty="0"/>
              <a:t>	Om de </a:t>
            </a:r>
            <a:r>
              <a:rPr lang="en-US" sz="1400" b="1" dirty="0" err="1"/>
              <a:t>juiste</a:t>
            </a:r>
            <a:r>
              <a:rPr lang="en-US" sz="1400" b="1" dirty="0"/>
              <a:t> </a:t>
            </a:r>
            <a:r>
              <a:rPr lang="en-US" sz="1400" b="1" dirty="0" err="1"/>
              <a:t>volgorde</a:t>
            </a:r>
            <a:r>
              <a:rPr lang="en-US" sz="1400" b="1" dirty="0"/>
              <a:t> </a:t>
            </a:r>
            <a:r>
              <a:rPr lang="en-US" sz="1400" b="1" dirty="0" err="1"/>
              <a:t>te</a:t>
            </a:r>
            <a:r>
              <a:rPr lang="en-US" sz="1400" b="1" dirty="0"/>
              <a:t> </a:t>
            </a:r>
            <a:r>
              <a:rPr lang="en-US" sz="1400" b="1" dirty="0" err="1"/>
              <a:t>bepalen</a:t>
            </a:r>
            <a:r>
              <a:rPr lang="en-US" sz="1400" b="1" dirty="0"/>
              <a:t>, </a:t>
            </a:r>
            <a:r>
              <a:rPr lang="en-US" sz="1400" b="1" dirty="0" err="1"/>
              <a:t>moet</a:t>
            </a:r>
            <a:r>
              <a:rPr lang="en-US" sz="1400" b="1" dirty="0"/>
              <a:t> </a:t>
            </a:r>
            <a:r>
              <a:rPr lang="en-US" sz="1400" b="1" dirty="0" err="1"/>
              <a:t>je</a:t>
            </a:r>
            <a:r>
              <a:rPr lang="en-US" sz="1400" b="1" dirty="0"/>
              <a:t> met </a:t>
            </a:r>
            <a:r>
              <a:rPr lang="en-US" sz="1400" b="1" dirty="0" err="1"/>
              <a:t>logica</a:t>
            </a:r>
            <a:r>
              <a:rPr lang="en-US" sz="1400" b="1" dirty="0"/>
              <a:t> de </a:t>
            </a:r>
            <a:r>
              <a:rPr lang="en-US" sz="1400" b="1" dirty="0" err="1"/>
              <a:t>gebeurtenissen</a:t>
            </a:r>
            <a:r>
              <a:rPr lang="en-US" sz="1400" b="1" dirty="0"/>
              <a:t> </a:t>
            </a:r>
            <a:r>
              <a:rPr lang="en-US" sz="1400" b="1" dirty="0" err="1"/>
              <a:t>uit</a:t>
            </a:r>
            <a:r>
              <a:rPr lang="en-US" sz="1400" b="1" dirty="0"/>
              <a:t> </a:t>
            </a:r>
            <a:r>
              <a:rPr lang="en-US" sz="1400" b="1" dirty="0" err="1"/>
              <a:t>dezelfde</a:t>
            </a:r>
            <a:r>
              <a:rPr lang="en-US" sz="1400" b="1" dirty="0"/>
              <a:t> </a:t>
            </a:r>
            <a:r>
              <a:rPr lang="en-US" sz="1400" b="1" dirty="0" err="1"/>
              <a:t>periode</a:t>
            </a:r>
            <a:r>
              <a:rPr lang="en-US" sz="1400" b="1" dirty="0"/>
              <a:t> </a:t>
            </a:r>
            <a:r>
              <a:rPr lang="en-US" sz="1400" b="1" dirty="0" err="1"/>
              <a:t>bepalen</a:t>
            </a:r>
            <a:r>
              <a:rPr lang="en-US" sz="1400" b="1" dirty="0"/>
              <a:t>, DUS:</a:t>
            </a:r>
          </a:p>
          <a:p>
            <a:r>
              <a:rPr lang="en-US" sz="1400" dirty="0"/>
              <a:t>	- </a:t>
            </a:r>
            <a:r>
              <a:rPr lang="en-US" sz="1400" dirty="0" err="1"/>
              <a:t>atoomraketten</a:t>
            </a:r>
            <a:r>
              <a:rPr lang="en-US" sz="1400" dirty="0"/>
              <a:t> </a:t>
            </a:r>
            <a:r>
              <a:rPr lang="en-US" sz="1400" dirty="0" err="1"/>
              <a:t>beperken</a:t>
            </a:r>
            <a:r>
              <a:rPr lang="en-US" sz="1400" dirty="0"/>
              <a:t> is </a:t>
            </a:r>
            <a:r>
              <a:rPr lang="en-US" sz="1400" dirty="0" err="1"/>
              <a:t>voor</a:t>
            </a:r>
            <a:r>
              <a:rPr lang="en-US" sz="1400" dirty="0"/>
              <a:t> het </a:t>
            </a:r>
            <a:r>
              <a:rPr lang="en-US" sz="1400" dirty="0" err="1"/>
              <a:t>neerhalen</a:t>
            </a:r>
            <a:r>
              <a:rPr lang="en-US" sz="1400" dirty="0"/>
              <a:t> van de </a:t>
            </a:r>
            <a:r>
              <a:rPr lang="en-US" sz="1400" dirty="0" err="1"/>
              <a:t>Muur</a:t>
            </a:r>
            <a:r>
              <a:rPr lang="en-US" sz="1400" dirty="0"/>
              <a:t>, want </a:t>
            </a:r>
            <a:r>
              <a:rPr lang="en-US" sz="1400" dirty="0" err="1"/>
              <a:t>toen</a:t>
            </a:r>
            <a:r>
              <a:rPr lang="en-US" sz="1400" dirty="0"/>
              <a:t> was de KO ten </a:t>
            </a:r>
            <a:r>
              <a:rPr lang="en-US" sz="1400" dirty="0" err="1"/>
              <a:t>einde</a:t>
            </a:r>
            <a:r>
              <a:rPr lang="en-US" sz="1400" dirty="0"/>
              <a:t>.</a:t>
            </a:r>
          </a:p>
          <a:p>
            <a:r>
              <a:rPr lang="en-US" sz="1400" dirty="0"/>
              <a:t>	- Marshall was </a:t>
            </a:r>
            <a:r>
              <a:rPr lang="en-US" sz="1400" dirty="0" err="1"/>
              <a:t>na</a:t>
            </a:r>
            <a:r>
              <a:rPr lang="en-US" sz="1400" dirty="0"/>
              <a:t> Potsdam, want </a:t>
            </a:r>
            <a:r>
              <a:rPr lang="en-US" sz="1400" dirty="0" err="1"/>
              <a:t>bij</a:t>
            </a:r>
            <a:r>
              <a:rPr lang="en-US" sz="1400" dirty="0"/>
              <a:t> Potsdam was de WO-II net </a:t>
            </a:r>
            <a:r>
              <a:rPr lang="en-US" sz="1400" dirty="0" err="1"/>
              <a:t>voorbij</a:t>
            </a:r>
            <a:r>
              <a:rPr lang="en-US" sz="1400" dirty="0"/>
              <a:t> </a:t>
            </a:r>
            <a:r>
              <a:rPr lang="en-US" sz="1400" dirty="0" err="1"/>
              <a:t>en</a:t>
            </a:r>
            <a:r>
              <a:rPr lang="en-US" sz="1400" dirty="0"/>
              <a:t> </a:t>
            </a:r>
            <a:r>
              <a:rPr lang="en-US" sz="1400" dirty="0" err="1"/>
              <a:t>bij</a:t>
            </a:r>
            <a:r>
              <a:rPr lang="en-US" sz="1400" dirty="0"/>
              <a:t> Marshall al </a:t>
            </a:r>
            <a:r>
              <a:rPr lang="en-US" sz="1400" dirty="0" err="1"/>
              <a:t>veel</a:t>
            </a:r>
            <a:r>
              <a:rPr lang="en-US" sz="1400" dirty="0"/>
              <a:t> </a:t>
            </a:r>
            <a:r>
              <a:rPr lang="en-US" sz="1400" dirty="0" err="1"/>
              <a:t>langer</a:t>
            </a:r>
            <a:r>
              <a:rPr lang="en-US" sz="1400" dirty="0"/>
              <a:t>.</a:t>
            </a:r>
          </a:p>
          <a:p>
            <a:r>
              <a:rPr lang="en-US" sz="1400" dirty="0"/>
              <a:t>	- </a:t>
            </a:r>
            <a:r>
              <a:rPr lang="en-US" sz="1400" dirty="0" err="1"/>
              <a:t>Cubacrisis</a:t>
            </a:r>
            <a:r>
              <a:rPr lang="en-US" sz="1400" dirty="0"/>
              <a:t> was </a:t>
            </a:r>
            <a:r>
              <a:rPr lang="en-US" sz="1400" dirty="0" err="1"/>
              <a:t>nadat</a:t>
            </a:r>
            <a:r>
              <a:rPr lang="en-US" sz="1400" dirty="0"/>
              <a:t> </a:t>
            </a:r>
            <a:r>
              <a:rPr lang="en-US" sz="1400" dirty="0" err="1"/>
              <a:t>Chroesjtsjov</a:t>
            </a:r>
            <a:r>
              <a:rPr lang="en-US" sz="1400" dirty="0"/>
              <a:t> de </a:t>
            </a:r>
            <a:r>
              <a:rPr lang="en-US" sz="1400" dirty="0" err="1"/>
              <a:t>vreedzame</a:t>
            </a:r>
            <a:r>
              <a:rPr lang="en-US" sz="1400" dirty="0"/>
              <a:t> co-</a:t>
            </a:r>
            <a:r>
              <a:rPr lang="en-US" sz="1400" dirty="0" err="1"/>
              <a:t>existentie</a:t>
            </a:r>
            <a:r>
              <a:rPr lang="en-US" sz="1400" dirty="0"/>
              <a:t> </a:t>
            </a:r>
            <a:r>
              <a:rPr lang="en-US" sz="1400" dirty="0" err="1"/>
              <a:t>voorstelde</a:t>
            </a:r>
            <a:r>
              <a:rPr lang="en-US" sz="1400" dirty="0"/>
              <a:t>.</a:t>
            </a:r>
          </a:p>
          <a:p>
            <a:r>
              <a:rPr lang="en-US" sz="1400" dirty="0"/>
              <a:t>	</a:t>
            </a:r>
          </a:p>
          <a:p>
            <a:r>
              <a:rPr lang="en-US" sz="1400" b="1" dirty="0"/>
              <a:t>	DUS: </a:t>
            </a:r>
            <a:r>
              <a:rPr lang="en-US" sz="1400" dirty="0"/>
              <a:t>de </a:t>
            </a:r>
            <a:r>
              <a:rPr lang="en-US" sz="1400" dirty="0" err="1"/>
              <a:t>juiste</a:t>
            </a:r>
            <a:r>
              <a:rPr lang="en-US" sz="1400" dirty="0"/>
              <a:t> </a:t>
            </a:r>
            <a:r>
              <a:rPr lang="en-US" sz="1400" dirty="0" err="1"/>
              <a:t>volgorde</a:t>
            </a:r>
            <a:r>
              <a:rPr lang="en-US" sz="1400" dirty="0"/>
              <a:t> is: </a:t>
            </a:r>
            <a:r>
              <a:rPr lang="en-US" sz="1400" b="1" i="1" dirty="0">
                <a:solidFill>
                  <a:srgbClr val="FF0000"/>
                </a:solidFill>
              </a:rPr>
              <a:t>5 – 2 – 6 – 3 – 1 – 4 </a:t>
            </a:r>
            <a:endParaRPr lang="nl-NL" sz="1400" dirty="0"/>
          </a:p>
        </p:txBody>
      </p:sp>
      <p:sp>
        <p:nvSpPr>
          <p:cNvPr id="7" name="Ovaal 6">
            <a:extLst>
              <a:ext uri="{FF2B5EF4-FFF2-40B4-BE49-F238E27FC236}">
                <a16:creationId xmlns:a16="http://schemas.microsoft.com/office/drawing/2014/main" id="{E2456EC3-2F4B-4F18-9610-AC6F48E4633F}"/>
              </a:ext>
            </a:extLst>
          </p:cNvPr>
          <p:cNvSpPr/>
          <p:nvPr/>
        </p:nvSpPr>
        <p:spPr>
          <a:xfrm>
            <a:off x="1696462" y="1903009"/>
            <a:ext cx="2119080" cy="326347"/>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9" name="Ovaal 8">
            <a:extLst>
              <a:ext uri="{FF2B5EF4-FFF2-40B4-BE49-F238E27FC236}">
                <a16:creationId xmlns:a16="http://schemas.microsoft.com/office/drawing/2014/main" id="{444244C0-1342-4E07-9D1A-266BE2C7F246}"/>
              </a:ext>
            </a:extLst>
          </p:cNvPr>
          <p:cNvSpPr/>
          <p:nvPr/>
        </p:nvSpPr>
        <p:spPr>
          <a:xfrm>
            <a:off x="4422371" y="2110985"/>
            <a:ext cx="811878" cy="326347"/>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Ovaal 9">
            <a:extLst>
              <a:ext uri="{FF2B5EF4-FFF2-40B4-BE49-F238E27FC236}">
                <a16:creationId xmlns:a16="http://schemas.microsoft.com/office/drawing/2014/main" id="{5F25C5AE-0914-4925-83FB-20F22A551E2B}"/>
              </a:ext>
            </a:extLst>
          </p:cNvPr>
          <p:cNvSpPr/>
          <p:nvPr/>
        </p:nvSpPr>
        <p:spPr>
          <a:xfrm>
            <a:off x="5328458" y="2536433"/>
            <a:ext cx="872837" cy="326347"/>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1" name="Ovaal 10">
            <a:extLst>
              <a:ext uri="{FF2B5EF4-FFF2-40B4-BE49-F238E27FC236}">
                <a16:creationId xmlns:a16="http://schemas.microsoft.com/office/drawing/2014/main" id="{083FDEF3-3A1D-4E30-9934-BE1D787EC7E3}"/>
              </a:ext>
            </a:extLst>
          </p:cNvPr>
          <p:cNvSpPr/>
          <p:nvPr/>
        </p:nvSpPr>
        <p:spPr>
          <a:xfrm>
            <a:off x="4486543" y="2966748"/>
            <a:ext cx="1091073" cy="326347"/>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2" name="Ovaal 11">
            <a:extLst>
              <a:ext uri="{FF2B5EF4-FFF2-40B4-BE49-F238E27FC236}">
                <a16:creationId xmlns:a16="http://schemas.microsoft.com/office/drawing/2014/main" id="{50E53C44-6A66-4CE8-A4D4-E5A86811745A}"/>
              </a:ext>
            </a:extLst>
          </p:cNvPr>
          <p:cNvSpPr/>
          <p:nvPr/>
        </p:nvSpPr>
        <p:spPr>
          <a:xfrm>
            <a:off x="1696462" y="3379389"/>
            <a:ext cx="1803196" cy="326347"/>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Ovaal 12">
            <a:extLst>
              <a:ext uri="{FF2B5EF4-FFF2-40B4-BE49-F238E27FC236}">
                <a16:creationId xmlns:a16="http://schemas.microsoft.com/office/drawing/2014/main" id="{A5C0CE92-FBF8-4A7A-AAAE-A6C23FFFEB06}"/>
              </a:ext>
            </a:extLst>
          </p:cNvPr>
          <p:cNvSpPr/>
          <p:nvPr/>
        </p:nvSpPr>
        <p:spPr>
          <a:xfrm>
            <a:off x="1180407" y="4013007"/>
            <a:ext cx="1920240" cy="326347"/>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22352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8A14A93E-50D6-4E52-A4DD-9922B0405914}"/>
              </a:ext>
            </a:extLst>
          </p:cNvPr>
          <p:cNvSpPr txBox="1"/>
          <p:nvPr/>
        </p:nvSpPr>
        <p:spPr>
          <a:xfrm>
            <a:off x="0" y="-58189"/>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4" name="Tekstvak 3">
            <a:extLst>
              <a:ext uri="{FF2B5EF4-FFF2-40B4-BE49-F238E27FC236}">
                <a16:creationId xmlns:a16="http://schemas.microsoft.com/office/drawing/2014/main" id="{7E4F1498-3643-410C-9C80-C8CBA0DA6706}"/>
              </a:ext>
            </a:extLst>
          </p:cNvPr>
          <p:cNvSpPr txBox="1"/>
          <p:nvPr/>
        </p:nvSpPr>
        <p:spPr>
          <a:xfrm>
            <a:off x="465513" y="847898"/>
            <a:ext cx="10723419" cy="707886"/>
          </a:xfrm>
          <a:prstGeom prst="rect">
            <a:avLst/>
          </a:prstGeom>
          <a:noFill/>
        </p:spPr>
        <p:txBody>
          <a:bodyPr wrap="square" rtlCol="0">
            <a:spAutoFit/>
          </a:bodyPr>
          <a:lstStyle/>
          <a:p>
            <a:r>
              <a:rPr lang="en-US" sz="4000" dirty="0" err="1"/>
              <a:t>Een</a:t>
            </a:r>
            <a:r>
              <a:rPr lang="en-US" sz="4000" dirty="0"/>
              <a:t> </a:t>
            </a:r>
            <a:r>
              <a:rPr lang="en-US" sz="4000" dirty="0" err="1">
                <a:solidFill>
                  <a:srgbClr val="00B0F0"/>
                </a:solidFill>
              </a:rPr>
              <a:t>historische</a:t>
            </a:r>
            <a:r>
              <a:rPr lang="en-US" sz="4000" dirty="0">
                <a:solidFill>
                  <a:srgbClr val="00B0F0"/>
                </a:solidFill>
              </a:rPr>
              <a:t> </a:t>
            </a:r>
            <a:r>
              <a:rPr lang="en-US" sz="4000" dirty="0" err="1">
                <a:solidFill>
                  <a:srgbClr val="00B0F0"/>
                </a:solidFill>
              </a:rPr>
              <a:t>vaardigheden-vraag</a:t>
            </a:r>
            <a:endParaRPr lang="nl-NL" sz="4000" dirty="0"/>
          </a:p>
        </p:txBody>
      </p:sp>
      <p:sp>
        <p:nvSpPr>
          <p:cNvPr id="5" name="Tekstvak 4">
            <a:extLst>
              <a:ext uri="{FF2B5EF4-FFF2-40B4-BE49-F238E27FC236}">
                <a16:creationId xmlns:a16="http://schemas.microsoft.com/office/drawing/2014/main" id="{8849CD07-1637-4D9B-B3D3-1E1A9E8CC38A}"/>
              </a:ext>
            </a:extLst>
          </p:cNvPr>
          <p:cNvSpPr txBox="1"/>
          <p:nvPr/>
        </p:nvSpPr>
        <p:spPr>
          <a:xfrm>
            <a:off x="581891" y="1745672"/>
            <a:ext cx="9168939" cy="1908215"/>
          </a:xfrm>
          <a:prstGeom prst="rect">
            <a:avLst/>
          </a:prstGeom>
          <a:noFill/>
        </p:spPr>
        <p:txBody>
          <a:bodyPr wrap="square" rtlCol="0">
            <a:spAutoFit/>
          </a:bodyPr>
          <a:lstStyle/>
          <a:p>
            <a:pPr>
              <a:tabLst>
                <a:tab pos="357188" algn="l"/>
                <a:tab pos="714375" algn="l"/>
              </a:tabLst>
            </a:pPr>
            <a:r>
              <a:rPr lang="en-US" sz="1600" dirty="0"/>
              <a:t>De </a:t>
            </a:r>
            <a:r>
              <a:rPr lang="en-US" sz="1600" dirty="0" err="1"/>
              <a:t>meeste</a:t>
            </a:r>
            <a:r>
              <a:rPr lang="en-US" sz="1600" dirty="0"/>
              <a:t> </a:t>
            </a:r>
            <a:r>
              <a:rPr lang="en-US" sz="1600" dirty="0" err="1"/>
              <a:t>vragen</a:t>
            </a:r>
            <a:r>
              <a:rPr lang="en-US" sz="1600" dirty="0"/>
              <a:t> </a:t>
            </a:r>
            <a:r>
              <a:rPr lang="en-US" sz="1600" dirty="0" err="1"/>
              <a:t>zullen</a:t>
            </a:r>
            <a:r>
              <a:rPr lang="en-US" sz="1600" dirty="0"/>
              <a:t> </a:t>
            </a:r>
            <a:r>
              <a:rPr lang="en-US" sz="1600" dirty="0" err="1"/>
              <a:t>gaan</a:t>
            </a:r>
            <a:r>
              <a:rPr lang="en-US" sz="1600" dirty="0"/>
              <a:t> over de </a:t>
            </a:r>
            <a:r>
              <a:rPr lang="en-US" sz="1600" b="1" dirty="0" err="1"/>
              <a:t>betrouwbaarheid</a:t>
            </a:r>
            <a:r>
              <a:rPr lang="en-US" sz="1600" b="1" dirty="0"/>
              <a:t>, </a:t>
            </a:r>
            <a:r>
              <a:rPr lang="en-US" sz="1600" b="1" dirty="0" err="1"/>
              <a:t>bruikbaarheid</a:t>
            </a:r>
            <a:r>
              <a:rPr lang="en-US" sz="1600" b="1" dirty="0"/>
              <a:t> (dis-)</a:t>
            </a:r>
            <a:r>
              <a:rPr lang="en-US" sz="1600" b="1" dirty="0" err="1"/>
              <a:t>continuïteit</a:t>
            </a:r>
            <a:r>
              <a:rPr lang="en-US" sz="1600" b="1" dirty="0"/>
              <a:t> of </a:t>
            </a:r>
            <a:r>
              <a:rPr lang="en-US" sz="1600" b="1" dirty="0" err="1"/>
              <a:t>representativiteit</a:t>
            </a:r>
            <a:r>
              <a:rPr lang="en-US" sz="1600" b="1" dirty="0"/>
              <a:t> </a:t>
            </a:r>
            <a:r>
              <a:rPr lang="en-US" sz="1600" dirty="0"/>
              <a:t>van </a:t>
            </a:r>
            <a:r>
              <a:rPr lang="en-US" sz="1600" dirty="0" err="1"/>
              <a:t>een</a:t>
            </a:r>
            <a:r>
              <a:rPr lang="en-US" sz="1600" dirty="0"/>
              <a:t> </a:t>
            </a:r>
            <a:r>
              <a:rPr lang="en-US" sz="1600" dirty="0" err="1"/>
              <a:t>bron</a:t>
            </a:r>
            <a:r>
              <a:rPr lang="en-US" sz="1600" dirty="0"/>
              <a:t>, </a:t>
            </a:r>
            <a:r>
              <a:rPr lang="en-US" sz="1600" dirty="0" err="1"/>
              <a:t>zoals</a:t>
            </a:r>
            <a:r>
              <a:rPr lang="en-US" sz="1600" dirty="0"/>
              <a:t>:</a:t>
            </a:r>
          </a:p>
          <a:p>
            <a:pPr>
              <a:tabLst>
                <a:tab pos="357188" algn="l"/>
                <a:tab pos="714375" algn="l"/>
              </a:tabLst>
            </a:pPr>
            <a:endParaRPr lang="en-US" sz="1600" dirty="0"/>
          </a:p>
          <a:p>
            <a:pPr marL="285750" indent="-285750">
              <a:buFontTx/>
              <a:buChar char="-"/>
              <a:tabLst>
                <a:tab pos="357188" algn="l"/>
              </a:tabLst>
            </a:pPr>
            <a:r>
              <a:rPr lang="nl-NL" sz="1400" dirty="0"/>
              <a:t>Gebruik bron 13 waarin Chroesjtsjov schrijft over de </a:t>
            </a:r>
            <a:r>
              <a:rPr lang="nl-NL" sz="1400" dirty="0" err="1"/>
              <a:t>Cuba-crisis</a:t>
            </a:r>
            <a:r>
              <a:rPr lang="nl-NL" sz="1400" dirty="0"/>
              <a:t>.</a:t>
            </a:r>
          </a:p>
          <a:p>
            <a:pPr marL="285750" indent="-285750">
              <a:tabLst>
                <a:tab pos="357188" algn="l"/>
              </a:tabLst>
            </a:pPr>
            <a:r>
              <a:rPr lang="nl-NL" sz="1400" dirty="0"/>
              <a:t>	Een conclusie: Het beeld dat Chroesjtsjov hier geeft van de Cubacrisis is eenzijdig. </a:t>
            </a:r>
          </a:p>
          <a:p>
            <a:pPr marL="285750" indent="-285750">
              <a:tabLst>
                <a:tab pos="357188" algn="l"/>
              </a:tabLst>
            </a:pPr>
            <a:r>
              <a:rPr lang="nl-NL" sz="1400" b="1" i="1" dirty="0"/>
              <a:t>2p</a:t>
            </a:r>
            <a:r>
              <a:rPr lang="nl-NL" sz="1400" dirty="0"/>
              <a:t>  Ondersteun de conclusie door uit te leggen waardoor de beschrijving van Chroesjtsjov eenzijdig is.</a:t>
            </a:r>
          </a:p>
          <a:p>
            <a:pPr marL="285750" indent="-285750">
              <a:tabLst>
                <a:tab pos="357188" algn="l"/>
              </a:tabLst>
            </a:pPr>
            <a:endParaRPr lang="nl-NL" sz="1400" dirty="0"/>
          </a:p>
          <a:p>
            <a:pPr>
              <a:tabLst>
                <a:tab pos="357188" algn="l"/>
              </a:tabLst>
            </a:pPr>
            <a:endParaRPr lang="nl-NL" sz="1400" dirty="0"/>
          </a:p>
        </p:txBody>
      </p:sp>
      <p:sp>
        <p:nvSpPr>
          <p:cNvPr id="6" name="Tekstvak 5">
            <a:extLst>
              <a:ext uri="{FF2B5EF4-FFF2-40B4-BE49-F238E27FC236}">
                <a16:creationId xmlns:a16="http://schemas.microsoft.com/office/drawing/2014/main" id="{AA2C06F4-B63F-449E-946E-F19D9C0B84D5}"/>
              </a:ext>
            </a:extLst>
          </p:cNvPr>
          <p:cNvSpPr txBox="1"/>
          <p:nvPr/>
        </p:nvSpPr>
        <p:spPr>
          <a:xfrm>
            <a:off x="399010" y="3812997"/>
            <a:ext cx="11263746" cy="2462213"/>
          </a:xfrm>
          <a:prstGeom prst="rect">
            <a:avLst/>
          </a:prstGeom>
          <a:noFill/>
        </p:spPr>
        <p:txBody>
          <a:bodyPr wrap="square" rtlCol="0">
            <a:spAutoFit/>
          </a:bodyPr>
          <a:lstStyle/>
          <a:p>
            <a:r>
              <a:rPr lang="en-US" sz="1400" b="1" dirty="0" err="1"/>
              <a:t>Stap</a:t>
            </a:r>
            <a:r>
              <a:rPr lang="en-US" sz="1400" b="1" dirty="0"/>
              <a:t> 1:</a:t>
            </a:r>
            <a:r>
              <a:rPr lang="en-US" sz="1400" dirty="0"/>
              <a:t> </a:t>
            </a:r>
            <a:r>
              <a:rPr lang="en-US" sz="1400" dirty="0" err="1">
                <a:solidFill>
                  <a:srgbClr val="FF0000"/>
                </a:solidFill>
              </a:rPr>
              <a:t>Herken</a:t>
            </a:r>
            <a:r>
              <a:rPr lang="en-US" sz="1400" dirty="0">
                <a:solidFill>
                  <a:srgbClr val="FF0000"/>
                </a:solidFill>
              </a:rPr>
              <a:t> de </a:t>
            </a:r>
            <a:r>
              <a:rPr lang="en-US" sz="1400" dirty="0" err="1">
                <a:solidFill>
                  <a:srgbClr val="FF0000"/>
                </a:solidFill>
              </a:rPr>
              <a:t>vraag</a:t>
            </a:r>
            <a:r>
              <a:rPr lang="en-US" sz="1400" dirty="0">
                <a:solidFill>
                  <a:srgbClr val="FF0000"/>
                </a:solidFill>
              </a:rPr>
              <a:t>: </a:t>
            </a:r>
            <a:r>
              <a:rPr lang="en-US" sz="1400" dirty="0">
                <a:solidFill>
                  <a:srgbClr val="000000"/>
                </a:solidFill>
              </a:rPr>
              <a:t>Het is </a:t>
            </a:r>
            <a:r>
              <a:rPr lang="en-US" sz="1400" dirty="0" err="1">
                <a:solidFill>
                  <a:srgbClr val="000000"/>
                </a:solidFill>
              </a:rPr>
              <a:t>een</a:t>
            </a:r>
            <a:r>
              <a:rPr lang="en-US" sz="1400" dirty="0">
                <a:solidFill>
                  <a:srgbClr val="000000"/>
                </a:solidFill>
              </a:rPr>
              <a:t> </a:t>
            </a:r>
            <a:r>
              <a:rPr lang="en-US" sz="1400" dirty="0" err="1">
                <a:solidFill>
                  <a:srgbClr val="000000"/>
                </a:solidFill>
              </a:rPr>
              <a:t>historische</a:t>
            </a:r>
            <a:r>
              <a:rPr lang="en-US" sz="1400" dirty="0">
                <a:solidFill>
                  <a:srgbClr val="000000"/>
                </a:solidFill>
              </a:rPr>
              <a:t> </a:t>
            </a:r>
            <a:r>
              <a:rPr lang="en-US" sz="1400" dirty="0" err="1">
                <a:solidFill>
                  <a:srgbClr val="000000"/>
                </a:solidFill>
              </a:rPr>
              <a:t>vaardighedenvraag</a:t>
            </a:r>
            <a:r>
              <a:rPr lang="en-US" sz="1400" dirty="0">
                <a:solidFill>
                  <a:srgbClr val="000000"/>
                </a:solidFill>
              </a:rPr>
              <a:t>, want </a:t>
            </a:r>
            <a:r>
              <a:rPr lang="en-US" sz="1400" dirty="0" err="1">
                <a:solidFill>
                  <a:srgbClr val="000000"/>
                </a:solidFill>
              </a:rPr>
              <a:t>er</a:t>
            </a:r>
            <a:r>
              <a:rPr lang="en-US" sz="1400" dirty="0">
                <a:solidFill>
                  <a:srgbClr val="000000"/>
                </a:solidFill>
              </a:rPr>
              <a:t> </a:t>
            </a:r>
            <a:r>
              <a:rPr lang="en-US" sz="1400" dirty="0" err="1">
                <a:solidFill>
                  <a:srgbClr val="000000"/>
                </a:solidFill>
              </a:rPr>
              <a:t>wordt</a:t>
            </a:r>
            <a:r>
              <a:rPr lang="en-US" sz="1400" dirty="0">
                <a:solidFill>
                  <a:srgbClr val="000000"/>
                </a:solidFill>
              </a:rPr>
              <a:t> </a:t>
            </a:r>
            <a:r>
              <a:rPr lang="en-US" sz="1400" dirty="0" err="1">
                <a:solidFill>
                  <a:srgbClr val="000000"/>
                </a:solidFill>
              </a:rPr>
              <a:t>gevraagd</a:t>
            </a:r>
            <a:r>
              <a:rPr lang="en-US" sz="1400" dirty="0">
                <a:solidFill>
                  <a:srgbClr val="000000"/>
                </a:solidFill>
              </a:rPr>
              <a:t> </a:t>
            </a:r>
            <a:r>
              <a:rPr lang="en-US" sz="1400" dirty="0" err="1">
                <a:solidFill>
                  <a:srgbClr val="000000"/>
                </a:solidFill>
              </a:rPr>
              <a:t>naar</a:t>
            </a:r>
            <a:r>
              <a:rPr lang="en-US" sz="1400" dirty="0">
                <a:solidFill>
                  <a:srgbClr val="000000"/>
                </a:solidFill>
              </a:rPr>
              <a:t> (on-)</a:t>
            </a:r>
            <a:r>
              <a:rPr lang="en-US" sz="1400" dirty="0" err="1">
                <a:solidFill>
                  <a:srgbClr val="000000"/>
                </a:solidFill>
              </a:rPr>
              <a:t>betrouwbaarheid</a:t>
            </a:r>
            <a:r>
              <a:rPr lang="en-US" sz="1400" dirty="0">
                <a:solidFill>
                  <a:srgbClr val="000000"/>
                </a:solidFill>
              </a:rPr>
              <a:t> / </a:t>
            </a:r>
            <a:r>
              <a:rPr lang="en-US" sz="1400" dirty="0" err="1">
                <a:solidFill>
                  <a:srgbClr val="000000"/>
                </a:solidFill>
              </a:rPr>
              <a:t>eenzijdigheid</a:t>
            </a:r>
            <a:r>
              <a:rPr lang="en-US" sz="1400" dirty="0">
                <a:solidFill>
                  <a:srgbClr val="000000"/>
                </a:solidFill>
              </a:rPr>
              <a:t>.</a:t>
            </a:r>
            <a:endParaRPr lang="en-US" sz="1400" dirty="0">
              <a:solidFill>
                <a:srgbClr val="FF0000"/>
              </a:solidFill>
            </a:endParaRPr>
          </a:p>
          <a:p>
            <a:r>
              <a:rPr lang="en-US" sz="1400" b="1" dirty="0" err="1"/>
              <a:t>Stap</a:t>
            </a:r>
            <a:r>
              <a:rPr lang="en-US" sz="1400" b="1" dirty="0"/>
              <a:t> 2: </a:t>
            </a:r>
            <a:r>
              <a:rPr lang="en-US" sz="1400" dirty="0">
                <a:solidFill>
                  <a:srgbClr val="FF0000"/>
                </a:solidFill>
              </a:rPr>
              <a:t>Wat </a:t>
            </a:r>
            <a:r>
              <a:rPr lang="en-US" sz="1400" dirty="0" err="1">
                <a:solidFill>
                  <a:srgbClr val="FF0000"/>
                </a:solidFill>
              </a:rPr>
              <a:t>wordt</a:t>
            </a:r>
            <a:r>
              <a:rPr lang="en-US" sz="1400" dirty="0">
                <a:solidFill>
                  <a:srgbClr val="FF0000"/>
                </a:solidFill>
              </a:rPr>
              <a:t> </a:t>
            </a:r>
            <a:r>
              <a:rPr lang="en-US" sz="1400" dirty="0" err="1">
                <a:solidFill>
                  <a:srgbClr val="FF0000"/>
                </a:solidFill>
              </a:rPr>
              <a:t>er</a:t>
            </a:r>
            <a:r>
              <a:rPr lang="en-US" sz="1400" dirty="0">
                <a:solidFill>
                  <a:srgbClr val="FF0000"/>
                </a:solidFill>
              </a:rPr>
              <a:t> nu </a:t>
            </a:r>
            <a:r>
              <a:rPr lang="en-US" sz="1400" dirty="0" err="1">
                <a:solidFill>
                  <a:srgbClr val="FF0000"/>
                </a:solidFill>
              </a:rPr>
              <a:t>eigenlijk</a:t>
            </a:r>
            <a:r>
              <a:rPr lang="en-US" sz="1400" dirty="0">
                <a:solidFill>
                  <a:srgbClr val="FF0000"/>
                </a:solidFill>
              </a:rPr>
              <a:t> </a:t>
            </a:r>
            <a:r>
              <a:rPr lang="en-US" sz="1400" dirty="0" err="1">
                <a:solidFill>
                  <a:srgbClr val="FF0000"/>
                </a:solidFill>
              </a:rPr>
              <a:t>precies</a:t>
            </a:r>
            <a:r>
              <a:rPr lang="en-US" sz="1400" dirty="0">
                <a:solidFill>
                  <a:srgbClr val="FF0000"/>
                </a:solidFill>
              </a:rPr>
              <a:t> </a:t>
            </a:r>
            <a:r>
              <a:rPr lang="en-US" sz="1400" dirty="0" err="1">
                <a:solidFill>
                  <a:srgbClr val="FF0000"/>
                </a:solidFill>
              </a:rPr>
              <a:t>gevraagd</a:t>
            </a:r>
            <a:r>
              <a:rPr lang="en-US" sz="1400" dirty="0">
                <a:solidFill>
                  <a:srgbClr val="FF0000"/>
                </a:solidFill>
              </a:rPr>
              <a:t>? </a:t>
            </a:r>
            <a:r>
              <a:rPr lang="en-US" sz="1400" dirty="0" err="1">
                <a:solidFill>
                  <a:srgbClr val="000000"/>
                </a:solidFill>
              </a:rPr>
              <a:t>Waarom</a:t>
            </a:r>
            <a:r>
              <a:rPr lang="en-US" sz="1400" dirty="0">
                <a:solidFill>
                  <a:srgbClr val="000000"/>
                </a:solidFill>
              </a:rPr>
              <a:t> is </a:t>
            </a:r>
            <a:r>
              <a:rPr lang="en-US" sz="1400" dirty="0" err="1">
                <a:solidFill>
                  <a:srgbClr val="000000"/>
                </a:solidFill>
              </a:rPr>
              <a:t>deze</a:t>
            </a:r>
            <a:r>
              <a:rPr lang="en-US" sz="1400" dirty="0">
                <a:solidFill>
                  <a:srgbClr val="000000"/>
                </a:solidFill>
              </a:rPr>
              <a:t> </a:t>
            </a:r>
            <a:r>
              <a:rPr lang="en-US" sz="1400" dirty="0" err="1">
                <a:solidFill>
                  <a:srgbClr val="000000"/>
                </a:solidFill>
              </a:rPr>
              <a:t>bron</a:t>
            </a:r>
            <a:r>
              <a:rPr lang="en-US" sz="1400" dirty="0">
                <a:solidFill>
                  <a:srgbClr val="000000"/>
                </a:solidFill>
              </a:rPr>
              <a:t> </a:t>
            </a:r>
            <a:r>
              <a:rPr lang="en-US" sz="1400" b="1" i="1" dirty="0" err="1">
                <a:solidFill>
                  <a:srgbClr val="000000"/>
                </a:solidFill>
              </a:rPr>
              <a:t>on</a:t>
            </a:r>
            <a:r>
              <a:rPr lang="en-US" sz="1400" dirty="0" err="1">
                <a:solidFill>
                  <a:srgbClr val="000000"/>
                </a:solidFill>
              </a:rPr>
              <a:t>betrouwbaar</a:t>
            </a:r>
            <a:r>
              <a:rPr lang="en-US" sz="1400" dirty="0">
                <a:solidFill>
                  <a:srgbClr val="000000"/>
                </a:solidFill>
              </a:rPr>
              <a:t>?</a:t>
            </a:r>
            <a:endParaRPr lang="en-US" sz="1400" dirty="0"/>
          </a:p>
          <a:p>
            <a:r>
              <a:rPr lang="en-US" sz="1400" b="1" dirty="0" err="1"/>
              <a:t>Stap</a:t>
            </a:r>
            <a:r>
              <a:rPr lang="en-US" sz="1400" b="1" dirty="0"/>
              <a:t> 3:</a:t>
            </a:r>
            <a:r>
              <a:rPr lang="en-US" sz="1400" dirty="0"/>
              <a:t> </a:t>
            </a:r>
            <a:r>
              <a:rPr lang="en-US" sz="1400" dirty="0">
                <a:solidFill>
                  <a:srgbClr val="FF0000"/>
                </a:solidFill>
              </a:rPr>
              <a:t>Wat </a:t>
            </a:r>
            <a:r>
              <a:rPr lang="en-US" sz="1400" dirty="0" err="1">
                <a:solidFill>
                  <a:srgbClr val="FF0000"/>
                </a:solidFill>
              </a:rPr>
              <a:t>je</a:t>
            </a:r>
            <a:r>
              <a:rPr lang="en-US" sz="1400" dirty="0">
                <a:solidFill>
                  <a:srgbClr val="FF0000"/>
                </a:solidFill>
              </a:rPr>
              <a:t> </a:t>
            </a:r>
            <a:r>
              <a:rPr lang="en-US" sz="1400" dirty="0" err="1">
                <a:solidFill>
                  <a:srgbClr val="FF0000"/>
                </a:solidFill>
              </a:rPr>
              <a:t>moet</a:t>
            </a:r>
            <a:r>
              <a:rPr lang="en-US" sz="1400" dirty="0">
                <a:solidFill>
                  <a:srgbClr val="FF0000"/>
                </a:solidFill>
              </a:rPr>
              <a:t> </a:t>
            </a:r>
            <a:r>
              <a:rPr lang="en-US" sz="1400" dirty="0" err="1">
                <a:solidFill>
                  <a:srgbClr val="FF0000"/>
                </a:solidFill>
              </a:rPr>
              <a:t>doen</a:t>
            </a:r>
            <a:r>
              <a:rPr lang="en-US" sz="1400" dirty="0">
                <a:solidFill>
                  <a:srgbClr val="FF0000"/>
                </a:solidFill>
              </a:rPr>
              <a:t>?</a:t>
            </a:r>
          </a:p>
          <a:p>
            <a:pPr defTabSz="539750"/>
            <a:r>
              <a:rPr lang="en-US" sz="1400" dirty="0">
                <a:solidFill>
                  <a:srgbClr val="FF0000"/>
                </a:solidFill>
              </a:rPr>
              <a:t>	</a:t>
            </a:r>
            <a:r>
              <a:rPr lang="en-US" sz="1400" dirty="0" err="1"/>
              <a:t>Beantwoord</a:t>
            </a:r>
            <a:r>
              <a:rPr lang="en-US" sz="1400" dirty="0"/>
              <a:t> de </a:t>
            </a:r>
            <a:r>
              <a:rPr lang="en-US" sz="1400" dirty="0" err="1"/>
              <a:t>drie</a:t>
            </a:r>
            <a:r>
              <a:rPr lang="en-US" sz="1400" dirty="0"/>
              <a:t> </a:t>
            </a:r>
            <a:r>
              <a:rPr lang="en-US" sz="1400" dirty="0" err="1"/>
              <a:t>criteriavragen</a:t>
            </a:r>
            <a:r>
              <a:rPr lang="en-US" sz="1400" dirty="0"/>
              <a:t> over </a:t>
            </a:r>
            <a:r>
              <a:rPr lang="en-US" sz="1400" dirty="0" err="1"/>
              <a:t>betrouwbaarheid</a:t>
            </a:r>
            <a:r>
              <a:rPr lang="en-US" sz="1400" dirty="0"/>
              <a:t>:</a:t>
            </a:r>
          </a:p>
          <a:p>
            <a:pPr defTabSz="539750"/>
            <a:r>
              <a:rPr lang="en-US" sz="1400" dirty="0"/>
              <a:t>	1. Was </a:t>
            </a:r>
            <a:r>
              <a:rPr lang="en-US" sz="1400" dirty="0" err="1"/>
              <a:t>Chroesjtsjov</a:t>
            </a:r>
            <a:r>
              <a:rPr lang="en-US" sz="1400" dirty="0"/>
              <a:t> </a:t>
            </a:r>
            <a:r>
              <a:rPr lang="en-US" sz="1400" dirty="0" err="1"/>
              <a:t>aanwezig</a:t>
            </a:r>
            <a:r>
              <a:rPr lang="en-US" sz="1400" dirty="0"/>
              <a:t> / </a:t>
            </a:r>
            <a:r>
              <a:rPr lang="en-US" sz="1400" dirty="0" err="1"/>
              <a:t>getuige</a:t>
            </a:r>
            <a:r>
              <a:rPr lang="en-US" sz="1400" dirty="0"/>
              <a:t> </a:t>
            </a:r>
            <a:r>
              <a:rPr lang="en-US" sz="1400" dirty="0" err="1"/>
              <a:t>uit</a:t>
            </a:r>
            <a:r>
              <a:rPr lang="en-US" sz="1400" dirty="0"/>
              <a:t> die </a:t>
            </a:r>
            <a:r>
              <a:rPr lang="en-US" sz="1400" dirty="0" err="1">
                <a:solidFill>
                  <a:srgbClr val="000000"/>
                </a:solidFill>
              </a:rPr>
              <a:t>tijd</a:t>
            </a:r>
            <a:r>
              <a:rPr lang="en-US" sz="1400" dirty="0">
                <a:solidFill>
                  <a:srgbClr val="000000"/>
                </a:solidFill>
              </a:rPr>
              <a:t>? → ja, want </a:t>
            </a:r>
            <a:r>
              <a:rPr lang="en-US" sz="1400" dirty="0" err="1">
                <a:solidFill>
                  <a:srgbClr val="000000"/>
                </a:solidFill>
              </a:rPr>
              <a:t>hij</a:t>
            </a:r>
            <a:r>
              <a:rPr lang="en-US" sz="1400" dirty="0">
                <a:solidFill>
                  <a:srgbClr val="000000"/>
                </a:solidFill>
              </a:rPr>
              <a:t> was de baas van de SU </a:t>
            </a:r>
            <a:r>
              <a:rPr lang="en-US" sz="1400" dirty="0" err="1">
                <a:solidFill>
                  <a:srgbClr val="000000"/>
                </a:solidFill>
              </a:rPr>
              <a:t>tijdens</a:t>
            </a:r>
            <a:r>
              <a:rPr lang="en-US" sz="1400" dirty="0">
                <a:solidFill>
                  <a:srgbClr val="000000"/>
                </a:solidFill>
              </a:rPr>
              <a:t> de crisis </a:t>
            </a:r>
            <a:r>
              <a:rPr lang="en-US" sz="1400" dirty="0" err="1">
                <a:solidFill>
                  <a:srgbClr val="000000"/>
                </a:solidFill>
              </a:rPr>
              <a:t>en</a:t>
            </a:r>
            <a:r>
              <a:rPr lang="en-US" sz="1400" dirty="0">
                <a:solidFill>
                  <a:srgbClr val="000000"/>
                </a:solidFill>
              </a:rPr>
              <a:t> </a:t>
            </a:r>
            <a:r>
              <a:rPr lang="en-US" sz="1400" dirty="0" err="1">
                <a:solidFill>
                  <a:srgbClr val="000000"/>
                </a:solidFill>
              </a:rPr>
              <a:t>hij</a:t>
            </a:r>
            <a:r>
              <a:rPr lang="en-US" sz="1400" dirty="0">
                <a:solidFill>
                  <a:srgbClr val="000000"/>
                </a:solidFill>
              </a:rPr>
              <a:t> </a:t>
            </a:r>
            <a:r>
              <a:rPr lang="en-US" sz="1400" dirty="0" err="1">
                <a:solidFill>
                  <a:srgbClr val="000000"/>
                </a:solidFill>
              </a:rPr>
              <a:t>wist</a:t>
            </a:r>
            <a:r>
              <a:rPr lang="en-US" sz="1400" dirty="0">
                <a:solidFill>
                  <a:srgbClr val="000000"/>
                </a:solidFill>
              </a:rPr>
              <a:t> </a:t>
            </a:r>
            <a:r>
              <a:rPr lang="en-US" sz="1400" dirty="0" err="1">
                <a:solidFill>
                  <a:srgbClr val="000000"/>
                </a:solidFill>
              </a:rPr>
              <a:t>er</a:t>
            </a:r>
            <a:r>
              <a:rPr lang="en-US" sz="1400" dirty="0">
                <a:solidFill>
                  <a:srgbClr val="000000"/>
                </a:solidFill>
              </a:rPr>
              <a:t> </a:t>
            </a:r>
            <a:r>
              <a:rPr lang="en-US" sz="1400" dirty="0" err="1">
                <a:solidFill>
                  <a:srgbClr val="000000"/>
                </a:solidFill>
              </a:rPr>
              <a:t>dus</a:t>
            </a:r>
            <a:r>
              <a:rPr lang="en-US" sz="1400" dirty="0">
                <a:solidFill>
                  <a:srgbClr val="000000"/>
                </a:solidFill>
              </a:rPr>
              <a:t> van </a:t>
            </a:r>
            <a:r>
              <a:rPr lang="en-US" sz="1400" dirty="0" err="1">
                <a:solidFill>
                  <a:srgbClr val="000000"/>
                </a:solidFill>
              </a:rPr>
              <a:t>alles</a:t>
            </a:r>
            <a:r>
              <a:rPr lang="en-US" sz="1400" dirty="0">
                <a:solidFill>
                  <a:srgbClr val="000000"/>
                </a:solidFill>
              </a:rPr>
              <a:t> van.</a:t>
            </a:r>
          </a:p>
          <a:p>
            <a:pPr defTabSz="539750"/>
            <a:r>
              <a:rPr lang="en-US" sz="1400" dirty="0">
                <a:solidFill>
                  <a:srgbClr val="000000"/>
                </a:solidFill>
              </a:rPr>
              <a:t>	2. Was </a:t>
            </a:r>
            <a:r>
              <a:rPr lang="en-US" sz="1400" dirty="0" err="1">
                <a:solidFill>
                  <a:srgbClr val="000000"/>
                </a:solidFill>
              </a:rPr>
              <a:t>Chroesjtsjov</a:t>
            </a:r>
            <a:r>
              <a:rPr lang="en-US" sz="1400" dirty="0">
                <a:solidFill>
                  <a:srgbClr val="000000"/>
                </a:solidFill>
              </a:rPr>
              <a:t> </a:t>
            </a:r>
            <a:r>
              <a:rPr lang="en-US" sz="1400" dirty="0" err="1">
                <a:solidFill>
                  <a:srgbClr val="000000"/>
                </a:solidFill>
              </a:rPr>
              <a:t>onpartijdig</a:t>
            </a:r>
            <a:r>
              <a:rPr lang="en-US" sz="1400" dirty="0">
                <a:solidFill>
                  <a:srgbClr val="000000"/>
                </a:solidFill>
              </a:rPr>
              <a:t>? → nee, want </a:t>
            </a:r>
            <a:r>
              <a:rPr lang="en-US" sz="1400" dirty="0" err="1">
                <a:solidFill>
                  <a:srgbClr val="000000"/>
                </a:solidFill>
              </a:rPr>
              <a:t>hij</a:t>
            </a:r>
            <a:r>
              <a:rPr lang="en-US" sz="1400" dirty="0">
                <a:solidFill>
                  <a:srgbClr val="000000"/>
                </a:solidFill>
              </a:rPr>
              <a:t> was de </a:t>
            </a:r>
            <a:r>
              <a:rPr lang="en-US" sz="1400" dirty="0" err="1">
                <a:solidFill>
                  <a:srgbClr val="000000"/>
                </a:solidFill>
              </a:rPr>
              <a:t>secretaris-generaal</a:t>
            </a:r>
            <a:r>
              <a:rPr lang="en-US" sz="1400" dirty="0">
                <a:solidFill>
                  <a:srgbClr val="000000"/>
                </a:solidFill>
              </a:rPr>
              <a:t> van de SU </a:t>
            </a:r>
            <a:r>
              <a:rPr lang="en-US" sz="1400" dirty="0" err="1">
                <a:solidFill>
                  <a:srgbClr val="000000"/>
                </a:solidFill>
              </a:rPr>
              <a:t>en</a:t>
            </a:r>
            <a:r>
              <a:rPr lang="en-US" sz="1400" dirty="0">
                <a:solidFill>
                  <a:srgbClr val="000000"/>
                </a:solidFill>
              </a:rPr>
              <a:t> </a:t>
            </a:r>
            <a:r>
              <a:rPr lang="en-US" sz="1400" dirty="0" err="1">
                <a:solidFill>
                  <a:srgbClr val="000000"/>
                </a:solidFill>
              </a:rPr>
              <a:t>dus</a:t>
            </a:r>
            <a:r>
              <a:rPr lang="en-US" sz="1400" dirty="0">
                <a:solidFill>
                  <a:srgbClr val="000000"/>
                </a:solidFill>
              </a:rPr>
              <a:t> </a:t>
            </a:r>
            <a:r>
              <a:rPr lang="en-US" sz="1400" dirty="0" err="1">
                <a:solidFill>
                  <a:srgbClr val="000000"/>
                </a:solidFill>
              </a:rPr>
              <a:t>partij</a:t>
            </a:r>
            <a:r>
              <a:rPr lang="en-US" sz="1400" dirty="0">
                <a:solidFill>
                  <a:srgbClr val="000000"/>
                </a:solidFill>
              </a:rPr>
              <a:t> in het conflict.</a:t>
            </a:r>
          </a:p>
          <a:p>
            <a:pPr defTabSz="539750"/>
            <a:r>
              <a:rPr lang="en-US" sz="1400" dirty="0">
                <a:solidFill>
                  <a:srgbClr val="000000"/>
                </a:solidFill>
              </a:rPr>
              <a:t>	3. Wilde </a:t>
            </a:r>
            <a:r>
              <a:rPr lang="en-US" sz="1400" dirty="0" err="1">
                <a:solidFill>
                  <a:srgbClr val="000000"/>
                </a:solidFill>
              </a:rPr>
              <a:t>Chroesjstjov</a:t>
            </a:r>
            <a:r>
              <a:rPr lang="en-US" sz="1400" dirty="0">
                <a:solidFill>
                  <a:srgbClr val="000000"/>
                </a:solidFill>
              </a:rPr>
              <a:t> de </a:t>
            </a:r>
            <a:r>
              <a:rPr lang="en-US" sz="1400" dirty="0" err="1">
                <a:solidFill>
                  <a:srgbClr val="000000"/>
                </a:solidFill>
              </a:rPr>
              <a:t>waarheid</a:t>
            </a:r>
            <a:r>
              <a:rPr lang="en-US" sz="1400" dirty="0">
                <a:solidFill>
                  <a:srgbClr val="000000"/>
                </a:solidFill>
              </a:rPr>
              <a:t> </a:t>
            </a:r>
            <a:r>
              <a:rPr lang="en-US" sz="1400" dirty="0" err="1">
                <a:solidFill>
                  <a:srgbClr val="000000"/>
                </a:solidFill>
              </a:rPr>
              <a:t>vertellen</a:t>
            </a:r>
            <a:r>
              <a:rPr lang="en-US" sz="1400" dirty="0">
                <a:solidFill>
                  <a:srgbClr val="000000"/>
                </a:solidFill>
              </a:rPr>
              <a:t>? → nee, want </a:t>
            </a:r>
            <a:r>
              <a:rPr lang="en-US" sz="1400" dirty="0" err="1">
                <a:solidFill>
                  <a:srgbClr val="000000"/>
                </a:solidFill>
              </a:rPr>
              <a:t>hij</a:t>
            </a:r>
            <a:r>
              <a:rPr lang="en-US" sz="1400" dirty="0">
                <a:solidFill>
                  <a:srgbClr val="000000"/>
                </a:solidFill>
              </a:rPr>
              <a:t> </a:t>
            </a:r>
            <a:r>
              <a:rPr lang="en-US" sz="1400" dirty="0" err="1">
                <a:solidFill>
                  <a:srgbClr val="000000"/>
                </a:solidFill>
              </a:rPr>
              <a:t>wilde</a:t>
            </a:r>
            <a:r>
              <a:rPr lang="en-US" sz="1400" dirty="0">
                <a:solidFill>
                  <a:srgbClr val="000000"/>
                </a:solidFill>
              </a:rPr>
              <a:t> </a:t>
            </a:r>
            <a:r>
              <a:rPr lang="en-US" sz="1400" dirty="0" err="1">
                <a:solidFill>
                  <a:srgbClr val="000000"/>
                </a:solidFill>
              </a:rPr>
              <a:t>juist</a:t>
            </a:r>
            <a:r>
              <a:rPr lang="en-US" sz="1400" dirty="0">
                <a:solidFill>
                  <a:srgbClr val="000000"/>
                </a:solidFill>
              </a:rPr>
              <a:t> </a:t>
            </a:r>
            <a:r>
              <a:rPr lang="en-US" sz="1400" dirty="0" err="1">
                <a:solidFill>
                  <a:srgbClr val="000000"/>
                </a:solidFill>
              </a:rPr>
              <a:t>laten</a:t>
            </a:r>
            <a:r>
              <a:rPr lang="en-US" sz="1400" dirty="0">
                <a:solidFill>
                  <a:srgbClr val="000000"/>
                </a:solidFill>
              </a:rPr>
              <a:t> </a:t>
            </a:r>
            <a:r>
              <a:rPr lang="en-US" sz="1400" dirty="0" err="1">
                <a:solidFill>
                  <a:srgbClr val="000000"/>
                </a:solidFill>
              </a:rPr>
              <a:t>zien</a:t>
            </a:r>
            <a:r>
              <a:rPr lang="en-US" sz="1400" dirty="0">
                <a:solidFill>
                  <a:srgbClr val="000000"/>
                </a:solidFill>
              </a:rPr>
              <a:t> </a:t>
            </a:r>
            <a:r>
              <a:rPr lang="en-US" sz="1400" dirty="0" err="1">
                <a:solidFill>
                  <a:srgbClr val="000000"/>
                </a:solidFill>
              </a:rPr>
              <a:t>dat</a:t>
            </a:r>
            <a:r>
              <a:rPr lang="en-US" sz="1400" dirty="0">
                <a:solidFill>
                  <a:srgbClr val="000000"/>
                </a:solidFill>
              </a:rPr>
              <a:t> </a:t>
            </a:r>
            <a:r>
              <a:rPr lang="en-US" sz="1400" dirty="0" err="1">
                <a:solidFill>
                  <a:srgbClr val="000000"/>
                </a:solidFill>
              </a:rPr>
              <a:t>hij</a:t>
            </a:r>
            <a:r>
              <a:rPr lang="en-US" sz="1400" dirty="0">
                <a:solidFill>
                  <a:srgbClr val="000000"/>
                </a:solidFill>
              </a:rPr>
              <a:t> op de </a:t>
            </a:r>
            <a:r>
              <a:rPr lang="en-US" sz="1400" dirty="0" err="1">
                <a:solidFill>
                  <a:srgbClr val="000000"/>
                </a:solidFill>
              </a:rPr>
              <a:t>juiste</a:t>
            </a:r>
            <a:r>
              <a:rPr lang="en-US" sz="1400" dirty="0">
                <a:solidFill>
                  <a:srgbClr val="000000"/>
                </a:solidFill>
              </a:rPr>
              <a:t> </a:t>
            </a:r>
            <a:r>
              <a:rPr lang="en-US" sz="1400" dirty="0" err="1">
                <a:solidFill>
                  <a:srgbClr val="000000"/>
                </a:solidFill>
              </a:rPr>
              <a:t>wijze</a:t>
            </a:r>
            <a:r>
              <a:rPr lang="en-US" sz="1400" dirty="0">
                <a:solidFill>
                  <a:srgbClr val="000000"/>
                </a:solidFill>
              </a:rPr>
              <a:t> had </a:t>
            </a:r>
            <a:r>
              <a:rPr lang="en-US" sz="1400" dirty="0" err="1">
                <a:solidFill>
                  <a:srgbClr val="000000"/>
                </a:solidFill>
              </a:rPr>
              <a:t>gehandeld</a:t>
            </a:r>
            <a:r>
              <a:rPr lang="en-US" sz="1400" dirty="0">
                <a:solidFill>
                  <a:srgbClr val="000000"/>
                </a:solidFill>
              </a:rPr>
              <a:t> </a:t>
            </a:r>
            <a:r>
              <a:rPr lang="en-US" sz="1400" dirty="0" err="1">
                <a:solidFill>
                  <a:srgbClr val="000000"/>
                </a:solidFill>
              </a:rPr>
              <a:t>tijdens</a:t>
            </a:r>
            <a:r>
              <a:rPr lang="en-US" sz="1400" dirty="0">
                <a:solidFill>
                  <a:srgbClr val="000000"/>
                </a:solidFill>
              </a:rPr>
              <a:t> de crisis</a:t>
            </a:r>
            <a:r>
              <a:rPr lang="en-US" sz="1400" dirty="0">
                <a:solidFill>
                  <a:srgbClr val="FF0000"/>
                </a:solidFill>
              </a:rPr>
              <a:t>.</a:t>
            </a:r>
            <a:endParaRPr lang="en-US" sz="1400" dirty="0"/>
          </a:p>
          <a:p>
            <a:pPr lvl="1"/>
            <a:r>
              <a:rPr lang="en-US" sz="1400" dirty="0"/>
              <a:t>	</a:t>
            </a:r>
            <a:r>
              <a:rPr lang="en-US" sz="1400" i="1" dirty="0" err="1"/>
              <a:t>Bij</a:t>
            </a:r>
            <a:r>
              <a:rPr lang="en-US" sz="1400" i="1" dirty="0"/>
              <a:t> twee/</a:t>
            </a:r>
            <a:r>
              <a:rPr lang="en-US" sz="1400" i="1" dirty="0" err="1"/>
              <a:t>drie</a:t>
            </a:r>
            <a:r>
              <a:rPr lang="en-US" sz="1400" i="1" dirty="0"/>
              <a:t> </a:t>
            </a:r>
            <a:r>
              <a:rPr lang="en-US" sz="1400" i="1" dirty="0" err="1"/>
              <a:t>keer</a:t>
            </a:r>
            <a:r>
              <a:rPr lang="en-US" sz="1400" i="1" dirty="0"/>
              <a:t> </a:t>
            </a:r>
            <a:r>
              <a:rPr lang="en-US" sz="1400" i="1" dirty="0" err="1"/>
              <a:t>een</a:t>
            </a:r>
            <a:r>
              <a:rPr lang="en-US" sz="1400" i="1" dirty="0"/>
              <a:t> “nee” op de </a:t>
            </a:r>
            <a:r>
              <a:rPr lang="en-US" sz="1400" i="1" dirty="0" err="1"/>
              <a:t>vraag</a:t>
            </a:r>
            <a:r>
              <a:rPr lang="en-US" sz="1400" i="1" dirty="0"/>
              <a:t> is </a:t>
            </a:r>
            <a:r>
              <a:rPr lang="en-US" sz="1400" i="1" dirty="0" err="1"/>
              <a:t>er</a:t>
            </a:r>
            <a:r>
              <a:rPr lang="en-US" sz="1400" i="1" dirty="0"/>
              <a:t> </a:t>
            </a:r>
            <a:r>
              <a:rPr lang="en-US" sz="1400" i="1" dirty="0" err="1"/>
              <a:t>sprake</a:t>
            </a:r>
            <a:r>
              <a:rPr lang="en-US" sz="1400" i="1" dirty="0"/>
              <a:t> van </a:t>
            </a:r>
            <a:r>
              <a:rPr lang="en-US" sz="1400" i="1" dirty="0" err="1"/>
              <a:t>een</a:t>
            </a:r>
            <a:r>
              <a:rPr lang="en-US" sz="1400" i="1" dirty="0"/>
              <a:t> </a:t>
            </a:r>
            <a:r>
              <a:rPr lang="en-US" sz="1400" i="1" dirty="0" err="1"/>
              <a:t>onbetrouwbare</a:t>
            </a:r>
            <a:r>
              <a:rPr lang="en-US" sz="1400" i="1" dirty="0"/>
              <a:t>  of </a:t>
            </a:r>
            <a:r>
              <a:rPr lang="en-US" sz="1400" i="1" dirty="0" err="1"/>
              <a:t>eenzijdige</a:t>
            </a:r>
            <a:r>
              <a:rPr lang="en-US" sz="1400" i="1" dirty="0"/>
              <a:t> </a:t>
            </a:r>
            <a:r>
              <a:rPr lang="en-US" sz="1400" i="1" dirty="0" err="1"/>
              <a:t>bron</a:t>
            </a:r>
            <a:r>
              <a:rPr lang="en-US" sz="1400" i="1" dirty="0"/>
              <a:t>;</a:t>
            </a:r>
          </a:p>
          <a:p>
            <a:pPr lvl="2"/>
            <a:r>
              <a:rPr lang="en-US" sz="1400" i="1" dirty="0" err="1"/>
              <a:t>bij</a:t>
            </a:r>
            <a:r>
              <a:rPr lang="en-US" sz="1400" i="1" dirty="0"/>
              <a:t> twee of </a:t>
            </a:r>
            <a:r>
              <a:rPr lang="en-US" sz="1400" i="1" dirty="0" err="1"/>
              <a:t>drie</a:t>
            </a:r>
            <a:r>
              <a:rPr lang="en-US" sz="1400" i="1" dirty="0"/>
              <a:t> </a:t>
            </a:r>
            <a:r>
              <a:rPr lang="en-US" sz="1400" i="1" dirty="0" err="1"/>
              <a:t>keer</a:t>
            </a:r>
            <a:r>
              <a:rPr lang="en-US" sz="1400" i="1" dirty="0"/>
              <a:t> </a:t>
            </a:r>
            <a:r>
              <a:rPr lang="en-US" sz="1400" i="1" dirty="0" err="1"/>
              <a:t>een</a:t>
            </a:r>
            <a:r>
              <a:rPr lang="en-US" sz="1400" i="1" dirty="0"/>
              <a:t> “ja” is het </a:t>
            </a:r>
            <a:r>
              <a:rPr lang="en-US" sz="1400" i="1" dirty="0" err="1"/>
              <a:t>een</a:t>
            </a:r>
            <a:r>
              <a:rPr lang="en-US" sz="1400" i="1" dirty="0"/>
              <a:t> (</a:t>
            </a:r>
            <a:r>
              <a:rPr lang="en-US" sz="1400" i="1" dirty="0" err="1"/>
              <a:t>redelijk</a:t>
            </a:r>
            <a:r>
              <a:rPr lang="en-US" sz="1400" i="1" dirty="0"/>
              <a:t>) </a:t>
            </a:r>
            <a:r>
              <a:rPr lang="en-US" sz="1400" i="1" dirty="0" err="1"/>
              <a:t>betrouwbare</a:t>
            </a:r>
            <a:r>
              <a:rPr lang="en-US" sz="1400" i="1" dirty="0"/>
              <a:t> </a:t>
            </a:r>
            <a:r>
              <a:rPr lang="en-US" sz="1400" i="1" dirty="0" err="1"/>
              <a:t>bron</a:t>
            </a:r>
            <a:r>
              <a:rPr lang="en-US" sz="1400" i="1" dirty="0"/>
              <a:t>.</a:t>
            </a:r>
          </a:p>
          <a:p>
            <a:r>
              <a:rPr lang="en-US" sz="1400" b="1" dirty="0" err="1"/>
              <a:t>Stap</a:t>
            </a:r>
            <a:r>
              <a:rPr lang="en-US" sz="1400" b="1" dirty="0"/>
              <a:t> 4: </a:t>
            </a:r>
            <a:r>
              <a:rPr lang="en-US" sz="1400" dirty="0" err="1">
                <a:solidFill>
                  <a:srgbClr val="FF0000"/>
                </a:solidFill>
              </a:rPr>
              <a:t>Formuleer</a:t>
            </a:r>
            <a:r>
              <a:rPr lang="en-US" sz="1400" dirty="0">
                <a:solidFill>
                  <a:srgbClr val="FF0000"/>
                </a:solidFill>
              </a:rPr>
              <a:t> </a:t>
            </a:r>
            <a:r>
              <a:rPr lang="en-US" sz="1400" dirty="0" err="1">
                <a:solidFill>
                  <a:srgbClr val="FF0000"/>
                </a:solidFill>
              </a:rPr>
              <a:t>een</a:t>
            </a:r>
            <a:r>
              <a:rPr lang="en-US" sz="1400" dirty="0">
                <a:solidFill>
                  <a:srgbClr val="FF0000"/>
                </a:solidFill>
              </a:rPr>
              <a:t> </a:t>
            </a:r>
            <a:r>
              <a:rPr lang="en-US" sz="1400" dirty="0" err="1">
                <a:solidFill>
                  <a:srgbClr val="FF0000"/>
                </a:solidFill>
              </a:rPr>
              <a:t>goed</a:t>
            </a:r>
            <a:r>
              <a:rPr lang="en-US" sz="1400" dirty="0">
                <a:solidFill>
                  <a:srgbClr val="FF0000"/>
                </a:solidFill>
              </a:rPr>
              <a:t> (model-)</a:t>
            </a:r>
            <a:r>
              <a:rPr lang="en-US" sz="1400" dirty="0" err="1">
                <a:solidFill>
                  <a:srgbClr val="FF0000"/>
                </a:solidFill>
              </a:rPr>
              <a:t>antwoord</a:t>
            </a:r>
            <a:r>
              <a:rPr lang="en-US" sz="1400" dirty="0">
                <a:solidFill>
                  <a:srgbClr val="FF0000"/>
                </a:solidFill>
              </a:rPr>
              <a:t>. </a:t>
            </a:r>
            <a:r>
              <a:rPr lang="en-US" sz="1400" dirty="0">
                <a:solidFill>
                  <a:srgbClr val="000000"/>
                </a:solidFill>
              </a:rPr>
              <a:t>De </a:t>
            </a:r>
            <a:r>
              <a:rPr lang="en-US" sz="1400" dirty="0" err="1">
                <a:solidFill>
                  <a:srgbClr val="000000"/>
                </a:solidFill>
              </a:rPr>
              <a:t>bron</a:t>
            </a:r>
            <a:r>
              <a:rPr lang="en-US" sz="1400" dirty="0">
                <a:solidFill>
                  <a:srgbClr val="000000"/>
                </a:solidFill>
              </a:rPr>
              <a:t> is </a:t>
            </a:r>
            <a:r>
              <a:rPr lang="en-US" sz="1400" dirty="0" err="1">
                <a:solidFill>
                  <a:srgbClr val="000000"/>
                </a:solidFill>
              </a:rPr>
              <a:t>niet</a:t>
            </a:r>
            <a:r>
              <a:rPr lang="en-US" sz="1400" dirty="0">
                <a:solidFill>
                  <a:srgbClr val="000000"/>
                </a:solidFill>
              </a:rPr>
              <a:t> erg </a:t>
            </a:r>
            <a:r>
              <a:rPr lang="en-US" sz="1400" dirty="0" err="1">
                <a:solidFill>
                  <a:srgbClr val="000000"/>
                </a:solidFill>
              </a:rPr>
              <a:t>betrouwbaar,w</a:t>
            </a:r>
            <a:r>
              <a:rPr lang="en-US" sz="1400" dirty="0">
                <a:solidFill>
                  <a:srgbClr val="000000"/>
                </a:solidFill>
              </a:rPr>
              <a:t> ant </a:t>
            </a:r>
            <a:r>
              <a:rPr lang="en-US" sz="1400" dirty="0" err="1">
                <a:solidFill>
                  <a:srgbClr val="000000"/>
                </a:solidFill>
              </a:rPr>
              <a:t>Chroesjtjov</a:t>
            </a:r>
            <a:r>
              <a:rPr lang="en-US" sz="1400" dirty="0">
                <a:solidFill>
                  <a:srgbClr val="000000"/>
                </a:solidFill>
              </a:rPr>
              <a:t> was </a:t>
            </a:r>
            <a:r>
              <a:rPr lang="en-US" sz="1400" dirty="0" err="1">
                <a:solidFill>
                  <a:srgbClr val="000000"/>
                </a:solidFill>
              </a:rPr>
              <a:t>als</a:t>
            </a:r>
            <a:r>
              <a:rPr lang="en-US" sz="1400" dirty="0">
                <a:solidFill>
                  <a:srgbClr val="000000"/>
                </a:solidFill>
              </a:rPr>
              <a:t> </a:t>
            </a:r>
            <a:r>
              <a:rPr lang="en-US" sz="1400" dirty="0" err="1">
                <a:solidFill>
                  <a:srgbClr val="000000"/>
                </a:solidFill>
              </a:rPr>
              <a:t>Secretaris-Generaal</a:t>
            </a:r>
            <a:r>
              <a:rPr lang="en-US" sz="1400" dirty="0">
                <a:solidFill>
                  <a:srgbClr val="000000"/>
                </a:solidFill>
              </a:rPr>
              <a:t> </a:t>
            </a:r>
            <a:r>
              <a:rPr lang="en-US" sz="1400" dirty="0" err="1">
                <a:solidFill>
                  <a:srgbClr val="000000"/>
                </a:solidFill>
              </a:rPr>
              <a:t>partijdig</a:t>
            </a:r>
            <a:r>
              <a:rPr lang="en-US" sz="1400" dirty="0">
                <a:solidFill>
                  <a:srgbClr val="000000"/>
                </a:solidFill>
              </a:rPr>
              <a:t> </a:t>
            </a:r>
            <a:r>
              <a:rPr lang="en-US" sz="1400" dirty="0" err="1">
                <a:solidFill>
                  <a:srgbClr val="000000"/>
                </a:solidFill>
              </a:rPr>
              <a:t>en</a:t>
            </a:r>
            <a:r>
              <a:rPr lang="en-US" sz="1400" dirty="0">
                <a:solidFill>
                  <a:srgbClr val="000000"/>
                </a:solidFill>
              </a:rPr>
              <a:t> </a:t>
            </a:r>
            <a:r>
              <a:rPr lang="en-US" sz="1400" dirty="0" err="1">
                <a:solidFill>
                  <a:srgbClr val="000000"/>
                </a:solidFill>
              </a:rPr>
              <a:t>wilde</a:t>
            </a:r>
            <a:r>
              <a:rPr lang="en-US" sz="1400" dirty="0">
                <a:solidFill>
                  <a:srgbClr val="000000"/>
                </a:solidFill>
              </a:rPr>
              <a:t> </a:t>
            </a:r>
            <a:r>
              <a:rPr lang="en-US" sz="1400" dirty="0" err="1">
                <a:solidFill>
                  <a:srgbClr val="000000"/>
                </a:solidFill>
              </a:rPr>
              <a:t>ook</a:t>
            </a:r>
            <a:r>
              <a:rPr lang="en-US" sz="1400" dirty="0">
                <a:solidFill>
                  <a:srgbClr val="000000"/>
                </a:solidFill>
              </a:rPr>
              <a:t> </a:t>
            </a:r>
            <a:r>
              <a:rPr lang="en-US" sz="1400" dirty="0" err="1">
                <a:solidFill>
                  <a:srgbClr val="000000"/>
                </a:solidFill>
              </a:rPr>
              <a:t>niet</a:t>
            </a:r>
            <a:endParaRPr lang="en-US" sz="1400" dirty="0">
              <a:solidFill>
                <a:srgbClr val="000000"/>
              </a:solidFill>
            </a:endParaRPr>
          </a:p>
          <a:p>
            <a:r>
              <a:rPr lang="en-US" sz="1400" dirty="0">
                <a:solidFill>
                  <a:srgbClr val="000000"/>
                </a:solidFill>
              </a:rPr>
              <a:t>             de </a:t>
            </a:r>
            <a:r>
              <a:rPr lang="en-US" sz="1400" dirty="0" err="1">
                <a:solidFill>
                  <a:srgbClr val="000000"/>
                </a:solidFill>
              </a:rPr>
              <a:t>waarheid</a:t>
            </a:r>
            <a:r>
              <a:rPr lang="en-US" sz="1400" dirty="0">
                <a:solidFill>
                  <a:srgbClr val="000000"/>
                </a:solidFill>
              </a:rPr>
              <a:t> </a:t>
            </a:r>
            <a:r>
              <a:rPr lang="en-US" sz="1400" dirty="0" err="1">
                <a:solidFill>
                  <a:srgbClr val="000000"/>
                </a:solidFill>
              </a:rPr>
              <a:t>vertellen</a:t>
            </a:r>
            <a:r>
              <a:rPr lang="en-US" sz="1400" dirty="0">
                <a:solidFill>
                  <a:srgbClr val="000000"/>
                </a:solidFill>
              </a:rPr>
              <a:t>, maar </a:t>
            </a:r>
            <a:r>
              <a:rPr lang="en-US" sz="1400" dirty="0" err="1">
                <a:solidFill>
                  <a:srgbClr val="000000"/>
                </a:solidFill>
              </a:rPr>
              <a:t>laten</a:t>
            </a:r>
            <a:r>
              <a:rPr lang="en-US" sz="1400" dirty="0">
                <a:solidFill>
                  <a:srgbClr val="000000"/>
                </a:solidFill>
              </a:rPr>
              <a:t> </a:t>
            </a:r>
            <a:r>
              <a:rPr lang="en-US" sz="1400" dirty="0" err="1">
                <a:solidFill>
                  <a:srgbClr val="000000"/>
                </a:solidFill>
              </a:rPr>
              <a:t>zien</a:t>
            </a:r>
            <a:r>
              <a:rPr lang="en-US" sz="1400" dirty="0">
                <a:solidFill>
                  <a:srgbClr val="000000"/>
                </a:solidFill>
              </a:rPr>
              <a:t> </a:t>
            </a:r>
            <a:r>
              <a:rPr lang="en-US" sz="1400" dirty="0" err="1">
                <a:solidFill>
                  <a:srgbClr val="000000"/>
                </a:solidFill>
              </a:rPr>
              <a:t>dat</a:t>
            </a:r>
            <a:r>
              <a:rPr lang="en-US" sz="1400" dirty="0">
                <a:solidFill>
                  <a:srgbClr val="000000"/>
                </a:solidFill>
              </a:rPr>
              <a:t> </a:t>
            </a:r>
            <a:r>
              <a:rPr lang="en-US" sz="1400" dirty="0" err="1">
                <a:solidFill>
                  <a:srgbClr val="000000"/>
                </a:solidFill>
              </a:rPr>
              <a:t>hij</a:t>
            </a:r>
            <a:r>
              <a:rPr lang="en-US" sz="1400" dirty="0">
                <a:solidFill>
                  <a:srgbClr val="000000"/>
                </a:solidFill>
              </a:rPr>
              <a:t> </a:t>
            </a:r>
            <a:r>
              <a:rPr lang="en-US" sz="1400" dirty="0" err="1">
                <a:solidFill>
                  <a:srgbClr val="000000"/>
                </a:solidFill>
              </a:rPr>
              <a:t>juist</a:t>
            </a:r>
            <a:r>
              <a:rPr lang="en-US" sz="1400" dirty="0">
                <a:solidFill>
                  <a:srgbClr val="000000"/>
                </a:solidFill>
              </a:rPr>
              <a:t> had </a:t>
            </a:r>
            <a:r>
              <a:rPr lang="en-US" sz="1400" dirty="0" err="1">
                <a:solidFill>
                  <a:srgbClr val="000000"/>
                </a:solidFill>
              </a:rPr>
              <a:t>gehandeld</a:t>
            </a:r>
            <a:r>
              <a:rPr lang="en-US" sz="1400" dirty="0">
                <a:solidFill>
                  <a:srgbClr val="000000"/>
                </a:solidFill>
              </a:rPr>
              <a:t>.</a:t>
            </a:r>
            <a:r>
              <a:rPr lang="en-US" sz="1400" i="1" dirty="0">
                <a:solidFill>
                  <a:srgbClr val="000000"/>
                </a:solidFill>
              </a:rPr>
              <a:t>	</a:t>
            </a:r>
            <a:endParaRPr lang="en-US" sz="1400" b="1" dirty="0"/>
          </a:p>
        </p:txBody>
      </p:sp>
      <p:sp>
        <p:nvSpPr>
          <p:cNvPr id="8" name="Ovaal 7">
            <a:extLst>
              <a:ext uri="{FF2B5EF4-FFF2-40B4-BE49-F238E27FC236}">
                <a16:creationId xmlns:a16="http://schemas.microsoft.com/office/drawing/2014/main" id="{86F062E2-0679-424E-A5E3-59C3C4984FCF}"/>
              </a:ext>
            </a:extLst>
          </p:cNvPr>
          <p:cNvSpPr/>
          <p:nvPr/>
        </p:nvSpPr>
        <p:spPr>
          <a:xfrm>
            <a:off x="7115694" y="2903641"/>
            <a:ext cx="806335" cy="326566"/>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16393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133195-E1AF-4BC7-8215-7F1899B624A8}"/>
              </a:ext>
            </a:extLst>
          </p:cNvPr>
          <p:cNvSpPr txBox="1"/>
          <p:nvPr/>
        </p:nvSpPr>
        <p:spPr>
          <a:xfrm>
            <a:off x="0" y="-58189"/>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3" name="Tekstvak 2">
            <a:extLst>
              <a:ext uri="{FF2B5EF4-FFF2-40B4-BE49-F238E27FC236}">
                <a16:creationId xmlns:a16="http://schemas.microsoft.com/office/drawing/2014/main" id="{C8693D66-CF18-40DD-9BB3-37A1DD1832B1}"/>
              </a:ext>
            </a:extLst>
          </p:cNvPr>
          <p:cNvSpPr txBox="1"/>
          <p:nvPr/>
        </p:nvSpPr>
        <p:spPr>
          <a:xfrm>
            <a:off x="665018" y="199753"/>
            <a:ext cx="9651076" cy="707886"/>
          </a:xfrm>
          <a:prstGeom prst="rect">
            <a:avLst/>
          </a:prstGeom>
          <a:noFill/>
        </p:spPr>
        <p:txBody>
          <a:bodyPr wrap="square" rtlCol="0">
            <a:spAutoFit/>
          </a:bodyPr>
          <a:lstStyle/>
          <a:p>
            <a:r>
              <a:rPr lang="en-US" sz="4000" dirty="0" err="1"/>
              <a:t>Een</a:t>
            </a:r>
            <a:r>
              <a:rPr lang="en-US" sz="4000" dirty="0"/>
              <a:t> </a:t>
            </a:r>
            <a:r>
              <a:rPr lang="en-US" sz="4000" dirty="0" err="1">
                <a:solidFill>
                  <a:srgbClr val="C00000"/>
                </a:solidFill>
              </a:rPr>
              <a:t>combinatievraag</a:t>
            </a:r>
            <a:r>
              <a:rPr lang="en-US" sz="4000" dirty="0">
                <a:solidFill>
                  <a:srgbClr val="C00000"/>
                </a:solidFill>
              </a:rPr>
              <a:t> </a:t>
            </a:r>
            <a:endParaRPr lang="nl-NL" sz="4000" dirty="0"/>
          </a:p>
        </p:txBody>
      </p:sp>
      <p:sp>
        <p:nvSpPr>
          <p:cNvPr id="4" name="Tekstvak 3">
            <a:extLst>
              <a:ext uri="{FF2B5EF4-FFF2-40B4-BE49-F238E27FC236}">
                <a16:creationId xmlns:a16="http://schemas.microsoft.com/office/drawing/2014/main" id="{E4927094-07B8-40CA-BD4B-6FD8A4090C56}"/>
              </a:ext>
            </a:extLst>
          </p:cNvPr>
          <p:cNvSpPr txBox="1"/>
          <p:nvPr/>
        </p:nvSpPr>
        <p:spPr>
          <a:xfrm>
            <a:off x="665018" y="884372"/>
            <a:ext cx="10706793" cy="3600986"/>
          </a:xfrm>
          <a:prstGeom prst="rect">
            <a:avLst/>
          </a:prstGeom>
          <a:noFill/>
        </p:spPr>
        <p:txBody>
          <a:bodyPr wrap="square" rtlCol="0">
            <a:spAutoFit/>
          </a:bodyPr>
          <a:lstStyle/>
          <a:p>
            <a:pPr>
              <a:tabLst>
                <a:tab pos="989013" algn="l"/>
              </a:tabLst>
            </a:pPr>
            <a:r>
              <a:rPr lang="nl-NL" sz="1200" b="1" dirty="0"/>
              <a:t>Fragment 1: 	</a:t>
            </a:r>
            <a:r>
              <a:rPr lang="nl-NL" sz="1200" dirty="0"/>
              <a:t>“Zeker, het betrof alleen op het land gestationeerde intercontinentale raketten en raketten in onderzeeërs. Strategische </a:t>
            </a:r>
          </a:p>
          <a:p>
            <a:pPr>
              <a:tabLst>
                <a:tab pos="989013" algn="l"/>
              </a:tabLst>
            </a:pPr>
            <a:r>
              <a:rPr lang="nl-NL" sz="1200" dirty="0"/>
              <a:t>	bommenwerpers zouden pas bij latere besprekingen aan de orde komen. (...) Het nieuws over het akkoord verspreidde zich snel en </a:t>
            </a:r>
          </a:p>
          <a:p>
            <a:pPr>
              <a:tabLst>
                <a:tab pos="989013" algn="l"/>
              </a:tabLst>
            </a:pPr>
            <a:r>
              <a:rPr lang="nl-NL" sz="1200" dirty="0"/>
              <a:t>	overal op de wereld slaakten de mensen een zucht van verlichting.”</a:t>
            </a:r>
          </a:p>
          <a:p>
            <a:pPr>
              <a:tabLst>
                <a:tab pos="989013" algn="l"/>
              </a:tabLst>
            </a:pPr>
            <a:r>
              <a:rPr lang="nl-NL" sz="1200" b="1" dirty="0"/>
              <a:t>Fragment 2:	</a:t>
            </a:r>
            <a:r>
              <a:rPr lang="nl-NL" sz="1200" dirty="0"/>
              <a:t>“Namens mijn landgenoten, die ver weg aan de andere kant van de oceaan wonen, wil ik u vertellen dat ze er trots op zijn dat ze de </a:t>
            </a:r>
          </a:p>
          <a:p>
            <a:pPr>
              <a:tabLst>
                <a:tab pos="989013" algn="l"/>
              </a:tabLst>
            </a:pPr>
            <a:r>
              <a:rPr lang="nl-NL" sz="1200" dirty="0"/>
              <a:t>	afgelopen achttien jaar uw geschiedenis hebben mogen delen. Het is uniek in de geschiedenis dat na achttien jaar belegering deze </a:t>
            </a:r>
          </a:p>
          <a:p>
            <a:pPr>
              <a:tabLst>
                <a:tab pos="989013" algn="l"/>
              </a:tabLst>
            </a:pPr>
            <a:r>
              <a:rPr lang="nl-NL" sz="1200" dirty="0"/>
              <a:t>	stad nog zo vitaal, nog zo krachtig, en nog zo vol hoop en vastberadenheid is.”</a:t>
            </a:r>
          </a:p>
          <a:p>
            <a:pPr>
              <a:tabLst>
                <a:tab pos="989013" algn="l"/>
              </a:tabLst>
            </a:pPr>
            <a:r>
              <a:rPr lang="nl-NL" sz="1200" b="1" dirty="0"/>
              <a:t>Fragment 3:	“</a:t>
            </a:r>
            <a:r>
              <a:rPr lang="nl-NL" sz="1200" dirty="0"/>
              <a:t>Tegen tien uur konden enige honderden demonstranten een viertal agenten van de afzetting van de Prinsengracht bij de Runstraat </a:t>
            </a:r>
          </a:p>
          <a:p>
            <a:pPr>
              <a:tabLst>
                <a:tab pos="989013" algn="l"/>
              </a:tabLst>
            </a:pPr>
            <a:r>
              <a:rPr lang="nl-NL" sz="1200" dirty="0"/>
              <a:t>	voorbijkomen. Tegen de achterkant van het Waarheid-gebouw (Felix </a:t>
            </a:r>
            <a:r>
              <a:rPr lang="nl-NL" sz="1200" dirty="0" err="1"/>
              <a:t>Meritis</a:t>
            </a:r>
            <a:r>
              <a:rPr lang="nl-NL" sz="1200" dirty="0"/>
              <a:t>), daar waar de persen staan, werden explosieve stoffen </a:t>
            </a:r>
          </a:p>
          <a:p>
            <a:pPr>
              <a:tabLst>
                <a:tab pos="989013" algn="l"/>
              </a:tabLst>
            </a:pPr>
            <a:r>
              <a:rPr lang="nl-NL" sz="1200" dirty="0"/>
              <a:t>	gesmeten. Vlammen laaiden op en luide knallen weerklonken. Maar de verdedigers van De Waarheid waren op hun post.”</a:t>
            </a:r>
          </a:p>
          <a:p>
            <a:pPr>
              <a:tabLst>
                <a:tab pos="989013" algn="l"/>
              </a:tabLst>
            </a:pPr>
            <a:r>
              <a:rPr lang="nl-NL" sz="1200" b="1" dirty="0"/>
              <a:t>Fragment 4:	</a:t>
            </a:r>
            <a:r>
              <a:rPr lang="nl-NL" sz="1200" dirty="0"/>
              <a:t>Wij vragen jullie, Sovjetcommunisten, leidende vertegenwoordigers van de Communistische Partij van de Sovjet-Unie, om steun en </a:t>
            </a:r>
          </a:p>
          <a:p>
            <a:pPr>
              <a:tabLst>
                <a:tab pos="989013" algn="l"/>
              </a:tabLst>
            </a:pPr>
            <a:r>
              <a:rPr lang="nl-NL" sz="1200" dirty="0"/>
              <a:t>	hulp met alle middelen die jullie ter beschikking staan. Alleen met jullie hulp kan de Socialistische Republiek Tsjechoslowakije </a:t>
            </a:r>
          </a:p>
          <a:p>
            <a:pPr>
              <a:tabLst>
                <a:tab pos="989013" algn="l"/>
              </a:tabLst>
            </a:pPr>
            <a:r>
              <a:rPr lang="nl-NL" sz="1200" dirty="0"/>
              <a:t>	worden gered van het dreigende gevaar van een contrarevolutie.”</a:t>
            </a:r>
          </a:p>
          <a:p>
            <a:pPr>
              <a:tabLst>
                <a:tab pos="989013" algn="l"/>
              </a:tabLst>
            </a:pPr>
            <a:r>
              <a:rPr lang="nl-NL" sz="1200" dirty="0"/>
              <a:t> </a:t>
            </a:r>
            <a:endParaRPr lang="en-US" sz="1200" dirty="0"/>
          </a:p>
          <a:p>
            <a:pPr>
              <a:tabLst>
                <a:tab pos="989013" algn="l"/>
              </a:tabLst>
            </a:pPr>
            <a:r>
              <a:rPr lang="nl-NL" sz="1200" dirty="0"/>
              <a:t>Fragment 1 tot en met 4 zijn reacties op de volgende vijf gebeurtenissen tijdens de Koude Oorlog:</a:t>
            </a:r>
          </a:p>
          <a:p>
            <a:pPr>
              <a:tabLst>
                <a:tab pos="989013" algn="l"/>
              </a:tabLst>
            </a:pPr>
            <a:r>
              <a:rPr lang="nl-NL" sz="1200" dirty="0"/>
              <a:t>A - het neerslaan van de Hongaarse Opstand;</a:t>
            </a:r>
          </a:p>
          <a:p>
            <a:pPr>
              <a:tabLst>
                <a:tab pos="989013" algn="l"/>
              </a:tabLst>
            </a:pPr>
            <a:r>
              <a:rPr lang="nl-NL" sz="1200" dirty="0"/>
              <a:t>B - de Cubaanse raketcrisis </a:t>
            </a:r>
          </a:p>
          <a:p>
            <a:pPr>
              <a:tabLst>
                <a:tab pos="989013" algn="l"/>
              </a:tabLst>
            </a:pPr>
            <a:r>
              <a:rPr lang="nl-NL" sz="1200" dirty="0"/>
              <a:t>C - de toespraak van president Kennedy in Berlijn</a:t>
            </a:r>
          </a:p>
          <a:p>
            <a:pPr>
              <a:tabLst>
                <a:tab pos="989013" algn="l"/>
              </a:tabLst>
            </a:pPr>
            <a:r>
              <a:rPr lang="nl-NL" sz="1200" dirty="0"/>
              <a:t>D - de Praagse Lente</a:t>
            </a:r>
          </a:p>
          <a:p>
            <a:pPr>
              <a:tabLst>
                <a:tab pos="989013" algn="l"/>
              </a:tabLst>
            </a:pPr>
            <a:r>
              <a:rPr lang="nl-NL" sz="1200" dirty="0"/>
              <a:t>E - de ondertekening van SALT I.</a:t>
            </a:r>
          </a:p>
        </p:txBody>
      </p:sp>
      <p:sp>
        <p:nvSpPr>
          <p:cNvPr id="5" name="Tekstvak 4">
            <a:extLst>
              <a:ext uri="{FF2B5EF4-FFF2-40B4-BE49-F238E27FC236}">
                <a16:creationId xmlns:a16="http://schemas.microsoft.com/office/drawing/2014/main" id="{788ABC64-2751-4AA4-88DF-068AEFCB13D7}"/>
              </a:ext>
            </a:extLst>
          </p:cNvPr>
          <p:cNvSpPr txBox="1"/>
          <p:nvPr/>
        </p:nvSpPr>
        <p:spPr>
          <a:xfrm>
            <a:off x="141317" y="4571918"/>
            <a:ext cx="11155680" cy="523220"/>
          </a:xfrm>
          <a:prstGeom prst="rect">
            <a:avLst/>
          </a:prstGeom>
          <a:noFill/>
        </p:spPr>
        <p:txBody>
          <a:bodyPr wrap="square" rtlCol="0">
            <a:spAutoFit/>
          </a:bodyPr>
          <a:lstStyle/>
          <a:p>
            <a:pPr>
              <a:tabLst>
                <a:tab pos="449263" algn="l"/>
              </a:tabLst>
            </a:pPr>
            <a:r>
              <a:rPr lang="nl-NL" sz="1400" b="1" i="1" dirty="0"/>
              <a:t>3p</a:t>
            </a:r>
            <a:r>
              <a:rPr lang="nl-NL" sz="1400" dirty="0"/>
              <a:t> 	22 	Bepaal voor elk tekstfragment welke gebeurtenis daarbij hoort.  </a:t>
            </a:r>
          </a:p>
          <a:p>
            <a:pPr>
              <a:tabLst>
                <a:tab pos="449263" algn="l"/>
              </a:tabLst>
            </a:pPr>
            <a:r>
              <a:rPr lang="nl-NL" sz="1400" dirty="0"/>
              <a:t>		Doe het zo: fragment … (cijfer invullen) hoort bij … (gebeurtenis noemen). Let op! Er blijft één gebeurtenis over.</a:t>
            </a:r>
          </a:p>
        </p:txBody>
      </p:sp>
      <p:sp>
        <p:nvSpPr>
          <p:cNvPr id="6" name="Tekstvak 5">
            <a:extLst>
              <a:ext uri="{FF2B5EF4-FFF2-40B4-BE49-F238E27FC236}">
                <a16:creationId xmlns:a16="http://schemas.microsoft.com/office/drawing/2014/main" id="{2901DE7A-78B0-4A1D-AE19-593844812FE7}"/>
              </a:ext>
            </a:extLst>
          </p:cNvPr>
          <p:cNvSpPr txBox="1"/>
          <p:nvPr/>
        </p:nvSpPr>
        <p:spPr>
          <a:xfrm>
            <a:off x="141317" y="5273252"/>
            <a:ext cx="9892145" cy="1384995"/>
          </a:xfrm>
          <a:prstGeom prst="rect">
            <a:avLst/>
          </a:prstGeom>
          <a:noFill/>
        </p:spPr>
        <p:txBody>
          <a:bodyPr wrap="square" rtlCol="0">
            <a:spAutoFit/>
          </a:bodyPr>
          <a:lstStyle/>
          <a:p>
            <a:r>
              <a:rPr lang="en-US" sz="1400" b="1" dirty="0" err="1"/>
              <a:t>Stap</a:t>
            </a:r>
            <a:r>
              <a:rPr lang="en-US" sz="1400" b="1" dirty="0"/>
              <a:t> 1:</a:t>
            </a:r>
            <a:r>
              <a:rPr lang="en-US" sz="1400" dirty="0"/>
              <a:t> </a:t>
            </a:r>
            <a:r>
              <a:rPr lang="en-US" sz="1400" dirty="0" err="1">
                <a:solidFill>
                  <a:srgbClr val="FF0000"/>
                </a:solidFill>
              </a:rPr>
              <a:t>Herken</a:t>
            </a:r>
            <a:r>
              <a:rPr lang="en-US" sz="1400" dirty="0">
                <a:solidFill>
                  <a:srgbClr val="FF0000"/>
                </a:solidFill>
              </a:rPr>
              <a:t> de </a:t>
            </a:r>
            <a:r>
              <a:rPr lang="en-US" sz="1400" dirty="0" err="1">
                <a:solidFill>
                  <a:srgbClr val="FF0000"/>
                </a:solidFill>
              </a:rPr>
              <a:t>vraag</a:t>
            </a:r>
            <a:r>
              <a:rPr lang="en-US" sz="1400" dirty="0">
                <a:solidFill>
                  <a:srgbClr val="FF0000"/>
                </a:solidFill>
              </a:rPr>
              <a:t>:  </a:t>
            </a:r>
            <a:r>
              <a:rPr lang="en-US" sz="1400" dirty="0" err="1"/>
              <a:t>makkelijk</a:t>
            </a:r>
            <a:r>
              <a:rPr lang="en-US" sz="1400" dirty="0"/>
              <a:t>, want </a:t>
            </a:r>
            <a:r>
              <a:rPr lang="en-US" sz="1400" dirty="0" err="1"/>
              <a:t>er</a:t>
            </a:r>
            <a:r>
              <a:rPr lang="en-US" sz="1400" dirty="0"/>
              <a:t> </a:t>
            </a:r>
            <a:r>
              <a:rPr lang="en-US" sz="1400" dirty="0" err="1"/>
              <a:t>wordt</a:t>
            </a:r>
            <a:r>
              <a:rPr lang="en-US" sz="1400" dirty="0"/>
              <a:t> </a:t>
            </a:r>
            <a:r>
              <a:rPr lang="en-US" sz="1400" dirty="0" err="1"/>
              <a:t>duidelijk</a:t>
            </a:r>
            <a:r>
              <a:rPr lang="en-US" sz="1400" dirty="0"/>
              <a:t> </a:t>
            </a:r>
            <a:r>
              <a:rPr lang="en-US" sz="1400" dirty="0" err="1"/>
              <a:t>naar</a:t>
            </a:r>
            <a:r>
              <a:rPr lang="en-US" sz="1400" dirty="0"/>
              <a:t> </a:t>
            </a:r>
            <a:r>
              <a:rPr lang="en-US" sz="1400" dirty="0" err="1"/>
              <a:t>een</a:t>
            </a:r>
            <a:r>
              <a:rPr lang="en-US" sz="1400" dirty="0"/>
              <a:t> </a:t>
            </a:r>
            <a:r>
              <a:rPr lang="en-US" sz="1400" dirty="0" err="1"/>
              <a:t>combinatie</a:t>
            </a:r>
            <a:r>
              <a:rPr lang="en-US" sz="1400" dirty="0"/>
              <a:t> </a:t>
            </a:r>
            <a:r>
              <a:rPr lang="en-US" sz="1400" dirty="0" err="1"/>
              <a:t>gevraagd</a:t>
            </a:r>
            <a:r>
              <a:rPr lang="en-US" sz="1400" dirty="0"/>
              <a:t>.</a:t>
            </a:r>
          </a:p>
          <a:p>
            <a:r>
              <a:rPr lang="en-US" sz="1400" b="1" dirty="0" err="1"/>
              <a:t>Stap</a:t>
            </a:r>
            <a:r>
              <a:rPr lang="en-US" sz="1400" b="1" dirty="0"/>
              <a:t> 2:</a:t>
            </a:r>
            <a:r>
              <a:rPr lang="en-US" sz="1400" dirty="0"/>
              <a:t> </a:t>
            </a:r>
            <a:r>
              <a:rPr lang="en-US" sz="1400" dirty="0">
                <a:solidFill>
                  <a:srgbClr val="FF0000"/>
                </a:solidFill>
              </a:rPr>
              <a:t>Wat </a:t>
            </a:r>
            <a:r>
              <a:rPr lang="en-US" sz="1400" dirty="0" err="1">
                <a:solidFill>
                  <a:srgbClr val="FF0000"/>
                </a:solidFill>
              </a:rPr>
              <a:t>wordt</a:t>
            </a:r>
            <a:r>
              <a:rPr lang="en-US" sz="1400" dirty="0">
                <a:solidFill>
                  <a:srgbClr val="FF0000"/>
                </a:solidFill>
              </a:rPr>
              <a:t> </a:t>
            </a:r>
            <a:r>
              <a:rPr lang="en-US" sz="1400" dirty="0" err="1">
                <a:solidFill>
                  <a:srgbClr val="FF0000"/>
                </a:solidFill>
              </a:rPr>
              <a:t>er</a:t>
            </a:r>
            <a:r>
              <a:rPr lang="en-US" sz="1400" dirty="0">
                <a:solidFill>
                  <a:srgbClr val="FF0000"/>
                </a:solidFill>
              </a:rPr>
              <a:t> nu </a:t>
            </a:r>
            <a:r>
              <a:rPr lang="en-US" sz="1400" dirty="0" err="1">
                <a:solidFill>
                  <a:srgbClr val="FF0000"/>
                </a:solidFill>
              </a:rPr>
              <a:t>eigenlijk</a:t>
            </a:r>
            <a:r>
              <a:rPr lang="en-US" sz="1400" dirty="0">
                <a:solidFill>
                  <a:srgbClr val="FF0000"/>
                </a:solidFill>
              </a:rPr>
              <a:t> </a:t>
            </a:r>
            <a:r>
              <a:rPr lang="en-US" sz="1400" dirty="0" err="1">
                <a:solidFill>
                  <a:srgbClr val="FF0000"/>
                </a:solidFill>
              </a:rPr>
              <a:t>precies</a:t>
            </a:r>
            <a:r>
              <a:rPr lang="en-US" sz="1400" dirty="0">
                <a:solidFill>
                  <a:srgbClr val="FF0000"/>
                </a:solidFill>
              </a:rPr>
              <a:t> </a:t>
            </a:r>
            <a:r>
              <a:rPr lang="en-US" sz="1400" dirty="0" err="1">
                <a:solidFill>
                  <a:srgbClr val="FF0000"/>
                </a:solidFill>
              </a:rPr>
              <a:t>gevraagd</a:t>
            </a:r>
            <a:r>
              <a:rPr lang="en-US" sz="1400" dirty="0">
                <a:solidFill>
                  <a:srgbClr val="FF0000"/>
                </a:solidFill>
              </a:rPr>
              <a:t>? </a:t>
            </a:r>
            <a:r>
              <a:rPr lang="en-US" sz="1400" dirty="0">
                <a:solidFill>
                  <a:srgbClr val="000000"/>
                </a:solidFill>
              </a:rPr>
              <a:t>Wat </a:t>
            </a:r>
            <a:r>
              <a:rPr lang="en-US" sz="1400" dirty="0" err="1">
                <a:solidFill>
                  <a:srgbClr val="000000"/>
                </a:solidFill>
              </a:rPr>
              <a:t>hoort</a:t>
            </a:r>
            <a:r>
              <a:rPr lang="en-US" sz="1400" dirty="0">
                <a:solidFill>
                  <a:srgbClr val="000000"/>
                </a:solidFill>
              </a:rPr>
              <a:t> </a:t>
            </a:r>
            <a:r>
              <a:rPr lang="en-US" sz="1400" dirty="0" err="1">
                <a:solidFill>
                  <a:srgbClr val="000000"/>
                </a:solidFill>
              </a:rPr>
              <a:t>bij</a:t>
            </a:r>
            <a:r>
              <a:rPr lang="en-US" sz="1400" dirty="0">
                <a:solidFill>
                  <a:srgbClr val="000000"/>
                </a:solidFill>
              </a:rPr>
              <a:t> wat?</a:t>
            </a:r>
            <a:endParaRPr lang="en-US" sz="1400" dirty="0"/>
          </a:p>
          <a:p>
            <a:r>
              <a:rPr lang="en-US" sz="1400" b="1" dirty="0" err="1"/>
              <a:t>Stap</a:t>
            </a:r>
            <a:r>
              <a:rPr lang="en-US" sz="1400" b="1" dirty="0"/>
              <a:t> 3:</a:t>
            </a:r>
            <a:r>
              <a:rPr lang="en-US" sz="1400" dirty="0"/>
              <a:t> </a:t>
            </a:r>
            <a:r>
              <a:rPr lang="en-US" sz="1400" dirty="0">
                <a:solidFill>
                  <a:srgbClr val="FF0000"/>
                </a:solidFill>
              </a:rPr>
              <a:t>Wat </a:t>
            </a:r>
            <a:r>
              <a:rPr lang="en-US" sz="1400" dirty="0" err="1">
                <a:solidFill>
                  <a:srgbClr val="FF0000"/>
                </a:solidFill>
              </a:rPr>
              <a:t>moet</a:t>
            </a:r>
            <a:r>
              <a:rPr lang="en-US" sz="1400" dirty="0">
                <a:solidFill>
                  <a:srgbClr val="FF0000"/>
                </a:solidFill>
              </a:rPr>
              <a:t> </a:t>
            </a:r>
            <a:r>
              <a:rPr lang="en-US" sz="1400" dirty="0" err="1">
                <a:solidFill>
                  <a:srgbClr val="FF0000"/>
                </a:solidFill>
              </a:rPr>
              <a:t>je</a:t>
            </a:r>
            <a:r>
              <a:rPr lang="en-US" sz="1400" dirty="0">
                <a:solidFill>
                  <a:srgbClr val="FF0000"/>
                </a:solidFill>
              </a:rPr>
              <a:t> </a:t>
            </a:r>
            <a:r>
              <a:rPr lang="en-US" sz="1400" dirty="0" err="1">
                <a:solidFill>
                  <a:srgbClr val="FF0000"/>
                </a:solidFill>
              </a:rPr>
              <a:t>doen</a:t>
            </a:r>
            <a:r>
              <a:rPr lang="en-US" sz="1400" dirty="0">
                <a:solidFill>
                  <a:srgbClr val="FF0000"/>
                </a:solidFill>
              </a:rPr>
              <a:t>? </a:t>
            </a:r>
          </a:p>
          <a:p>
            <a:pPr marL="742950" lvl="1" indent="-285750">
              <a:buFontTx/>
              <a:buChar char="-"/>
            </a:pPr>
            <a:r>
              <a:rPr lang="en-US" sz="1400" dirty="0" err="1"/>
              <a:t>Zoek</a:t>
            </a:r>
            <a:r>
              <a:rPr lang="en-US" sz="1400" dirty="0"/>
              <a:t> in </a:t>
            </a:r>
            <a:r>
              <a:rPr lang="en-US" sz="1400" dirty="0" err="1"/>
              <a:t>ieder</a:t>
            </a:r>
            <a:r>
              <a:rPr lang="en-US" sz="1400" dirty="0"/>
              <a:t> fragment </a:t>
            </a:r>
            <a:r>
              <a:rPr lang="en-US" sz="1400" dirty="0" err="1"/>
              <a:t>naar</a:t>
            </a:r>
            <a:r>
              <a:rPr lang="en-US" sz="1400" dirty="0"/>
              <a:t> </a:t>
            </a:r>
            <a:r>
              <a:rPr lang="en-US" sz="1400" dirty="0" err="1"/>
              <a:t>specifieke</a:t>
            </a:r>
            <a:r>
              <a:rPr lang="en-US" sz="1400" dirty="0"/>
              <a:t> </a:t>
            </a:r>
            <a:r>
              <a:rPr lang="en-US" sz="1400" dirty="0" err="1"/>
              <a:t>informatie</a:t>
            </a:r>
            <a:r>
              <a:rPr lang="en-US" sz="1400" dirty="0"/>
              <a:t> die </a:t>
            </a:r>
            <a:r>
              <a:rPr lang="en-US" sz="1400" dirty="0" err="1"/>
              <a:t>iets</a:t>
            </a:r>
            <a:r>
              <a:rPr lang="en-US" sz="1400" dirty="0"/>
              <a:t> </a:t>
            </a:r>
            <a:r>
              <a:rPr lang="en-US" sz="1400" dirty="0" err="1"/>
              <a:t>zegt</a:t>
            </a:r>
            <a:r>
              <a:rPr lang="en-US" sz="1400" dirty="0"/>
              <a:t> over de </a:t>
            </a:r>
            <a:r>
              <a:rPr lang="en-US" sz="1400" dirty="0" err="1"/>
              <a:t>gebeurtenis</a:t>
            </a:r>
            <a:r>
              <a:rPr lang="en-US" sz="1400" dirty="0"/>
              <a:t>;</a:t>
            </a:r>
          </a:p>
          <a:p>
            <a:pPr marL="742950" lvl="1" indent="-285750">
              <a:buFontTx/>
              <a:buChar char="-"/>
            </a:pPr>
            <a:r>
              <a:rPr lang="en-US" sz="1400" dirty="0" err="1"/>
              <a:t>Bedenk</a:t>
            </a:r>
            <a:r>
              <a:rPr lang="en-US" sz="1400" dirty="0"/>
              <a:t> </a:t>
            </a:r>
            <a:r>
              <a:rPr lang="en-US" sz="1400" dirty="0" err="1"/>
              <a:t>bij</a:t>
            </a:r>
            <a:r>
              <a:rPr lang="en-US" sz="1400" dirty="0"/>
              <a:t> </a:t>
            </a:r>
            <a:r>
              <a:rPr lang="en-US" sz="1400" dirty="0" err="1"/>
              <a:t>iedere</a:t>
            </a:r>
            <a:r>
              <a:rPr lang="en-US" sz="1400" dirty="0"/>
              <a:t> </a:t>
            </a:r>
            <a:r>
              <a:rPr lang="en-US" sz="1400" dirty="0" err="1"/>
              <a:t>gebeurtenis</a:t>
            </a:r>
            <a:r>
              <a:rPr lang="en-US" sz="1400" dirty="0"/>
              <a:t> de kern </a:t>
            </a:r>
            <a:r>
              <a:rPr lang="en-US" sz="1400" dirty="0" err="1"/>
              <a:t>waar</a:t>
            </a:r>
            <a:r>
              <a:rPr lang="en-US" sz="1400" dirty="0"/>
              <a:t> het over </a:t>
            </a:r>
            <a:r>
              <a:rPr lang="en-US" sz="1400" dirty="0" err="1"/>
              <a:t>gaat</a:t>
            </a:r>
            <a:endParaRPr lang="en-US" sz="1400" dirty="0"/>
          </a:p>
          <a:p>
            <a:pPr marL="0" lvl="1"/>
            <a:r>
              <a:rPr lang="en-US" sz="1400" b="1" dirty="0" err="1"/>
              <a:t>Stap</a:t>
            </a:r>
            <a:r>
              <a:rPr lang="en-US" sz="1400" b="1" dirty="0"/>
              <a:t> 4: </a:t>
            </a:r>
            <a:r>
              <a:rPr lang="en-US" sz="1400" dirty="0" err="1">
                <a:solidFill>
                  <a:srgbClr val="FF0000"/>
                </a:solidFill>
              </a:rPr>
              <a:t>Formuleer</a:t>
            </a:r>
            <a:r>
              <a:rPr lang="en-US" sz="1400" dirty="0">
                <a:solidFill>
                  <a:srgbClr val="FF0000"/>
                </a:solidFill>
              </a:rPr>
              <a:t> </a:t>
            </a:r>
            <a:r>
              <a:rPr lang="en-US" sz="1400" dirty="0" err="1">
                <a:solidFill>
                  <a:srgbClr val="FF0000"/>
                </a:solidFill>
              </a:rPr>
              <a:t>een</a:t>
            </a:r>
            <a:r>
              <a:rPr lang="en-US" sz="1400" dirty="0">
                <a:solidFill>
                  <a:srgbClr val="FF0000"/>
                </a:solidFill>
              </a:rPr>
              <a:t> </a:t>
            </a:r>
            <a:r>
              <a:rPr lang="en-US" sz="1400" dirty="0" err="1">
                <a:solidFill>
                  <a:srgbClr val="FF0000"/>
                </a:solidFill>
              </a:rPr>
              <a:t>goed</a:t>
            </a:r>
            <a:r>
              <a:rPr lang="en-US" sz="1400" dirty="0">
                <a:solidFill>
                  <a:srgbClr val="FF0000"/>
                </a:solidFill>
              </a:rPr>
              <a:t> (model-)</a:t>
            </a:r>
            <a:r>
              <a:rPr lang="en-US" sz="1400" dirty="0" err="1">
                <a:solidFill>
                  <a:srgbClr val="FF0000"/>
                </a:solidFill>
              </a:rPr>
              <a:t>antwoord</a:t>
            </a:r>
            <a:r>
              <a:rPr lang="en-US" sz="1400" dirty="0">
                <a:solidFill>
                  <a:srgbClr val="FF0000"/>
                </a:solidFill>
              </a:rPr>
              <a:t>: </a:t>
            </a:r>
            <a:r>
              <a:rPr lang="en-US" sz="1400" dirty="0" err="1">
                <a:solidFill>
                  <a:srgbClr val="000000"/>
                </a:solidFill>
              </a:rPr>
              <a:t>zie</a:t>
            </a:r>
            <a:r>
              <a:rPr lang="en-US" sz="1400" dirty="0">
                <a:solidFill>
                  <a:srgbClr val="000000"/>
                </a:solidFill>
              </a:rPr>
              <a:t> </a:t>
            </a:r>
            <a:r>
              <a:rPr lang="en-US" sz="1400" dirty="0" err="1">
                <a:solidFill>
                  <a:srgbClr val="000000"/>
                </a:solidFill>
              </a:rPr>
              <a:t>volgende</a:t>
            </a:r>
            <a:r>
              <a:rPr lang="en-US" sz="1400" dirty="0">
                <a:solidFill>
                  <a:srgbClr val="000000"/>
                </a:solidFill>
              </a:rPr>
              <a:t> dia.</a:t>
            </a:r>
            <a:endParaRPr lang="en-US" sz="1400" dirty="0">
              <a:solidFill>
                <a:srgbClr val="FF0000"/>
              </a:solidFill>
            </a:endParaRPr>
          </a:p>
        </p:txBody>
      </p:sp>
    </p:spTree>
    <p:extLst>
      <p:ext uri="{BB962C8B-B14F-4D97-AF65-F5344CB8AC3E}">
        <p14:creationId xmlns:p14="http://schemas.microsoft.com/office/powerpoint/2010/main" val="998282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7133195-E1AF-4BC7-8215-7F1899B624A8}"/>
              </a:ext>
            </a:extLst>
          </p:cNvPr>
          <p:cNvSpPr txBox="1"/>
          <p:nvPr/>
        </p:nvSpPr>
        <p:spPr>
          <a:xfrm>
            <a:off x="133003" y="-27309"/>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3" name="Tekstvak 2">
            <a:extLst>
              <a:ext uri="{FF2B5EF4-FFF2-40B4-BE49-F238E27FC236}">
                <a16:creationId xmlns:a16="http://schemas.microsoft.com/office/drawing/2014/main" id="{C8693D66-CF18-40DD-9BB3-37A1DD1832B1}"/>
              </a:ext>
            </a:extLst>
          </p:cNvPr>
          <p:cNvSpPr txBox="1"/>
          <p:nvPr/>
        </p:nvSpPr>
        <p:spPr>
          <a:xfrm>
            <a:off x="665018" y="176486"/>
            <a:ext cx="9651076" cy="707886"/>
          </a:xfrm>
          <a:prstGeom prst="rect">
            <a:avLst/>
          </a:prstGeom>
          <a:noFill/>
        </p:spPr>
        <p:txBody>
          <a:bodyPr wrap="square" rtlCol="0">
            <a:spAutoFit/>
          </a:bodyPr>
          <a:lstStyle/>
          <a:p>
            <a:r>
              <a:rPr lang="en-US" sz="4000" dirty="0" err="1"/>
              <a:t>Een</a:t>
            </a:r>
            <a:r>
              <a:rPr lang="en-US" sz="4000" dirty="0"/>
              <a:t> </a:t>
            </a:r>
            <a:r>
              <a:rPr lang="en-US" sz="4000" dirty="0" err="1">
                <a:solidFill>
                  <a:srgbClr val="C00000"/>
                </a:solidFill>
              </a:rPr>
              <a:t>combinatievraag</a:t>
            </a:r>
            <a:r>
              <a:rPr lang="en-US" sz="4000" dirty="0">
                <a:solidFill>
                  <a:srgbClr val="C00000"/>
                </a:solidFill>
              </a:rPr>
              <a:t> (</a:t>
            </a:r>
            <a:r>
              <a:rPr lang="en-US" sz="4000" dirty="0" err="1">
                <a:solidFill>
                  <a:srgbClr val="C00000"/>
                </a:solidFill>
              </a:rPr>
              <a:t>vervolg</a:t>
            </a:r>
            <a:r>
              <a:rPr lang="en-US" sz="4000" dirty="0">
                <a:solidFill>
                  <a:srgbClr val="C00000"/>
                </a:solidFill>
              </a:rPr>
              <a:t>)</a:t>
            </a:r>
            <a:endParaRPr lang="nl-NL" sz="4000" dirty="0"/>
          </a:p>
        </p:txBody>
      </p:sp>
      <p:sp>
        <p:nvSpPr>
          <p:cNvPr id="4" name="Tekstvak 3">
            <a:extLst>
              <a:ext uri="{FF2B5EF4-FFF2-40B4-BE49-F238E27FC236}">
                <a16:creationId xmlns:a16="http://schemas.microsoft.com/office/drawing/2014/main" id="{E4927094-07B8-40CA-BD4B-6FD8A4090C56}"/>
              </a:ext>
            </a:extLst>
          </p:cNvPr>
          <p:cNvSpPr txBox="1"/>
          <p:nvPr/>
        </p:nvSpPr>
        <p:spPr>
          <a:xfrm>
            <a:off x="680258" y="884372"/>
            <a:ext cx="11097491" cy="4462760"/>
          </a:xfrm>
          <a:prstGeom prst="rect">
            <a:avLst/>
          </a:prstGeom>
          <a:noFill/>
        </p:spPr>
        <p:txBody>
          <a:bodyPr wrap="square" rtlCol="0">
            <a:spAutoFit/>
          </a:bodyPr>
          <a:lstStyle/>
          <a:p>
            <a:pPr>
              <a:tabLst>
                <a:tab pos="989013" algn="l"/>
              </a:tabLst>
            </a:pPr>
            <a:r>
              <a:rPr lang="nl-NL" sz="1400" b="1" dirty="0"/>
              <a:t>Fragment 1: 	</a:t>
            </a:r>
            <a:r>
              <a:rPr lang="nl-NL" sz="1400" dirty="0"/>
              <a:t>“Zeker, het betrof alleen op het land gestationeerde intercontinentale raketten en raketten in onderzeeërs. Strategische </a:t>
            </a:r>
          </a:p>
          <a:p>
            <a:pPr>
              <a:tabLst>
                <a:tab pos="989013" algn="l"/>
              </a:tabLst>
            </a:pPr>
            <a:r>
              <a:rPr lang="nl-NL" sz="1400" dirty="0"/>
              <a:t>	bommenwerpers zouden pas bij latere besprekingen aan de orde komen. (...) Het nieuws over het akkoord verspreidde zich snel en </a:t>
            </a:r>
          </a:p>
          <a:p>
            <a:pPr>
              <a:tabLst>
                <a:tab pos="989013" algn="l"/>
              </a:tabLst>
            </a:pPr>
            <a:r>
              <a:rPr lang="nl-NL" sz="1400" dirty="0"/>
              <a:t>	overal op de wereld slaakten de mensen een zucht van verlichting.”</a:t>
            </a:r>
          </a:p>
          <a:p>
            <a:pPr>
              <a:tabLst>
                <a:tab pos="989013" algn="l"/>
              </a:tabLst>
            </a:pPr>
            <a:r>
              <a:rPr lang="nl-NL" sz="1400" b="1" dirty="0"/>
              <a:t>Fragment 2:	</a:t>
            </a:r>
            <a:r>
              <a:rPr lang="nl-NL" sz="1400" dirty="0"/>
              <a:t>“Namens mijn landgenoten, die ver weg aan de andere kant van de oceaan wonen, wil ik u vertellen dat ze er trots op zijn dat ze de </a:t>
            </a:r>
          </a:p>
          <a:p>
            <a:pPr>
              <a:tabLst>
                <a:tab pos="989013" algn="l"/>
              </a:tabLst>
            </a:pPr>
            <a:r>
              <a:rPr lang="nl-NL" sz="1400" dirty="0"/>
              <a:t>	afgelopen achttien jaar uw geschiedenis hebben mogen delen. Het is uniek in de geschiedenis dat na achttien jaar belegering deze stad </a:t>
            </a:r>
          </a:p>
          <a:p>
            <a:pPr>
              <a:tabLst>
                <a:tab pos="989013" algn="l"/>
              </a:tabLst>
            </a:pPr>
            <a:r>
              <a:rPr lang="nl-NL" sz="1400" dirty="0"/>
              <a:t>	nog zo vitaal, nog zo krachtig, en nog zo vol hoop en vastberadenheid is.”</a:t>
            </a:r>
          </a:p>
          <a:p>
            <a:pPr>
              <a:tabLst>
                <a:tab pos="989013" algn="l"/>
              </a:tabLst>
            </a:pPr>
            <a:r>
              <a:rPr lang="nl-NL" sz="1400" b="1" dirty="0"/>
              <a:t>Fragment 3:	“</a:t>
            </a:r>
            <a:r>
              <a:rPr lang="nl-NL" sz="1400" dirty="0"/>
              <a:t>Tegen tien uur konden enige honderden demonstranten een viertal agenten van de afzetting van de Prinsengracht bij de Runstraat </a:t>
            </a:r>
          </a:p>
          <a:p>
            <a:pPr>
              <a:tabLst>
                <a:tab pos="989013" algn="l"/>
              </a:tabLst>
            </a:pPr>
            <a:r>
              <a:rPr lang="nl-NL" sz="1400" dirty="0"/>
              <a:t>	voorbijkomen. Tegen de achterkant van het Waarheid-gebouw (Felix </a:t>
            </a:r>
            <a:r>
              <a:rPr lang="nl-NL" sz="1400" dirty="0" err="1"/>
              <a:t>Meritis</a:t>
            </a:r>
            <a:r>
              <a:rPr lang="nl-NL" sz="1400" dirty="0"/>
              <a:t>), daar waar de persen staan, werden explosieve stoffen </a:t>
            </a:r>
          </a:p>
          <a:p>
            <a:pPr>
              <a:tabLst>
                <a:tab pos="989013" algn="l"/>
              </a:tabLst>
            </a:pPr>
            <a:r>
              <a:rPr lang="nl-NL" sz="1400" dirty="0"/>
              <a:t>	gesmeten. Vlammen laaiden op en luide knallen weerklonken. Maar de verdedigers van De Waarheid waren op hun post.”</a:t>
            </a:r>
          </a:p>
          <a:p>
            <a:pPr>
              <a:tabLst>
                <a:tab pos="989013" algn="l"/>
              </a:tabLst>
            </a:pPr>
            <a:r>
              <a:rPr lang="nl-NL" sz="1400" b="1" dirty="0"/>
              <a:t>Fragment 4:	</a:t>
            </a:r>
            <a:r>
              <a:rPr lang="nl-NL" sz="1400" dirty="0"/>
              <a:t>Wij vragen jullie, Sovjetcommunisten, leidende vertegenwoordigers van de Communistische Partij van de Sovjet-Unie, om steun en </a:t>
            </a:r>
          </a:p>
          <a:p>
            <a:pPr>
              <a:tabLst>
                <a:tab pos="989013" algn="l"/>
              </a:tabLst>
            </a:pPr>
            <a:r>
              <a:rPr lang="nl-NL" sz="1400" dirty="0"/>
              <a:t>	hulp met alle middelen die jullie ter beschikking staan. Alleen met jullie hulp kan de Socialistische Republiek Tsjechoslowakije </a:t>
            </a:r>
          </a:p>
          <a:p>
            <a:pPr>
              <a:tabLst>
                <a:tab pos="989013" algn="l"/>
              </a:tabLst>
            </a:pPr>
            <a:r>
              <a:rPr lang="nl-NL" sz="1400" dirty="0"/>
              <a:t>	worden gered van het dreigende gevaar van een contrarevolutie.”</a:t>
            </a:r>
          </a:p>
          <a:p>
            <a:pPr>
              <a:tabLst>
                <a:tab pos="989013" algn="l"/>
              </a:tabLst>
            </a:pPr>
            <a:r>
              <a:rPr lang="nl-NL" dirty="0"/>
              <a:t> </a:t>
            </a:r>
            <a:endParaRPr lang="en-US" dirty="0"/>
          </a:p>
          <a:p>
            <a:pPr>
              <a:tabLst>
                <a:tab pos="989013" algn="l"/>
              </a:tabLst>
            </a:pPr>
            <a:r>
              <a:rPr lang="nl-NL" sz="1400" dirty="0"/>
              <a:t>Fragment 1 tot en met 4 zijn reacties op de volgende vijf gebeurtenissen tijdens de Koude Oorlog:</a:t>
            </a:r>
          </a:p>
          <a:p>
            <a:pPr>
              <a:tabLst>
                <a:tab pos="989013" algn="l"/>
              </a:tabLst>
            </a:pPr>
            <a:r>
              <a:rPr lang="nl-NL" sz="1400" dirty="0"/>
              <a:t>A - het neerslaan van de Hongaarse Opstand; </a:t>
            </a:r>
            <a:r>
              <a:rPr lang="nl-NL" sz="1400" dirty="0">
                <a:solidFill>
                  <a:srgbClr val="FF0000"/>
                </a:solidFill>
              </a:rPr>
              <a:t>WERELDWIJDE BOOSHEID OVER HET SU-OPTREDEN, OOK IN NEDERLAND, WAAR MENSEN NAAR HET</a:t>
            </a:r>
          </a:p>
          <a:p>
            <a:pPr>
              <a:tabLst>
                <a:tab pos="989013" algn="l"/>
              </a:tabLst>
            </a:pPr>
            <a:r>
              <a:rPr lang="nl-NL" sz="1400" dirty="0">
                <a:solidFill>
                  <a:srgbClr val="FF0000"/>
                </a:solidFill>
              </a:rPr>
              <a:t>      GEBOUW VAN DE COMMUNISTEN </a:t>
            </a:r>
            <a:r>
              <a:rPr lang="nl-NL" sz="1400" u="sng" dirty="0">
                <a:solidFill>
                  <a:srgbClr val="FF0000"/>
                </a:solidFill>
              </a:rPr>
              <a:t>(=FELIX MERITIS) </a:t>
            </a:r>
            <a:r>
              <a:rPr lang="nl-NL" sz="1400" dirty="0">
                <a:solidFill>
                  <a:srgbClr val="FF0000"/>
                </a:solidFill>
              </a:rPr>
              <a:t>GINGEN</a:t>
            </a:r>
            <a:endParaRPr lang="nl-NL" sz="1400" dirty="0"/>
          </a:p>
          <a:p>
            <a:pPr>
              <a:tabLst>
                <a:tab pos="989013" algn="l"/>
              </a:tabLst>
            </a:pPr>
            <a:r>
              <a:rPr lang="nl-NL" sz="1400" dirty="0"/>
              <a:t>B - de Cubaanse raketcrisis  </a:t>
            </a:r>
            <a:r>
              <a:rPr lang="nl-NL" sz="1400" dirty="0">
                <a:solidFill>
                  <a:srgbClr val="FF0000"/>
                </a:solidFill>
              </a:rPr>
              <a:t>ANGST VOOR EEN WERELDWIJDE ATOOMOORLOG</a:t>
            </a:r>
            <a:endParaRPr lang="nl-NL" sz="1400" dirty="0"/>
          </a:p>
          <a:p>
            <a:pPr>
              <a:tabLst>
                <a:tab pos="989013" algn="l"/>
              </a:tabLst>
            </a:pPr>
            <a:r>
              <a:rPr lang="nl-NL" sz="1400" dirty="0"/>
              <a:t>C - de toespraak van president Kennedy in Berlijn </a:t>
            </a:r>
            <a:r>
              <a:rPr lang="nl-NL" sz="1400" dirty="0">
                <a:solidFill>
                  <a:srgbClr val="FF0000"/>
                </a:solidFill>
              </a:rPr>
              <a:t>HET WESTEN IS BOOS OVER DE BOUW VAN DE MUUR IN </a:t>
            </a:r>
            <a:r>
              <a:rPr lang="nl-NL" sz="1400" u="sng" dirty="0">
                <a:solidFill>
                  <a:srgbClr val="FF0000"/>
                </a:solidFill>
              </a:rPr>
              <a:t>BERLIJN</a:t>
            </a:r>
          </a:p>
          <a:p>
            <a:pPr>
              <a:tabLst>
                <a:tab pos="989013" algn="l"/>
              </a:tabLst>
            </a:pPr>
            <a:r>
              <a:rPr lang="nl-NL" sz="1400" dirty="0"/>
              <a:t>D - de Praagse Lente </a:t>
            </a:r>
            <a:r>
              <a:rPr lang="nl-NL" sz="1400" dirty="0">
                <a:solidFill>
                  <a:srgbClr val="FF0000"/>
                </a:solidFill>
              </a:rPr>
              <a:t>GAAT OVER HET ONDERDRUKKEN VAN EEN OPSTAND IN </a:t>
            </a:r>
            <a:r>
              <a:rPr lang="nl-NL" sz="1400" u="sng" dirty="0">
                <a:solidFill>
                  <a:srgbClr val="FF0000"/>
                </a:solidFill>
              </a:rPr>
              <a:t>TSJECHO-SLOWAKIJE</a:t>
            </a:r>
            <a:endParaRPr lang="nl-NL" sz="1400" u="sng" dirty="0"/>
          </a:p>
          <a:p>
            <a:pPr>
              <a:tabLst>
                <a:tab pos="989013" algn="l"/>
              </a:tabLst>
            </a:pPr>
            <a:r>
              <a:rPr lang="nl-NL" sz="1400" dirty="0"/>
              <a:t>E - de ondertekening van SALT I. </a:t>
            </a:r>
            <a:r>
              <a:rPr lang="nl-NL" sz="1400" dirty="0">
                <a:solidFill>
                  <a:srgbClr val="FF0000"/>
                </a:solidFill>
              </a:rPr>
              <a:t>SU EN VS </a:t>
            </a:r>
            <a:r>
              <a:rPr lang="nl-NL" sz="1400" u="sng" dirty="0">
                <a:solidFill>
                  <a:srgbClr val="FF0000"/>
                </a:solidFill>
              </a:rPr>
              <a:t>ONDERHANDELEN </a:t>
            </a:r>
            <a:r>
              <a:rPr lang="nl-NL" sz="1400" dirty="0">
                <a:solidFill>
                  <a:srgbClr val="FF0000"/>
                </a:solidFill>
              </a:rPr>
              <a:t>OM HET AANTAL RAKETTEN TE VERMINDEREN</a:t>
            </a:r>
            <a:endParaRPr lang="nl-NL" sz="1400" dirty="0"/>
          </a:p>
        </p:txBody>
      </p:sp>
      <p:sp>
        <p:nvSpPr>
          <p:cNvPr id="7" name="Ovaal 6">
            <a:extLst>
              <a:ext uri="{FF2B5EF4-FFF2-40B4-BE49-F238E27FC236}">
                <a16:creationId xmlns:a16="http://schemas.microsoft.com/office/drawing/2014/main" id="{B179DC81-9FC3-4E50-B043-08BCEADB172A}"/>
              </a:ext>
            </a:extLst>
          </p:cNvPr>
          <p:cNvSpPr/>
          <p:nvPr/>
        </p:nvSpPr>
        <p:spPr>
          <a:xfrm>
            <a:off x="9564322" y="3012797"/>
            <a:ext cx="1238627" cy="450100"/>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Ovaal 7">
            <a:extLst>
              <a:ext uri="{FF2B5EF4-FFF2-40B4-BE49-F238E27FC236}">
                <a16:creationId xmlns:a16="http://schemas.microsoft.com/office/drawing/2014/main" id="{7D84E201-7156-445C-8093-300AB5B1F285}"/>
              </a:ext>
            </a:extLst>
          </p:cNvPr>
          <p:cNvSpPr/>
          <p:nvPr/>
        </p:nvSpPr>
        <p:spPr>
          <a:xfrm>
            <a:off x="6306536" y="2341173"/>
            <a:ext cx="1080685" cy="450100"/>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9" name="Ovaal 8">
            <a:extLst>
              <a:ext uri="{FF2B5EF4-FFF2-40B4-BE49-F238E27FC236}">
                <a16:creationId xmlns:a16="http://schemas.microsoft.com/office/drawing/2014/main" id="{B373E0A2-5F52-4E72-BB92-A9FAC6877768}"/>
              </a:ext>
            </a:extLst>
          </p:cNvPr>
          <p:cNvSpPr/>
          <p:nvPr/>
        </p:nvSpPr>
        <p:spPr>
          <a:xfrm>
            <a:off x="10711410" y="1637608"/>
            <a:ext cx="906913" cy="450100"/>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Ovaal 9">
            <a:extLst>
              <a:ext uri="{FF2B5EF4-FFF2-40B4-BE49-F238E27FC236}">
                <a16:creationId xmlns:a16="http://schemas.microsoft.com/office/drawing/2014/main" id="{18767AF8-9785-4E0E-B89C-0399A2B8CDE9}"/>
              </a:ext>
            </a:extLst>
          </p:cNvPr>
          <p:cNvSpPr/>
          <p:nvPr/>
        </p:nvSpPr>
        <p:spPr>
          <a:xfrm>
            <a:off x="4580297" y="1043500"/>
            <a:ext cx="1080685" cy="450100"/>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6" name="Rechte verbindingslijn met pijl 5">
            <a:extLst>
              <a:ext uri="{FF2B5EF4-FFF2-40B4-BE49-F238E27FC236}">
                <a16:creationId xmlns:a16="http://schemas.microsoft.com/office/drawing/2014/main" id="{C5652084-CDD6-4358-BC46-A624F45AF560}"/>
              </a:ext>
            </a:extLst>
          </p:cNvPr>
          <p:cNvCxnSpPr>
            <a:cxnSpLocks/>
          </p:cNvCxnSpPr>
          <p:nvPr/>
        </p:nvCxnSpPr>
        <p:spPr>
          <a:xfrm flipV="1">
            <a:off x="3591053" y="2718262"/>
            <a:ext cx="2715483" cy="15855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a:extLst>
              <a:ext uri="{FF2B5EF4-FFF2-40B4-BE49-F238E27FC236}">
                <a16:creationId xmlns:a16="http://schemas.microsoft.com/office/drawing/2014/main" id="{16925E9F-1F91-4C77-B7A7-C43B31E9838F}"/>
              </a:ext>
            </a:extLst>
          </p:cNvPr>
          <p:cNvCxnSpPr>
            <a:cxnSpLocks/>
          </p:cNvCxnSpPr>
          <p:nvPr/>
        </p:nvCxnSpPr>
        <p:spPr>
          <a:xfrm flipV="1">
            <a:off x="8852427" y="1870958"/>
            <a:ext cx="2260947" cy="28012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Rechte verbindingslijn met pijl 13">
            <a:extLst>
              <a:ext uri="{FF2B5EF4-FFF2-40B4-BE49-F238E27FC236}">
                <a16:creationId xmlns:a16="http://schemas.microsoft.com/office/drawing/2014/main" id="{9935F1AE-61EF-4A44-ABEF-1F12EBB396B9}"/>
              </a:ext>
            </a:extLst>
          </p:cNvPr>
          <p:cNvCxnSpPr>
            <a:cxnSpLocks/>
          </p:cNvCxnSpPr>
          <p:nvPr/>
        </p:nvCxnSpPr>
        <p:spPr>
          <a:xfrm flipV="1">
            <a:off x="7647709" y="3240863"/>
            <a:ext cx="2517303" cy="1727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Rechte verbindingslijn met pijl 15">
            <a:extLst>
              <a:ext uri="{FF2B5EF4-FFF2-40B4-BE49-F238E27FC236}">
                <a16:creationId xmlns:a16="http://schemas.microsoft.com/office/drawing/2014/main" id="{F81B1704-70ED-4134-8669-58AD56E1FC11}"/>
              </a:ext>
            </a:extLst>
          </p:cNvPr>
          <p:cNvCxnSpPr>
            <a:cxnSpLocks/>
          </p:cNvCxnSpPr>
          <p:nvPr/>
        </p:nvCxnSpPr>
        <p:spPr>
          <a:xfrm flipV="1">
            <a:off x="4139682" y="1637608"/>
            <a:ext cx="889518" cy="35661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kstvak 21">
            <a:extLst>
              <a:ext uri="{FF2B5EF4-FFF2-40B4-BE49-F238E27FC236}">
                <a16:creationId xmlns:a16="http://schemas.microsoft.com/office/drawing/2014/main" id="{CDE6D2E4-9A4D-44F7-882A-9D091906935E}"/>
              </a:ext>
            </a:extLst>
          </p:cNvPr>
          <p:cNvSpPr txBox="1"/>
          <p:nvPr/>
        </p:nvSpPr>
        <p:spPr>
          <a:xfrm>
            <a:off x="1637607" y="5506260"/>
            <a:ext cx="5030538" cy="738664"/>
          </a:xfrm>
          <a:prstGeom prst="rect">
            <a:avLst/>
          </a:prstGeom>
          <a:noFill/>
        </p:spPr>
        <p:txBody>
          <a:bodyPr wrap="square" rtlCol="0">
            <a:spAutoFit/>
          </a:bodyPr>
          <a:lstStyle/>
          <a:p>
            <a:r>
              <a:rPr lang="en-US" sz="1400" b="1" dirty="0"/>
              <a:t>Het </a:t>
            </a:r>
            <a:r>
              <a:rPr lang="en-US" sz="1400" b="1" dirty="0" err="1"/>
              <a:t>juiste</a:t>
            </a:r>
            <a:r>
              <a:rPr lang="en-US" sz="1400" b="1" dirty="0"/>
              <a:t> </a:t>
            </a:r>
            <a:r>
              <a:rPr lang="en-US" sz="1400" b="1" dirty="0" err="1"/>
              <a:t>antwoord</a:t>
            </a:r>
            <a:r>
              <a:rPr lang="en-US" sz="1400" b="1" dirty="0"/>
              <a:t>:</a:t>
            </a:r>
            <a:endParaRPr lang="en-US" sz="1400" dirty="0"/>
          </a:p>
          <a:p>
            <a:r>
              <a:rPr lang="en-US" sz="1400" dirty="0"/>
              <a:t>A </a:t>
            </a:r>
            <a:r>
              <a:rPr lang="en-US" sz="1400" dirty="0" err="1"/>
              <a:t>hoort</a:t>
            </a:r>
            <a:r>
              <a:rPr lang="en-US" sz="1400" dirty="0"/>
              <a:t> </a:t>
            </a:r>
            <a:r>
              <a:rPr lang="en-US" sz="1400" dirty="0" err="1"/>
              <a:t>bij</a:t>
            </a:r>
            <a:r>
              <a:rPr lang="en-US" sz="1400" dirty="0"/>
              <a:t> fragment 3  -   C </a:t>
            </a:r>
            <a:r>
              <a:rPr lang="en-US" sz="1400" dirty="0" err="1"/>
              <a:t>hoort</a:t>
            </a:r>
            <a:r>
              <a:rPr lang="en-US" sz="1400" dirty="0"/>
              <a:t> </a:t>
            </a:r>
            <a:r>
              <a:rPr lang="en-US" sz="1400" dirty="0" err="1"/>
              <a:t>bij</a:t>
            </a:r>
            <a:r>
              <a:rPr lang="en-US" sz="1400" dirty="0"/>
              <a:t> fragment 2</a:t>
            </a:r>
          </a:p>
          <a:p>
            <a:r>
              <a:rPr lang="en-US" sz="1400" dirty="0"/>
              <a:t>D </a:t>
            </a:r>
            <a:r>
              <a:rPr lang="en-US" sz="1400" dirty="0" err="1"/>
              <a:t>hoort</a:t>
            </a:r>
            <a:r>
              <a:rPr lang="en-US" sz="1400" dirty="0"/>
              <a:t> </a:t>
            </a:r>
            <a:r>
              <a:rPr lang="en-US" sz="1400" dirty="0" err="1"/>
              <a:t>bij</a:t>
            </a:r>
            <a:r>
              <a:rPr lang="en-US" sz="1400" dirty="0"/>
              <a:t> fragment 4  -   E </a:t>
            </a:r>
            <a:r>
              <a:rPr lang="en-US" sz="1400" dirty="0" err="1"/>
              <a:t>hoort</a:t>
            </a:r>
            <a:r>
              <a:rPr lang="en-US" sz="1400" dirty="0"/>
              <a:t> </a:t>
            </a:r>
            <a:r>
              <a:rPr lang="en-US" sz="1400" dirty="0" err="1"/>
              <a:t>bij</a:t>
            </a:r>
            <a:r>
              <a:rPr lang="en-US" sz="1400" dirty="0"/>
              <a:t> fragment 1</a:t>
            </a:r>
            <a:endParaRPr lang="nl-NL" sz="1400" dirty="0"/>
          </a:p>
        </p:txBody>
      </p:sp>
    </p:spTree>
    <p:extLst>
      <p:ext uri="{BB962C8B-B14F-4D97-AF65-F5344CB8AC3E}">
        <p14:creationId xmlns:p14="http://schemas.microsoft.com/office/powerpoint/2010/main" val="422879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EA16A0-66FA-42C9-8109-8ADF0427D704}"/>
              </a:ext>
            </a:extLst>
          </p:cNvPr>
          <p:cNvSpPr>
            <a:spLocks noGrp="1"/>
          </p:cNvSpPr>
          <p:nvPr>
            <p:ph type="ctrTitle" idx="4294967295"/>
          </p:nvPr>
        </p:nvSpPr>
        <p:spPr>
          <a:xfrm>
            <a:off x="0" y="0"/>
            <a:ext cx="12192000" cy="6858000"/>
          </a:xfrm>
        </p:spPr>
        <p:style>
          <a:lnRef idx="1">
            <a:schemeClr val="accent4"/>
          </a:lnRef>
          <a:fillRef idx="2">
            <a:schemeClr val="accent4"/>
          </a:fillRef>
          <a:effectRef idx="1">
            <a:schemeClr val="accent4"/>
          </a:effectRef>
          <a:fontRef idx="minor">
            <a:schemeClr val="dk1"/>
          </a:fontRef>
        </p:style>
        <p:txBody>
          <a:bodyPr>
            <a:normAutofit fontScale="90000"/>
          </a:bodyPr>
          <a:lstStyle/>
          <a:p>
            <a:pPr>
              <a:lnSpc>
                <a:spcPct val="150000"/>
              </a:lnSpc>
            </a:pPr>
            <a:r>
              <a:rPr lang="en-US" dirty="0" err="1"/>
              <a:t>Stap</a:t>
            </a:r>
            <a:r>
              <a:rPr lang="en-US" dirty="0"/>
              <a:t> 1: </a:t>
            </a:r>
            <a:r>
              <a:rPr lang="en-US" b="1" dirty="0" err="1"/>
              <a:t>herken</a:t>
            </a:r>
            <a:r>
              <a:rPr lang="en-US" b="1" dirty="0"/>
              <a:t> </a:t>
            </a:r>
            <a:r>
              <a:rPr lang="en-US" dirty="0"/>
              <a:t> de </a:t>
            </a:r>
            <a:r>
              <a:rPr lang="en-US" dirty="0" err="1"/>
              <a:t>soort</a:t>
            </a:r>
            <a:r>
              <a:rPr lang="en-US" dirty="0"/>
              <a:t> </a:t>
            </a:r>
            <a:r>
              <a:rPr lang="en-US" dirty="0" err="1"/>
              <a:t>vraag</a:t>
            </a:r>
            <a:br>
              <a:rPr lang="en-US" dirty="0"/>
            </a:br>
            <a:br>
              <a:rPr lang="en-US" dirty="0"/>
            </a:br>
            <a:br>
              <a:rPr lang="en-US" dirty="0"/>
            </a:br>
            <a:br>
              <a:rPr lang="en-US" dirty="0"/>
            </a:br>
            <a:br>
              <a:rPr lang="en-US" dirty="0"/>
            </a:br>
            <a:br>
              <a:rPr lang="en-US" dirty="0"/>
            </a:br>
            <a:br>
              <a:rPr lang="en-US" dirty="0"/>
            </a:br>
            <a:r>
              <a:rPr lang="en-US" dirty="0"/>
              <a:t> </a:t>
            </a:r>
            <a:r>
              <a:rPr lang="en-US" sz="6000" b="1" u="sng" dirty="0"/>
              <a:t>De </a:t>
            </a:r>
            <a:r>
              <a:rPr lang="en-US" sz="6000" b="1" u="sng" dirty="0" err="1"/>
              <a:t>meest</a:t>
            </a:r>
            <a:r>
              <a:rPr lang="en-US" sz="6000" b="1" u="sng" dirty="0"/>
              <a:t> </a:t>
            </a:r>
            <a:r>
              <a:rPr lang="en-US" sz="6000" b="1" u="sng" dirty="0" err="1"/>
              <a:t>voorkomende</a:t>
            </a:r>
            <a:r>
              <a:rPr lang="en-US" sz="6000" b="1" u="sng" dirty="0"/>
              <a:t> </a:t>
            </a:r>
            <a:r>
              <a:rPr lang="en-US" sz="6000" b="1" u="sng" dirty="0" err="1"/>
              <a:t>examenvragen</a:t>
            </a:r>
            <a:r>
              <a:rPr lang="en-US" sz="6000" b="1" u="sng" dirty="0"/>
              <a:t>:</a:t>
            </a:r>
            <a:br>
              <a:rPr lang="en-US" b="1" u="sng" dirty="0"/>
            </a:br>
            <a:r>
              <a:rPr lang="en-US" sz="3100" dirty="0"/>
              <a:t>- </a:t>
            </a:r>
            <a:r>
              <a:rPr lang="en-US" sz="3100" dirty="0" err="1">
                <a:solidFill>
                  <a:srgbClr val="FF0000"/>
                </a:solidFill>
              </a:rPr>
              <a:t>oorzakelijk</a:t>
            </a:r>
            <a:r>
              <a:rPr lang="en-US" sz="3100" dirty="0">
                <a:solidFill>
                  <a:srgbClr val="FF0000"/>
                </a:solidFill>
              </a:rPr>
              <a:t> </a:t>
            </a:r>
            <a:r>
              <a:rPr lang="en-US" sz="3100" dirty="0" err="1">
                <a:solidFill>
                  <a:srgbClr val="FF0000"/>
                </a:solidFill>
              </a:rPr>
              <a:t>verband-vragen</a:t>
            </a:r>
            <a:r>
              <a:rPr lang="en-US" sz="3100" dirty="0"/>
              <a:t> (leg </a:t>
            </a:r>
            <a:r>
              <a:rPr lang="en-US" sz="3100" dirty="0" err="1"/>
              <a:t>uit</a:t>
            </a:r>
            <a:r>
              <a:rPr lang="en-US" sz="3100" dirty="0"/>
              <a:t>; </a:t>
            </a:r>
            <a:r>
              <a:rPr lang="en-US" sz="3100" dirty="0" err="1"/>
              <a:t>verklaar</a:t>
            </a:r>
            <a:r>
              <a:rPr lang="en-US" sz="3100" dirty="0"/>
              <a:t>; </a:t>
            </a:r>
            <a:r>
              <a:rPr lang="en-US" sz="3100" dirty="0" err="1"/>
              <a:t>waarom</a:t>
            </a:r>
            <a:r>
              <a:rPr lang="en-US" sz="3100" dirty="0"/>
              <a:t>) (20-30%)</a:t>
            </a:r>
            <a:br>
              <a:rPr lang="en-US" sz="3100" dirty="0"/>
            </a:br>
            <a:r>
              <a:rPr lang="en-US" sz="3100" dirty="0"/>
              <a:t>- </a:t>
            </a:r>
            <a:r>
              <a:rPr lang="en-US" sz="3100" dirty="0" err="1">
                <a:solidFill>
                  <a:srgbClr val="00B050"/>
                </a:solidFill>
              </a:rPr>
              <a:t>argumentatie-vragen</a:t>
            </a:r>
            <a:r>
              <a:rPr lang="en-US" sz="3100" dirty="0"/>
              <a:t> (</a:t>
            </a:r>
            <a:r>
              <a:rPr lang="en-US" sz="3100" dirty="0" err="1"/>
              <a:t>beredeneer</a:t>
            </a:r>
            <a:r>
              <a:rPr lang="en-US" sz="3100" dirty="0"/>
              <a:t>; </a:t>
            </a:r>
            <a:r>
              <a:rPr lang="en-US" sz="3100" dirty="0" err="1"/>
              <a:t>laat</a:t>
            </a:r>
            <a:r>
              <a:rPr lang="en-US" sz="3100" dirty="0"/>
              <a:t> </a:t>
            </a:r>
            <a:r>
              <a:rPr lang="en-US" sz="3100" dirty="0" err="1"/>
              <a:t>zien</a:t>
            </a:r>
            <a:r>
              <a:rPr lang="en-US" sz="3100" dirty="0"/>
              <a:t>; toon </a:t>
            </a:r>
            <a:r>
              <a:rPr lang="en-US" sz="3100" dirty="0" err="1"/>
              <a:t>aan</a:t>
            </a:r>
            <a:r>
              <a:rPr lang="en-US" sz="3100" dirty="0"/>
              <a:t>) (15-25%)</a:t>
            </a:r>
            <a:br>
              <a:rPr lang="en-US" sz="3100" dirty="0"/>
            </a:br>
            <a:r>
              <a:rPr lang="en-US" sz="3100" dirty="0"/>
              <a:t>- </a:t>
            </a:r>
            <a:r>
              <a:rPr lang="en-US" sz="3100" dirty="0" err="1">
                <a:solidFill>
                  <a:schemeClr val="accent2"/>
                </a:solidFill>
              </a:rPr>
              <a:t>toepassingvragen</a:t>
            </a:r>
            <a:r>
              <a:rPr lang="en-US" sz="3100" dirty="0"/>
              <a:t> (leg </a:t>
            </a:r>
            <a:r>
              <a:rPr lang="en-US" sz="3100" dirty="0" err="1"/>
              <a:t>uit</a:t>
            </a:r>
            <a:r>
              <a:rPr lang="en-US" sz="3100" dirty="0"/>
              <a:t>; </a:t>
            </a:r>
            <a:r>
              <a:rPr lang="en-US" sz="3100" dirty="0" err="1"/>
              <a:t>laat</a:t>
            </a:r>
            <a:r>
              <a:rPr lang="en-US" sz="3100" dirty="0"/>
              <a:t> </a:t>
            </a:r>
            <a:r>
              <a:rPr lang="en-US" sz="3100" dirty="0" err="1"/>
              <a:t>zien</a:t>
            </a:r>
            <a:r>
              <a:rPr lang="en-US" sz="3100" dirty="0"/>
              <a:t>; toon </a:t>
            </a:r>
            <a:r>
              <a:rPr lang="en-US" sz="3100" dirty="0" err="1"/>
              <a:t>aan</a:t>
            </a:r>
            <a:r>
              <a:rPr lang="en-US" sz="3100" dirty="0"/>
              <a:t>) (H: 20%,V: 10%)</a:t>
            </a:r>
            <a:br>
              <a:rPr lang="en-US" sz="3100" dirty="0"/>
            </a:br>
            <a:r>
              <a:rPr lang="en-US" sz="3100" dirty="0"/>
              <a:t>- </a:t>
            </a:r>
            <a:r>
              <a:rPr lang="en-US" sz="3100" dirty="0" err="1">
                <a:solidFill>
                  <a:srgbClr val="0070C0"/>
                </a:solidFill>
              </a:rPr>
              <a:t>volgorde-vragen</a:t>
            </a:r>
            <a:r>
              <a:rPr lang="en-US" sz="3100" dirty="0"/>
              <a:t> (</a:t>
            </a:r>
            <a:r>
              <a:rPr lang="en-US" sz="3100" dirty="0" err="1"/>
              <a:t>zet</a:t>
            </a:r>
            <a:r>
              <a:rPr lang="en-US" sz="3100" dirty="0"/>
              <a:t> in de </a:t>
            </a:r>
            <a:r>
              <a:rPr lang="en-US" sz="3100" dirty="0" err="1"/>
              <a:t>juiste</a:t>
            </a:r>
            <a:r>
              <a:rPr lang="en-US" sz="3100" dirty="0"/>
              <a:t> </a:t>
            </a:r>
            <a:r>
              <a:rPr lang="en-US" sz="3100" dirty="0" err="1"/>
              <a:t>volgorde</a:t>
            </a:r>
            <a:r>
              <a:rPr lang="en-US" sz="3100" dirty="0"/>
              <a:t>) (5 – 10%)</a:t>
            </a:r>
            <a:br>
              <a:rPr lang="en-US" sz="3100" dirty="0"/>
            </a:br>
            <a:r>
              <a:rPr lang="en-US" sz="3100" dirty="0"/>
              <a:t>- </a:t>
            </a:r>
            <a:r>
              <a:rPr lang="en-US" sz="3100" dirty="0" err="1">
                <a:solidFill>
                  <a:srgbClr val="7030A0"/>
                </a:solidFill>
              </a:rPr>
              <a:t>kenmerkend</a:t>
            </a:r>
            <a:r>
              <a:rPr lang="en-US" sz="3100" dirty="0">
                <a:solidFill>
                  <a:srgbClr val="7030A0"/>
                </a:solidFill>
              </a:rPr>
              <a:t> </a:t>
            </a:r>
            <a:r>
              <a:rPr lang="en-US" sz="3100" dirty="0" err="1">
                <a:solidFill>
                  <a:srgbClr val="7030A0"/>
                </a:solidFill>
              </a:rPr>
              <a:t>aspectvragen</a:t>
            </a:r>
            <a:r>
              <a:rPr lang="en-US" sz="3100" dirty="0">
                <a:solidFill>
                  <a:schemeClr val="tx1"/>
                </a:solidFill>
              </a:rPr>
              <a:t> </a:t>
            </a:r>
            <a:r>
              <a:rPr lang="en-US" sz="3100" dirty="0"/>
              <a:t>(</a:t>
            </a:r>
            <a:r>
              <a:rPr lang="en-US" sz="3100" dirty="0" err="1"/>
              <a:t>noem</a:t>
            </a:r>
            <a:r>
              <a:rPr lang="en-US" sz="3100" dirty="0"/>
              <a:t>, leg </a:t>
            </a:r>
            <a:r>
              <a:rPr lang="en-US" sz="3100" dirty="0" err="1"/>
              <a:t>uit</a:t>
            </a:r>
            <a:r>
              <a:rPr lang="en-US" sz="3100" dirty="0"/>
              <a:t>) (H: 15%, V:10%)</a:t>
            </a:r>
            <a:br>
              <a:rPr lang="en-US" sz="3100" dirty="0"/>
            </a:br>
            <a:r>
              <a:rPr lang="en-US" sz="3100" dirty="0"/>
              <a:t>- </a:t>
            </a:r>
            <a:r>
              <a:rPr lang="en-US" sz="3100" dirty="0" err="1">
                <a:solidFill>
                  <a:srgbClr val="00B0F0"/>
                </a:solidFill>
              </a:rPr>
              <a:t>historische</a:t>
            </a:r>
            <a:r>
              <a:rPr lang="en-US" sz="3100" dirty="0">
                <a:solidFill>
                  <a:srgbClr val="00B0F0"/>
                </a:solidFill>
              </a:rPr>
              <a:t> </a:t>
            </a:r>
            <a:r>
              <a:rPr lang="en-US" sz="3100" dirty="0" err="1">
                <a:solidFill>
                  <a:srgbClr val="00B0F0"/>
                </a:solidFill>
              </a:rPr>
              <a:t>vaardigheden-vragen</a:t>
            </a:r>
            <a:r>
              <a:rPr lang="en-US" sz="3100" dirty="0"/>
              <a:t> (leg </a:t>
            </a:r>
            <a:r>
              <a:rPr lang="en-US" sz="3100" dirty="0" err="1"/>
              <a:t>uit</a:t>
            </a:r>
            <a:r>
              <a:rPr lang="en-US" sz="3100" dirty="0"/>
              <a:t>; </a:t>
            </a:r>
            <a:r>
              <a:rPr lang="en-US" sz="3100" dirty="0" err="1"/>
              <a:t>geef</a:t>
            </a:r>
            <a:r>
              <a:rPr lang="en-US" sz="3100" dirty="0"/>
              <a:t> </a:t>
            </a:r>
            <a:r>
              <a:rPr lang="en-US" sz="3100" dirty="0" err="1"/>
              <a:t>aan</a:t>
            </a:r>
            <a:r>
              <a:rPr lang="en-US" sz="3100" dirty="0"/>
              <a:t>) (10%) </a:t>
            </a:r>
            <a:br>
              <a:rPr lang="en-US" sz="3100" dirty="0"/>
            </a:br>
            <a:r>
              <a:rPr lang="en-US" sz="3100" dirty="0"/>
              <a:t>- </a:t>
            </a:r>
            <a:r>
              <a:rPr lang="en-US" sz="3100" dirty="0" err="1">
                <a:solidFill>
                  <a:srgbClr val="C00000"/>
                </a:solidFill>
              </a:rPr>
              <a:t>combinatievragen</a:t>
            </a:r>
            <a:r>
              <a:rPr lang="en-US" sz="3100" dirty="0">
                <a:solidFill>
                  <a:srgbClr val="C00000"/>
                </a:solidFill>
              </a:rPr>
              <a:t> </a:t>
            </a:r>
            <a:r>
              <a:rPr lang="en-US" sz="3100" dirty="0">
                <a:solidFill>
                  <a:schemeClr val="tx1"/>
                </a:solidFill>
              </a:rPr>
              <a:t>(</a:t>
            </a:r>
            <a:r>
              <a:rPr lang="en-US" sz="3100" dirty="0" err="1">
                <a:solidFill>
                  <a:schemeClr val="tx1"/>
                </a:solidFill>
              </a:rPr>
              <a:t>koppel</a:t>
            </a:r>
            <a:r>
              <a:rPr lang="en-US" sz="3100" dirty="0">
                <a:solidFill>
                  <a:schemeClr val="tx1"/>
                </a:solidFill>
              </a:rPr>
              <a:t> </a:t>
            </a:r>
            <a:r>
              <a:rPr lang="en-US" sz="3100" dirty="0" err="1">
                <a:solidFill>
                  <a:schemeClr val="tx1"/>
                </a:solidFill>
              </a:rPr>
              <a:t>aan</a:t>
            </a:r>
            <a:r>
              <a:rPr lang="en-US" sz="3100" dirty="0">
                <a:solidFill>
                  <a:schemeClr val="tx1"/>
                </a:solidFill>
              </a:rPr>
              <a:t>; </a:t>
            </a:r>
            <a:r>
              <a:rPr lang="en-US" sz="3100" dirty="0" err="1">
                <a:solidFill>
                  <a:schemeClr val="tx1"/>
                </a:solidFill>
              </a:rPr>
              <a:t>verbind</a:t>
            </a:r>
            <a:r>
              <a:rPr lang="en-US" sz="3100" dirty="0">
                <a:solidFill>
                  <a:schemeClr val="tx1"/>
                </a:solidFill>
              </a:rPr>
              <a:t>) </a:t>
            </a:r>
            <a:r>
              <a:rPr lang="en-US" sz="3100" dirty="0"/>
              <a:t>(0-5%)</a:t>
            </a:r>
            <a:br>
              <a:rPr lang="en-US" sz="3100" dirty="0"/>
            </a:br>
            <a:br>
              <a:rPr lang="en-US" dirty="0"/>
            </a:br>
            <a:br>
              <a:rPr lang="en-US" dirty="0"/>
            </a:br>
            <a:br>
              <a:rPr lang="en-US" dirty="0"/>
            </a:br>
            <a:br>
              <a:rPr lang="en-US" dirty="0"/>
            </a:br>
            <a:br>
              <a:rPr lang="en-US" dirty="0"/>
            </a:br>
            <a:br>
              <a:rPr lang="en-US" dirty="0"/>
            </a:br>
            <a:endParaRPr lang="nl-NL" dirty="0"/>
          </a:p>
        </p:txBody>
      </p:sp>
    </p:spTree>
    <p:extLst>
      <p:ext uri="{BB962C8B-B14F-4D97-AF65-F5344CB8AC3E}">
        <p14:creationId xmlns:p14="http://schemas.microsoft.com/office/powerpoint/2010/main" val="1725184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5687B59D-86D4-4FF0-B619-8CA0C90C403A}"/>
              </a:ext>
            </a:extLst>
          </p:cNvPr>
          <p:cNvSpPr txBox="1"/>
          <p:nvPr/>
        </p:nvSpPr>
        <p:spPr>
          <a:xfrm>
            <a:off x="0" y="0"/>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3" name="Rechthoek 2">
            <a:extLst>
              <a:ext uri="{FF2B5EF4-FFF2-40B4-BE49-F238E27FC236}">
                <a16:creationId xmlns:a16="http://schemas.microsoft.com/office/drawing/2014/main" id="{B1E65F61-61C3-48D3-9728-3620671C7C1E}"/>
              </a:ext>
            </a:extLst>
          </p:cNvPr>
          <p:cNvSpPr/>
          <p:nvPr/>
        </p:nvSpPr>
        <p:spPr>
          <a:xfrm>
            <a:off x="916180" y="607121"/>
            <a:ext cx="10405756" cy="1323439"/>
          </a:xfrm>
          <a:prstGeom prst="rect">
            <a:avLst/>
          </a:prstGeom>
        </p:spPr>
        <p:txBody>
          <a:bodyPr wrap="square">
            <a:spAutoFit/>
          </a:bodyPr>
          <a:lstStyle/>
          <a:p>
            <a:r>
              <a:rPr lang="en-US" sz="4000" dirty="0">
                <a:solidFill>
                  <a:srgbClr val="FF0000"/>
                </a:solidFill>
              </a:rPr>
              <a:t>STAPPENPLAN:</a:t>
            </a:r>
          </a:p>
          <a:p>
            <a:r>
              <a:rPr lang="en-US" sz="4000" dirty="0" err="1">
                <a:solidFill>
                  <a:srgbClr val="000000"/>
                </a:solidFill>
              </a:rPr>
              <a:t>antwoord</a:t>
            </a:r>
            <a:r>
              <a:rPr lang="en-US" sz="4000" dirty="0">
                <a:solidFill>
                  <a:srgbClr val="000000"/>
                </a:solidFill>
              </a:rPr>
              <a:t> </a:t>
            </a:r>
            <a:r>
              <a:rPr lang="en-US" sz="4000" dirty="0" err="1">
                <a:solidFill>
                  <a:srgbClr val="000000"/>
                </a:solidFill>
              </a:rPr>
              <a:t>geven</a:t>
            </a:r>
            <a:r>
              <a:rPr lang="en-US" sz="4000" dirty="0">
                <a:solidFill>
                  <a:srgbClr val="000000"/>
                </a:solidFill>
              </a:rPr>
              <a:t> op </a:t>
            </a:r>
            <a:r>
              <a:rPr lang="en-US" sz="4000" dirty="0" err="1">
                <a:solidFill>
                  <a:srgbClr val="000000"/>
                </a:solidFill>
              </a:rPr>
              <a:t>een</a:t>
            </a:r>
            <a:r>
              <a:rPr lang="en-US" sz="4000" dirty="0">
                <a:solidFill>
                  <a:srgbClr val="000000"/>
                </a:solidFill>
              </a:rPr>
              <a:t> </a:t>
            </a:r>
            <a:r>
              <a:rPr lang="en-US" sz="4000" dirty="0" err="1">
                <a:solidFill>
                  <a:srgbClr val="000000"/>
                </a:solidFill>
              </a:rPr>
              <a:t>geschiedenisvraag</a:t>
            </a:r>
            <a:endParaRPr lang="en-US" sz="4000" dirty="0">
              <a:solidFill>
                <a:srgbClr val="000000"/>
              </a:solidFill>
            </a:endParaRPr>
          </a:p>
        </p:txBody>
      </p:sp>
      <p:sp>
        <p:nvSpPr>
          <p:cNvPr id="4" name="Tekstvak 3">
            <a:extLst>
              <a:ext uri="{FF2B5EF4-FFF2-40B4-BE49-F238E27FC236}">
                <a16:creationId xmlns:a16="http://schemas.microsoft.com/office/drawing/2014/main" id="{03FB3FF0-E666-4733-AB44-42FC92537C4C}"/>
              </a:ext>
            </a:extLst>
          </p:cNvPr>
          <p:cNvSpPr txBox="1"/>
          <p:nvPr/>
        </p:nvSpPr>
        <p:spPr>
          <a:xfrm>
            <a:off x="916180" y="2188254"/>
            <a:ext cx="11054147" cy="4031873"/>
          </a:xfrm>
          <a:prstGeom prst="rect">
            <a:avLst/>
          </a:prstGeom>
          <a:noFill/>
        </p:spPr>
        <p:txBody>
          <a:bodyPr wrap="square" rtlCol="0">
            <a:spAutoFit/>
          </a:bodyPr>
          <a:lstStyle/>
          <a:p>
            <a:r>
              <a:rPr lang="en-US" sz="1400" b="1" dirty="0" err="1"/>
              <a:t>Stap</a:t>
            </a:r>
            <a:r>
              <a:rPr lang="en-US" sz="1400" b="1" dirty="0"/>
              <a:t> 1:</a:t>
            </a:r>
            <a:r>
              <a:rPr lang="en-US" sz="1400" dirty="0"/>
              <a:t> </a:t>
            </a:r>
            <a:r>
              <a:rPr lang="en-US" sz="1400" dirty="0" err="1">
                <a:solidFill>
                  <a:srgbClr val="FF0000"/>
                </a:solidFill>
              </a:rPr>
              <a:t>herken</a:t>
            </a:r>
            <a:r>
              <a:rPr lang="en-US" sz="1400" dirty="0">
                <a:solidFill>
                  <a:srgbClr val="FF0000"/>
                </a:solidFill>
              </a:rPr>
              <a:t> de </a:t>
            </a:r>
            <a:r>
              <a:rPr lang="en-US" sz="1400" dirty="0" err="1">
                <a:solidFill>
                  <a:srgbClr val="FF0000"/>
                </a:solidFill>
              </a:rPr>
              <a:t>vraag</a:t>
            </a:r>
            <a:r>
              <a:rPr lang="en-US" sz="1400" dirty="0">
                <a:solidFill>
                  <a:srgbClr val="FF0000"/>
                </a:solidFill>
              </a:rPr>
              <a:t> </a:t>
            </a:r>
            <a:r>
              <a:rPr lang="en-US" sz="1400" dirty="0"/>
              <a:t>(is het </a:t>
            </a:r>
            <a:r>
              <a:rPr lang="en-US" sz="1400" dirty="0" err="1"/>
              <a:t>een</a:t>
            </a:r>
            <a:r>
              <a:rPr lang="en-US" sz="1400" dirty="0"/>
              <a:t> </a:t>
            </a:r>
            <a:r>
              <a:rPr lang="en-US" sz="1400" dirty="0" err="1"/>
              <a:t>volgordevraag</a:t>
            </a:r>
            <a:r>
              <a:rPr lang="en-US" sz="1400" dirty="0"/>
              <a:t>, </a:t>
            </a:r>
            <a:r>
              <a:rPr lang="en-US" sz="1400" dirty="0" err="1"/>
              <a:t>een</a:t>
            </a:r>
            <a:r>
              <a:rPr lang="en-US" sz="1400" dirty="0"/>
              <a:t> </a:t>
            </a:r>
            <a:r>
              <a:rPr lang="en-US" sz="1400" dirty="0" err="1"/>
              <a:t>toepassingsvraag</a:t>
            </a:r>
            <a:r>
              <a:rPr lang="en-US" sz="1400" dirty="0"/>
              <a:t>, </a:t>
            </a:r>
            <a:r>
              <a:rPr lang="en-US" sz="1400" dirty="0" err="1"/>
              <a:t>een</a:t>
            </a:r>
            <a:r>
              <a:rPr lang="en-US" sz="1400" dirty="0"/>
              <a:t> </a:t>
            </a:r>
            <a:r>
              <a:rPr lang="en-US" sz="1400" dirty="0" err="1"/>
              <a:t>argumentatievraag</a:t>
            </a:r>
            <a:r>
              <a:rPr lang="en-US" sz="1400" dirty="0"/>
              <a:t>, etc.</a:t>
            </a:r>
          </a:p>
          <a:p>
            <a:r>
              <a:rPr lang="en-US" sz="1400" b="1" dirty="0" err="1"/>
              <a:t>Stap</a:t>
            </a:r>
            <a:r>
              <a:rPr lang="en-US" sz="1400" b="1" dirty="0"/>
              <a:t> 2:</a:t>
            </a:r>
            <a:r>
              <a:rPr lang="en-US" sz="1400" dirty="0"/>
              <a:t> </a:t>
            </a:r>
            <a:r>
              <a:rPr lang="en-US" sz="1400" dirty="0" err="1"/>
              <a:t>formuleer</a:t>
            </a:r>
            <a:r>
              <a:rPr lang="en-US" sz="1400" dirty="0"/>
              <a:t> (in </a:t>
            </a:r>
            <a:r>
              <a:rPr lang="en-US" sz="1400" dirty="0" err="1"/>
              <a:t>je</a:t>
            </a:r>
            <a:r>
              <a:rPr lang="en-US" sz="1400" dirty="0"/>
              <a:t> </a:t>
            </a:r>
            <a:r>
              <a:rPr lang="en-US" sz="1400" dirty="0" err="1"/>
              <a:t>hoofd</a:t>
            </a:r>
            <a:r>
              <a:rPr lang="en-US" sz="1400" dirty="0"/>
              <a:t>)  </a:t>
            </a:r>
            <a:r>
              <a:rPr lang="en-US" sz="1400" dirty="0">
                <a:solidFill>
                  <a:srgbClr val="FF0000"/>
                </a:solidFill>
              </a:rPr>
              <a:t>wat </a:t>
            </a:r>
            <a:r>
              <a:rPr lang="en-US" sz="1400" dirty="0" err="1">
                <a:solidFill>
                  <a:srgbClr val="FF0000"/>
                </a:solidFill>
              </a:rPr>
              <a:t>er</a:t>
            </a:r>
            <a:r>
              <a:rPr lang="en-US" sz="1400" dirty="0">
                <a:solidFill>
                  <a:srgbClr val="FF0000"/>
                </a:solidFill>
              </a:rPr>
              <a:t> nu </a:t>
            </a:r>
            <a:r>
              <a:rPr lang="en-US" sz="1400" dirty="0" err="1">
                <a:solidFill>
                  <a:srgbClr val="FF0000"/>
                </a:solidFill>
              </a:rPr>
              <a:t>eigenlijk</a:t>
            </a:r>
            <a:r>
              <a:rPr lang="en-US" sz="1400" dirty="0">
                <a:solidFill>
                  <a:srgbClr val="FF0000"/>
                </a:solidFill>
              </a:rPr>
              <a:t> </a:t>
            </a:r>
            <a:r>
              <a:rPr lang="en-US" sz="1400" dirty="0" err="1">
                <a:solidFill>
                  <a:srgbClr val="FF0000"/>
                </a:solidFill>
              </a:rPr>
              <a:t>precies</a:t>
            </a:r>
            <a:r>
              <a:rPr lang="en-US" sz="1400" dirty="0">
                <a:solidFill>
                  <a:srgbClr val="FF0000"/>
                </a:solidFill>
              </a:rPr>
              <a:t> </a:t>
            </a:r>
            <a:r>
              <a:rPr lang="en-US" sz="1400" dirty="0" err="1">
                <a:solidFill>
                  <a:srgbClr val="FF0000"/>
                </a:solidFill>
              </a:rPr>
              <a:t>gevraagd</a:t>
            </a:r>
            <a:r>
              <a:rPr lang="en-US" sz="1400" dirty="0">
                <a:solidFill>
                  <a:srgbClr val="FF0000"/>
                </a:solidFill>
              </a:rPr>
              <a:t> </a:t>
            </a:r>
            <a:r>
              <a:rPr lang="en-US" sz="1400" dirty="0" err="1">
                <a:solidFill>
                  <a:srgbClr val="FF0000"/>
                </a:solidFill>
              </a:rPr>
              <a:t>wordt</a:t>
            </a:r>
            <a:r>
              <a:rPr lang="en-US" sz="1400" dirty="0"/>
              <a:t>;</a:t>
            </a:r>
          </a:p>
          <a:p>
            <a:r>
              <a:rPr lang="en-US" sz="1400" b="1" dirty="0" err="1"/>
              <a:t>Stap</a:t>
            </a:r>
            <a:r>
              <a:rPr lang="en-US" sz="1400" b="1" dirty="0"/>
              <a:t> 3:</a:t>
            </a:r>
            <a:r>
              <a:rPr lang="en-US" sz="1400" dirty="0"/>
              <a:t> </a:t>
            </a:r>
            <a:r>
              <a:rPr lang="en-US" sz="1400" dirty="0" err="1"/>
              <a:t>bedenk</a:t>
            </a:r>
            <a:r>
              <a:rPr lang="en-US" sz="1400" dirty="0"/>
              <a:t> </a:t>
            </a:r>
            <a:r>
              <a:rPr lang="en-US" sz="1400" dirty="0">
                <a:solidFill>
                  <a:srgbClr val="FF0000"/>
                </a:solidFill>
              </a:rPr>
              <a:t>wat </a:t>
            </a:r>
            <a:r>
              <a:rPr lang="en-US" sz="1400" dirty="0" err="1">
                <a:solidFill>
                  <a:srgbClr val="FF0000"/>
                </a:solidFill>
              </a:rPr>
              <a:t>je</a:t>
            </a:r>
            <a:r>
              <a:rPr lang="en-US" sz="1400" dirty="0">
                <a:solidFill>
                  <a:srgbClr val="FF0000"/>
                </a:solidFill>
              </a:rPr>
              <a:t> </a:t>
            </a:r>
            <a:r>
              <a:rPr lang="en-US" sz="1400" dirty="0" err="1">
                <a:solidFill>
                  <a:srgbClr val="FF0000"/>
                </a:solidFill>
              </a:rPr>
              <a:t>moet</a:t>
            </a:r>
            <a:r>
              <a:rPr lang="en-US" sz="1400" dirty="0">
                <a:solidFill>
                  <a:srgbClr val="FF0000"/>
                </a:solidFill>
              </a:rPr>
              <a:t> </a:t>
            </a:r>
            <a:r>
              <a:rPr lang="en-US" sz="1400" dirty="0" err="1">
                <a:solidFill>
                  <a:srgbClr val="FF0000"/>
                </a:solidFill>
              </a:rPr>
              <a:t>doen</a:t>
            </a:r>
            <a:r>
              <a:rPr lang="en-US" sz="1400" dirty="0">
                <a:solidFill>
                  <a:srgbClr val="FF0000"/>
                </a:solidFill>
              </a:rPr>
              <a:t> </a:t>
            </a:r>
            <a:r>
              <a:rPr lang="en-US" sz="1400" dirty="0"/>
              <a:t>om </a:t>
            </a:r>
            <a:r>
              <a:rPr lang="en-US" sz="1400" dirty="0" err="1"/>
              <a:t>een</a:t>
            </a:r>
            <a:r>
              <a:rPr lang="en-US" sz="1400" dirty="0"/>
              <a:t> </a:t>
            </a:r>
            <a:r>
              <a:rPr lang="en-US" sz="1400" dirty="0" err="1"/>
              <a:t>goed</a:t>
            </a:r>
            <a:r>
              <a:rPr lang="en-US" sz="1400" dirty="0"/>
              <a:t> </a:t>
            </a:r>
            <a:r>
              <a:rPr lang="en-US" sz="1400" dirty="0" err="1"/>
              <a:t>antwoord</a:t>
            </a:r>
            <a:r>
              <a:rPr lang="en-US" sz="1400" dirty="0"/>
              <a:t> </a:t>
            </a:r>
            <a:r>
              <a:rPr lang="en-US" sz="1400" dirty="0" err="1"/>
              <a:t>te</a:t>
            </a:r>
            <a:r>
              <a:rPr lang="en-US" sz="1400" dirty="0"/>
              <a:t> </a:t>
            </a:r>
            <a:r>
              <a:rPr lang="en-US" sz="1400" dirty="0" err="1"/>
              <a:t>krijgen</a:t>
            </a:r>
            <a:r>
              <a:rPr lang="en-US" sz="1400" dirty="0"/>
              <a:t>;</a:t>
            </a:r>
          </a:p>
          <a:p>
            <a:r>
              <a:rPr lang="en-US" sz="1400" b="1" dirty="0" err="1"/>
              <a:t>Stap</a:t>
            </a:r>
            <a:r>
              <a:rPr lang="en-US" sz="1400" b="1" dirty="0"/>
              <a:t> 4: </a:t>
            </a:r>
            <a:r>
              <a:rPr lang="en-US" sz="1400" dirty="0" err="1"/>
              <a:t>formuleer</a:t>
            </a:r>
            <a:r>
              <a:rPr lang="en-US" sz="1400" dirty="0"/>
              <a:t> </a:t>
            </a:r>
            <a:r>
              <a:rPr lang="en-US" sz="1400" dirty="0" err="1"/>
              <a:t>een</a:t>
            </a:r>
            <a:r>
              <a:rPr lang="en-US" sz="1400" dirty="0"/>
              <a:t> </a:t>
            </a:r>
            <a:r>
              <a:rPr lang="en-US" sz="1400" dirty="0" err="1">
                <a:solidFill>
                  <a:srgbClr val="FF0000"/>
                </a:solidFill>
              </a:rPr>
              <a:t>goed</a:t>
            </a:r>
            <a:r>
              <a:rPr lang="en-US" sz="1400" dirty="0">
                <a:solidFill>
                  <a:srgbClr val="FF0000"/>
                </a:solidFill>
              </a:rPr>
              <a:t> (model-)</a:t>
            </a:r>
            <a:r>
              <a:rPr lang="en-US" sz="1400" dirty="0" err="1">
                <a:solidFill>
                  <a:srgbClr val="FF0000"/>
                </a:solidFill>
              </a:rPr>
              <a:t>antwoord</a:t>
            </a:r>
            <a:r>
              <a:rPr lang="en-US" sz="1400" dirty="0">
                <a:solidFill>
                  <a:srgbClr val="FF0000"/>
                </a:solidFill>
              </a:rPr>
              <a:t>. </a:t>
            </a:r>
          </a:p>
          <a:p>
            <a:endParaRPr lang="en-US" dirty="0">
              <a:solidFill>
                <a:srgbClr val="FF0000"/>
              </a:solidFill>
            </a:endParaRPr>
          </a:p>
          <a:p>
            <a:endParaRPr lang="en-US" dirty="0">
              <a:solidFill>
                <a:srgbClr val="FF0000"/>
              </a:solidFill>
            </a:endParaRPr>
          </a:p>
          <a:p>
            <a:r>
              <a:rPr lang="en-US" sz="1400" b="1" dirty="0" err="1">
                <a:solidFill>
                  <a:srgbClr val="FF0000"/>
                </a:solidFill>
              </a:rPr>
              <a:t>Voorbeeldvraag</a:t>
            </a:r>
            <a:r>
              <a:rPr lang="en-US" sz="1400" b="1" dirty="0">
                <a:solidFill>
                  <a:srgbClr val="FF0000"/>
                </a:solidFill>
              </a:rPr>
              <a:t>:</a:t>
            </a:r>
          </a:p>
          <a:p>
            <a:pPr>
              <a:tabLst>
                <a:tab pos="357188" algn="l"/>
                <a:tab pos="623888" algn="l"/>
                <a:tab pos="1163638" algn="l"/>
              </a:tabLst>
            </a:pPr>
            <a:r>
              <a:rPr lang="en-US" sz="1400" b="1" i="1" dirty="0"/>
              <a:t>2p</a:t>
            </a:r>
            <a:r>
              <a:rPr lang="en-US" sz="1400" b="1" dirty="0"/>
              <a:t>	3	</a:t>
            </a:r>
            <a:r>
              <a:rPr lang="en-US" sz="1400" dirty="0"/>
              <a:t>De </a:t>
            </a:r>
            <a:r>
              <a:rPr lang="en-US" sz="1400" dirty="0" err="1"/>
              <a:t>aflatenhandel</a:t>
            </a:r>
            <a:r>
              <a:rPr lang="en-US" sz="1400" dirty="0"/>
              <a:t> </a:t>
            </a:r>
            <a:r>
              <a:rPr lang="en-US" sz="1400" dirty="0" err="1"/>
              <a:t>aan</a:t>
            </a:r>
            <a:r>
              <a:rPr lang="en-US" sz="1400" dirty="0"/>
              <a:t> het </a:t>
            </a:r>
            <a:r>
              <a:rPr lang="en-US" sz="1400" dirty="0" err="1"/>
              <a:t>eind</a:t>
            </a:r>
            <a:r>
              <a:rPr lang="en-US" sz="1400" dirty="0"/>
              <a:t> van de </a:t>
            </a:r>
            <a:r>
              <a:rPr lang="en-US" sz="1400" dirty="0" err="1"/>
              <a:t>vijftiende</a:t>
            </a:r>
            <a:r>
              <a:rPr lang="en-US" sz="1400" dirty="0"/>
              <a:t> </a:t>
            </a:r>
            <a:r>
              <a:rPr lang="en-US" sz="1400" dirty="0" err="1"/>
              <a:t>en</a:t>
            </a:r>
            <a:r>
              <a:rPr lang="en-US" sz="1400" dirty="0"/>
              <a:t> begin </a:t>
            </a:r>
            <a:r>
              <a:rPr lang="en-US" sz="1400" dirty="0" err="1"/>
              <a:t>zestiende</a:t>
            </a:r>
            <a:r>
              <a:rPr lang="en-US" sz="1400" dirty="0"/>
              <a:t> </a:t>
            </a:r>
            <a:r>
              <a:rPr lang="en-US" sz="1400" dirty="0" err="1"/>
              <a:t>eeuw</a:t>
            </a:r>
            <a:r>
              <a:rPr lang="en-US" sz="1400" dirty="0"/>
              <a:t> </a:t>
            </a:r>
            <a:r>
              <a:rPr lang="en-US" sz="1400" dirty="0" err="1"/>
              <a:t>zorgde</a:t>
            </a:r>
            <a:r>
              <a:rPr lang="en-US" sz="1400" dirty="0"/>
              <a:t> </a:t>
            </a:r>
            <a:r>
              <a:rPr lang="en-US" sz="1400" dirty="0" err="1"/>
              <a:t>voor</a:t>
            </a:r>
            <a:r>
              <a:rPr lang="en-US" sz="1400" dirty="0"/>
              <a:t> </a:t>
            </a:r>
            <a:r>
              <a:rPr lang="en-US" sz="1400" dirty="0" err="1"/>
              <a:t>een</a:t>
            </a:r>
            <a:r>
              <a:rPr lang="en-US" sz="1400" dirty="0"/>
              <a:t> </a:t>
            </a:r>
          </a:p>
          <a:p>
            <a:pPr>
              <a:tabLst>
                <a:tab pos="357188" algn="l"/>
                <a:tab pos="623888" algn="l"/>
                <a:tab pos="1163638" algn="l"/>
              </a:tabLst>
            </a:pPr>
            <a:r>
              <a:rPr lang="en-US" sz="1400" dirty="0"/>
              <a:t>		</a:t>
            </a:r>
            <a:r>
              <a:rPr lang="en-US" sz="1400" dirty="0" err="1"/>
              <a:t>splitsing</a:t>
            </a:r>
            <a:r>
              <a:rPr lang="en-US" sz="1400" dirty="0"/>
              <a:t> in de </a:t>
            </a:r>
            <a:r>
              <a:rPr lang="en-US" sz="1400" dirty="0" err="1"/>
              <a:t>christelijke</a:t>
            </a:r>
            <a:r>
              <a:rPr lang="en-US" sz="1400" dirty="0"/>
              <a:t> </a:t>
            </a:r>
            <a:r>
              <a:rPr lang="en-US" sz="1400" dirty="0" err="1"/>
              <a:t>kerk</a:t>
            </a:r>
            <a:r>
              <a:rPr lang="en-US" sz="1400" dirty="0"/>
              <a:t>. Leg </a:t>
            </a:r>
            <a:r>
              <a:rPr lang="en-US" sz="1400" dirty="0" err="1"/>
              <a:t>dit</a:t>
            </a:r>
            <a:r>
              <a:rPr lang="en-US" sz="1400" dirty="0"/>
              <a:t> </a:t>
            </a:r>
            <a:r>
              <a:rPr lang="en-US" sz="1400" dirty="0" err="1"/>
              <a:t>uit</a:t>
            </a:r>
            <a:r>
              <a:rPr lang="en-US" sz="1400" dirty="0"/>
              <a:t>.</a:t>
            </a:r>
          </a:p>
          <a:p>
            <a:pPr>
              <a:tabLst>
                <a:tab pos="357188" algn="l"/>
                <a:tab pos="623888" algn="l"/>
                <a:tab pos="1163638" algn="l"/>
              </a:tabLst>
            </a:pPr>
            <a:endParaRPr lang="en-US" sz="1400" dirty="0"/>
          </a:p>
          <a:p>
            <a:pPr>
              <a:tabLst>
                <a:tab pos="357188" algn="l"/>
                <a:tab pos="623888" algn="l"/>
                <a:tab pos="1163638" algn="l"/>
              </a:tabLst>
            </a:pPr>
            <a:endParaRPr lang="en-US" sz="1400" dirty="0"/>
          </a:p>
          <a:p>
            <a:r>
              <a:rPr lang="en-US" sz="1400" b="1" dirty="0" err="1">
                <a:solidFill>
                  <a:srgbClr val="FF0000"/>
                </a:solidFill>
              </a:rPr>
              <a:t>Stap</a:t>
            </a:r>
            <a:r>
              <a:rPr lang="en-US" sz="1400" b="1" dirty="0">
                <a:solidFill>
                  <a:srgbClr val="FF0000"/>
                </a:solidFill>
              </a:rPr>
              <a:t> 1</a:t>
            </a:r>
            <a:r>
              <a:rPr lang="en-US" sz="1400" dirty="0">
                <a:solidFill>
                  <a:srgbClr val="FF0000"/>
                </a:solidFill>
              </a:rPr>
              <a:t>: </a:t>
            </a:r>
            <a:r>
              <a:rPr lang="en-US" sz="1400" dirty="0" err="1">
                <a:solidFill>
                  <a:srgbClr val="FF0000"/>
                </a:solidFill>
              </a:rPr>
              <a:t>Herken</a:t>
            </a:r>
            <a:r>
              <a:rPr lang="en-US" sz="1400" dirty="0">
                <a:solidFill>
                  <a:srgbClr val="FF0000"/>
                </a:solidFill>
              </a:rPr>
              <a:t> de </a:t>
            </a:r>
            <a:r>
              <a:rPr lang="en-US" sz="1400" dirty="0" err="1">
                <a:solidFill>
                  <a:srgbClr val="FF0000"/>
                </a:solidFill>
              </a:rPr>
              <a:t>vraag</a:t>
            </a:r>
            <a:r>
              <a:rPr lang="en-US" sz="1400" dirty="0">
                <a:solidFill>
                  <a:srgbClr val="FF0000"/>
                </a:solidFill>
              </a:rPr>
              <a:t>: </a:t>
            </a:r>
            <a:r>
              <a:rPr lang="en-US" sz="1400" dirty="0"/>
              <a:t>het is </a:t>
            </a:r>
            <a:r>
              <a:rPr lang="en-US" sz="1400" dirty="0" err="1"/>
              <a:t>een</a:t>
            </a:r>
            <a:r>
              <a:rPr lang="en-US" sz="1400" dirty="0"/>
              <a:t> </a:t>
            </a:r>
            <a:r>
              <a:rPr lang="en-US" sz="1400" dirty="0" err="1"/>
              <a:t>oorzakelijk</a:t>
            </a:r>
            <a:r>
              <a:rPr lang="en-US" sz="1400" dirty="0"/>
              <a:t> </a:t>
            </a:r>
            <a:r>
              <a:rPr lang="en-US" sz="1400" dirty="0" err="1"/>
              <a:t>verband-vraag</a:t>
            </a:r>
            <a:r>
              <a:rPr lang="en-US" sz="1400" dirty="0"/>
              <a:t>, want </a:t>
            </a:r>
            <a:r>
              <a:rPr lang="en-US" sz="1400" dirty="0" err="1"/>
              <a:t>je</a:t>
            </a:r>
            <a:r>
              <a:rPr lang="en-US" sz="1400" dirty="0"/>
              <a:t> </a:t>
            </a:r>
            <a:r>
              <a:rPr lang="en-US" sz="1400" dirty="0" err="1"/>
              <a:t>moet</a:t>
            </a:r>
            <a:r>
              <a:rPr lang="en-US" sz="1400" dirty="0"/>
              <a:t> </a:t>
            </a:r>
            <a:r>
              <a:rPr lang="en-US" sz="1400" dirty="0" err="1"/>
              <a:t>uitleggen</a:t>
            </a:r>
            <a:r>
              <a:rPr lang="en-US" sz="1400" dirty="0"/>
              <a:t> </a:t>
            </a:r>
            <a:r>
              <a:rPr lang="en-US" sz="1400" dirty="0" err="1"/>
              <a:t>waarom</a:t>
            </a:r>
            <a:r>
              <a:rPr lang="en-US" sz="1400" dirty="0"/>
              <a:t> het </a:t>
            </a:r>
            <a:r>
              <a:rPr lang="en-US" sz="1400" dirty="0" err="1"/>
              <a:t>één</a:t>
            </a:r>
            <a:r>
              <a:rPr lang="en-US" sz="1400" dirty="0"/>
              <a:t> </a:t>
            </a:r>
            <a:r>
              <a:rPr lang="en-US" sz="1400" dirty="0" err="1"/>
              <a:t>zorgde</a:t>
            </a:r>
            <a:r>
              <a:rPr lang="en-US" sz="1400" dirty="0"/>
              <a:t> </a:t>
            </a:r>
            <a:r>
              <a:rPr lang="en-US" sz="1400" dirty="0" err="1"/>
              <a:t>voor</a:t>
            </a:r>
            <a:r>
              <a:rPr lang="en-US" sz="1400" dirty="0"/>
              <a:t> </a:t>
            </a:r>
            <a:r>
              <a:rPr lang="en-US" sz="1400" i="1" dirty="0"/>
              <a:t>(de </a:t>
            </a:r>
            <a:r>
              <a:rPr lang="en-US" sz="1400" i="1" dirty="0" err="1"/>
              <a:t>oorzaak</a:t>
            </a:r>
            <a:r>
              <a:rPr lang="en-US" sz="1400" i="1" dirty="0"/>
              <a:t> was van) </a:t>
            </a:r>
            <a:r>
              <a:rPr lang="en-US" sz="1400" dirty="0"/>
              <a:t>het </a:t>
            </a:r>
            <a:r>
              <a:rPr lang="en-US" sz="1400" dirty="0" err="1"/>
              <a:t>ander</a:t>
            </a:r>
            <a:r>
              <a:rPr lang="en-US" sz="1400" dirty="0"/>
              <a:t>.</a:t>
            </a:r>
          </a:p>
          <a:p>
            <a:r>
              <a:rPr lang="en-US" sz="1400" b="1" dirty="0" err="1">
                <a:solidFill>
                  <a:srgbClr val="FF0000"/>
                </a:solidFill>
              </a:rPr>
              <a:t>Stap</a:t>
            </a:r>
            <a:r>
              <a:rPr lang="en-US" sz="1400" b="1" dirty="0">
                <a:solidFill>
                  <a:srgbClr val="FF0000"/>
                </a:solidFill>
              </a:rPr>
              <a:t> 2</a:t>
            </a:r>
            <a:r>
              <a:rPr lang="en-US" sz="1400" dirty="0"/>
              <a:t>: </a:t>
            </a:r>
            <a:r>
              <a:rPr lang="en-US" sz="1400" dirty="0">
                <a:solidFill>
                  <a:srgbClr val="FF0000"/>
                </a:solidFill>
              </a:rPr>
              <a:t>Wat </a:t>
            </a:r>
            <a:r>
              <a:rPr lang="en-US" sz="1400" dirty="0" err="1">
                <a:solidFill>
                  <a:srgbClr val="FF0000"/>
                </a:solidFill>
              </a:rPr>
              <a:t>wordt</a:t>
            </a:r>
            <a:r>
              <a:rPr lang="en-US" sz="1400" dirty="0">
                <a:solidFill>
                  <a:srgbClr val="FF0000"/>
                </a:solidFill>
              </a:rPr>
              <a:t> </a:t>
            </a:r>
            <a:r>
              <a:rPr lang="en-US" sz="1400" dirty="0" err="1">
                <a:solidFill>
                  <a:srgbClr val="FF0000"/>
                </a:solidFill>
              </a:rPr>
              <a:t>er</a:t>
            </a:r>
            <a:r>
              <a:rPr lang="en-US" sz="1400" dirty="0">
                <a:solidFill>
                  <a:srgbClr val="FF0000"/>
                </a:solidFill>
              </a:rPr>
              <a:t> </a:t>
            </a:r>
            <a:r>
              <a:rPr lang="en-US" sz="1400" dirty="0" err="1">
                <a:solidFill>
                  <a:srgbClr val="FF0000"/>
                </a:solidFill>
              </a:rPr>
              <a:t>precies</a:t>
            </a:r>
            <a:r>
              <a:rPr lang="en-US" sz="1400" dirty="0">
                <a:solidFill>
                  <a:srgbClr val="FF0000"/>
                </a:solidFill>
              </a:rPr>
              <a:t> </a:t>
            </a:r>
            <a:r>
              <a:rPr lang="en-US" sz="1400" dirty="0" err="1">
                <a:solidFill>
                  <a:srgbClr val="FF0000"/>
                </a:solidFill>
              </a:rPr>
              <a:t>gevraagd</a:t>
            </a:r>
            <a:r>
              <a:rPr lang="en-US" sz="1400" dirty="0">
                <a:solidFill>
                  <a:srgbClr val="FF0000"/>
                </a:solidFill>
              </a:rPr>
              <a:t>? </a:t>
            </a:r>
            <a:r>
              <a:rPr lang="en-US" sz="1400" dirty="0" err="1">
                <a:solidFill>
                  <a:srgbClr val="000000"/>
                </a:solidFill>
              </a:rPr>
              <a:t>J</a:t>
            </a:r>
            <a:r>
              <a:rPr lang="en-US" sz="1400" dirty="0" err="1"/>
              <a:t>e</a:t>
            </a:r>
            <a:r>
              <a:rPr lang="en-US" sz="1400" dirty="0"/>
              <a:t> </a:t>
            </a:r>
            <a:r>
              <a:rPr lang="en-US" sz="1400" dirty="0" err="1"/>
              <a:t>moet</a:t>
            </a:r>
            <a:r>
              <a:rPr lang="en-US" sz="1400" dirty="0"/>
              <a:t> </a:t>
            </a:r>
            <a:r>
              <a:rPr lang="en-US" sz="1400" dirty="0" err="1"/>
              <a:t>dus</a:t>
            </a:r>
            <a:r>
              <a:rPr lang="en-US" sz="1400" dirty="0"/>
              <a:t> </a:t>
            </a:r>
            <a:r>
              <a:rPr lang="en-US" sz="1400" dirty="0" err="1"/>
              <a:t>uitleggen</a:t>
            </a:r>
            <a:r>
              <a:rPr lang="en-US" sz="1400" dirty="0"/>
              <a:t> wat </a:t>
            </a:r>
            <a:r>
              <a:rPr lang="en-US" sz="1400" dirty="0" err="1"/>
              <a:t>aflatenhandel</a:t>
            </a:r>
            <a:r>
              <a:rPr lang="en-US" sz="1400" dirty="0"/>
              <a:t> met de </a:t>
            </a:r>
            <a:r>
              <a:rPr lang="en-US" sz="1400" dirty="0" err="1"/>
              <a:t>splitsing</a:t>
            </a:r>
            <a:r>
              <a:rPr lang="en-US" sz="1400" dirty="0"/>
              <a:t> in het Christendom </a:t>
            </a:r>
            <a:r>
              <a:rPr lang="en-US" sz="1400" dirty="0" err="1"/>
              <a:t>te</a:t>
            </a:r>
            <a:r>
              <a:rPr lang="en-US" sz="1400" dirty="0"/>
              <a:t> </a:t>
            </a:r>
            <a:r>
              <a:rPr lang="en-US" sz="1400" dirty="0" err="1"/>
              <a:t>maken</a:t>
            </a:r>
            <a:r>
              <a:rPr lang="en-US" sz="1400" dirty="0"/>
              <a:t> </a:t>
            </a:r>
            <a:r>
              <a:rPr lang="en-US" sz="1400" dirty="0" err="1"/>
              <a:t>heeft</a:t>
            </a:r>
            <a:r>
              <a:rPr lang="en-US" sz="1400" dirty="0"/>
              <a:t>.</a:t>
            </a:r>
          </a:p>
          <a:p>
            <a:r>
              <a:rPr lang="en-US" sz="1400" b="1" dirty="0" err="1">
                <a:solidFill>
                  <a:srgbClr val="FF0000"/>
                </a:solidFill>
              </a:rPr>
              <a:t>Stap</a:t>
            </a:r>
            <a:r>
              <a:rPr lang="en-US" sz="1400" b="1" dirty="0">
                <a:solidFill>
                  <a:srgbClr val="FF0000"/>
                </a:solidFill>
              </a:rPr>
              <a:t> 3</a:t>
            </a:r>
            <a:r>
              <a:rPr lang="en-US" sz="1400" b="1" dirty="0"/>
              <a:t>:</a:t>
            </a:r>
            <a:r>
              <a:rPr lang="en-US" sz="1400" dirty="0"/>
              <a:t> </a:t>
            </a:r>
            <a:r>
              <a:rPr lang="en-US" sz="1400" dirty="0">
                <a:solidFill>
                  <a:srgbClr val="FF0000"/>
                </a:solidFill>
              </a:rPr>
              <a:t>Wat </a:t>
            </a:r>
            <a:r>
              <a:rPr lang="en-US" sz="1400" dirty="0" err="1">
                <a:solidFill>
                  <a:srgbClr val="FF0000"/>
                </a:solidFill>
              </a:rPr>
              <a:t>moet</a:t>
            </a:r>
            <a:r>
              <a:rPr lang="en-US" sz="1400" dirty="0">
                <a:solidFill>
                  <a:srgbClr val="FF0000"/>
                </a:solidFill>
              </a:rPr>
              <a:t> </a:t>
            </a:r>
            <a:r>
              <a:rPr lang="en-US" sz="1400" dirty="0" err="1">
                <a:solidFill>
                  <a:srgbClr val="FF0000"/>
                </a:solidFill>
              </a:rPr>
              <a:t>je</a:t>
            </a:r>
            <a:r>
              <a:rPr lang="en-US" sz="1400" dirty="0">
                <a:solidFill>
                  <a:srgbClr val="FF0000"/>
                </a:solidFill>
              </a:rPr>
              <a:t> </a:t>
            </a:r>
            <a:r>
              <a:rPr lang="en-US" sz="1400" dirty="0" err="1">
                <a:solidFill>
                  <a:srgbClr val="FF0000"/>
                </a:solidFill>
              </a:rPr>
              <a:t>doen</a:t>
            </a:r>
            <a:r>
              <a:rPr lang="en-US" sz="1400" dirty="0">
                <a:solidFill>
                  <a:srgbClr val="FF0000"/>
                </a:solidFill>
              </a:rPr>
              <a:t>? </a:t>
            </a:r>
            <a:r>
              <a:rPr lang="en-US" sz="1400" dirty="0" err="1">
                <a:solidFill>
                  <a:srgbClr val="000000"/>
                </a:solidFill>
              </a:rPr>
              <a:t>V</a:t>
            </a:r>
            <a:r>
              <a:rPr lang="en-US" sz="1400" dirty="0" err="1"/>
              <a:t>oor</a:t>
            </a:r>
            <a:r>
              <a:rPr lang="en-US" sz="1400" dirty="0"/>
              <a:t> twee </a:t>
            </a:r>
            <a:r>
              <a:rPr lang="en-US" sz="1400" dirty="0" err="1"/>
              <a:t>punten</a:t>
            </a:r>
            <a:r>
              <a:rPr lang="en-US" sz="1400" dirty="0"/>
              <a:t> </a:t>
            </a:r>
            <a:r>
              <a:rPr lang="en-US" sz="1400" dirty="0" err="1"/>
              <a:t>moet</a:t>
            </a:r>
            <a:r>
              <a:rPr lang="en-US" sz="1400" dirty="0"/>
              <a:t> </a:t>
            </a:r>
            <a:r>
              <a:rPr lang="en-US" sz="1400" dirty="0" err="1"/>
              <a:t>je</a:t>
            </a:r>
            <a:r>
              <a:rPr lang="en-US" sz="1400" dirty="0"/>
              <a:t> </a:t>
            </a:r>
            <a:r>
              <a:rPr lang="en-US" sz="1400" dirty="0" err="1"/>
              <a:t>uitleggen</a:t>
            </a:r>
            <a:r>
              <a:rPr lang="en-US" sz="1400" dirty="0"/>
              <a:t> wat </a:t>
            </a:r>
            <a:r>
              <a:rPr lang="en-US" sz="1400" dirty="0" err="1"/>
              <a:t>aflatenhandel</a:t>
            </a:r>
            <a:r>
              <a:rPr lang="en-US" sz="1400" dirty="0"/>
              <a:t> is </a:t>
            </a:r>
            <a:r>
              <a:rPr lang="en-US" sz="1400" dirty="0" err="1"/>
              <a:t>én</a:t>
            </a:r>
            <a:r>
              <a:rPr lang="en-US" sz="1400" dirty="0"/>
              <a:t> </a:t>
            </a:r>
            <a:r>
              <a:rPr lang="en-US" sz="1400" dirty="0" err="1"/>
              <a:t>iets</a:t>
            </a:r>
            <a:r>
              <a:rPr lang="en-US" sz="1400" dirty="0"/>
              <a:t> </a:t>
            </a:r>
            <a:r>
              <a:rPr lang="en-US" sz="1400" dirty="0" err="1"/>
              <a:t>noemen</a:t>
            </a:r>
            <a:r>
              <a:rPr lang="en-US" sz="1400" dirty="0"/>
              <a:t> </a:t>
            </a:r>
            <a:r>
              <a:rPr lang="en-US" sz="1400" dirty="0" err="1"/>
              <a:t>dat</a:t>
            </a:r>
            <a:r>
              <a:rPr lang="en-US" sz="1400" dirty="0"/>
              <a:t> de </a:t>
            </a:r>
            <a:r>
              <a:rPr lang="en-US" sz="1400" dirty="0" err="1"/>
              <a:t>aflatenhandel</a:t>
            </a:r>
            <a:r>
              <a:rPr lang="en-US" sz="1400" dirty="0"/>
              <a:t> </a:t>
            </a:r>
            <a:r>
              <a:rPr lang="en-US" sz="1400" dirty="0" err="1"/>
              <a:t>aan</a:t>
            </a:r>
            <a:r>
              <a:rPr lang="en-US" sz="1400" dirty="0"/>
              <a:t> de </a:t>
            </a:r>
            <a:r>
              <a:rPr lang="en-US" sz="1400" dirty="0" err="1"/>
              <a:t>splitsing</a:t>
            </a:r>
            <a:r>
              <a:rPr lang="en-US" sz="1400" dirty="0"/>
              <a:t> </a:t>
            </a:r>
            <a:r>
              <a:rPr lang="en-US" sz="1400" dirty="0" err="1"/>
              <a:t>koppelt</a:t>
            </a:r>
            <a:r>
              <a:rPr lang="en-US" sz="1400" dirty="0"/>
              <a:t>.</a:t>
            </a:r>
          </a:p>
          <a:p>
            <a:r>
              <a:rPr lang="en-US" sz="1400" b="1" dirty="0" err="1">
                <a:solidFill>
                  <a:srgbClr val="FF0000"/>
                </a:solidFill>
              </a:rPr>
              <a:t>Stap</a:t>
            </a:r>
            <a:r>
              <a:rPr lang="en-US" sz="1400" b="1" dirty="0">
                <a:solidFill>
                  <a:srgbClr val="FF0000"/>
                </a:solidFill>
              </a:rPr>
              <a:t> 4: </a:t>
            </a:r>
            <a:r>
              <a:rPr lang="en-US" sz="1400" dirty="0" err="1">
                <a:solidFill>
                  <a:srgbClr val="FF0000"/>
                </a:solidFill>
              </a:rPr>
              <a:t>Formuleer</a:t>
            </a:r>
            <a:r>
              <a:rPr lang="en-US" sz="1400" dirty="0">
                <a:solidFill>
                  <a:srgbClr val="FF0000"/>
                </a:solidFill>
              </a:rPr>
              <a:t> </a:t>
            </a:r>
            <a:r>
              <a:rPr lang="en-US" sz="1400" dirty="0" err="1">
                <a:solidFill>
                  <a:srgbClr val="FF0000"/>
                </a:solidFill>
              </a:rPr>
              <a:t>je</a:t>
            </a:r>
            <a:r>
              <a:rPr lang="en-US" sz="1400" dirty="0">
                <a:solidFill>
                  <a:srgbClr val="FF0000"/>
                </a:solidFill>
              </a:rPr>
              <a:t> </a:t>
            </a:r>
            <a:r>
              <a:rPr lang="en-US" sz="1400" dirty="0" err="1">
                <a:solidFill>
                  <a:srgbClr val="FF0000"/>
                </a:solidFill>
              </a:rPr>
              <a:t>antwoord</a:t>
            </a:r>
            <a:r>
              <a:rPr lang="en-US" sz="1400" dirty="0">
                <a:solidFill>
                  <a:srgbClr val="FF0000"/>
                </a:solidFill>
              </a:rPr>
              <a:t>: </a:t>
            </a:r>
          </a:p>
          <a:p>
            <a:pPr defTabSz="539750"/>
            <a:r>
              <a:rPr lang="en-US" sz="1400" dirty="0">
                <a:solidFill>
                  <a:srgbClr val="FF0000"/>
                </a:solidFill>
              </a:rPr>
              <a:t>	</a:t>
            </a:r>
            <a:r>
              <a:rPr lang="en-US" sz="1200" dirty="0">
                <a:latin typeface="Comic Sans MS" panose="030F0702030302020204" pitchFamily="66" charset="0"/>
              </a:rPr>
              <a:t>Over de </a:t>
            </a:r>
            <a:r>
              <a:rPr lang="en-US" sz="1200" dirty="0" err="1">
                <a:latin typeface="Comic Sans MS" panose="030F0702030302020204" pitchFamily="66" charset="0"/>
              </a:rPr>
              <a:t>mogelijkheid</a:t>
            </a:r>
            <a:r>
              <a:rPr lang="en-US" sz="1200" dirty="0">
                <a:latin typeface="Comic Sans MS" panose="030F0702030302020204" pitchFamily="66" charset="0"/>
              </a:rPr>
              <a:t> om </a:t>
            </a:r>
            <a:r>
              <a:rPr lang="en-US" sz="1200" dirty="0" err="1">
                <a:latin typeface="Comic Sans MS" panose="030F0702030302020204" pitchFamily="66" charset="0"/>
              </a:rPr>
              <a:t>een</a:t>
            </a:r>
            <a:r>
              <a:rPr lang="en-US" sz="1200" dirty="0">
                <a:latin typeface="Comic Sans MS" panose="030F0702030302020204" pitchFamily="66" charset="0"/>
              </a:rPr>
              <a:t> </a:t>
            </a:r>
            <a:r>
              <a:rPr lang="en-US" sz="1200" dirty="0" err="1">
                <a:latin typeface="Comic Sans MS" panose="030F0702030302020204" pitchFamily="66" charset="0"/>
              </a:rPr>
              <a:t>aflaat</a:t>
            </a:r>
            <a:r>
              <a:rPr lang="en-US" sz="1200" dirty="0">
                <a:latin typeface="Comic Sans MS" panose="030F0702030302020204" pitchFamily="66" charset="0"/>
              </a:rPr>
              <a:t> </a:t>
            </a:r>
            <a:r>
              <a:rPr lang="en-US" sz="1200" dirty="0" err="1">
                <a:latin typeface="Comic Sans MS" panose="030F0702030302020204" pitchFamily="66" charset="0"/>
              </a:rPr>
              <a:t>te</a:t>
            </a:r>
            <a:r>
              <a:rPr lang="en-US" sz="1200" dirty="0">
                <a:latin typeface="Comic Sans MS" panose="030F0702030302020204" pitchFamily="66" charset="0"/>
              </a:rPr>
              <a:t> </a:t>
            </a:r>
            <a:r>
              <a:rPr lang="en-US" sz="1200" dirty="0" err="1">
                <a:latin typeface="Comic Sans MS" panose="030F0702030302020204" pitchFamily="66" charset="0"/>
              </a:rPr>
              <a:t>kopen</a:t>
            </a:r>
            <a:r>
              <a:rPr lang="en-US" sz="1200" dirty="0">
                <a:latin typeface="Comic Sans MS" panose="030F0702030302020204" pitchFamily="66" charset="0"/>
              </a:rPr>
              <a:t>, </a:t>
            </a:r>
            <a:r>
              <a:rPr lang="en-US" sz="1200" dirty="0" err="1">
                <a:latin typeface="Comic Sans MS" panose="030F0702030302020204" pitchFamily="66" charset="0"/>
              </a:rPr>
              <a:t>waardoor</a:t>
            </a:r>
            <a:r>
              <a:rPr lang="en-US" sz="1200" dirty="0">
                <a:latin typeface="Comic Sans MS" panose="030F0702030302020204" pitchFamily="66" charset="0"/>
              </a:rPr>
              <a:t> </a:t>
            </a:r>
            <a:r>
              <a:rPr lang="en-US" sz="1200" dirty="0" err="1">
                <a:latin typeface="Comic Sans MS" panose="030F0702030302020204" pitchFamily="66" charset="0"/>
              </a:rPr>
              <a:t>je</a:t>
            </a:r>
            <a:r>
              <a:rPr lang="en-US" sz="1200" dirty="0">
                <a:latin typeface="Comic Sans MS" panose="030F0702030302020204" pitchFamily="66" charset="0"/>
              </a:rPr>
              <a:t> in de </a:t>
            </a:r>
            <a:r>
              <a:rPr lang="en-US" sz="1200" dirty="0" err="1">
                <a:latin typeface="Comic Sans MS" panose="030F0702030302020204" pitchFamily="66" charset="0"/>
              </a:rPr>
              <a:t>hemel</a:t>
            </a:r>
            <a:r>
              <a:rPr lang="en-US" sz="1200" dirty="0">
                <a:latin typeface="Comic Sans MS" panose="030F0702030302020204" pitchFamily="66" charset="0"/>
              </a:rPr>
              <a:t> </a:t>
            </a:r>
            <a:r>
              <a:rPr lang="en-US" sz="1200" dirty="0" err="1">
                <a:latin typeface="Comic Sans MS" panose="030F0702030302020204" pitchFamily="66" charset="0"/>
              </a:rPr>
              <a:t>kon</a:t>
            </a:r>
            <a:r>
              <a:rPr lang="en-US" sz="1200" dirty="0">
                <a:latin typeface="Comic Sans MS" panose="030F0702030302020204" pitchFamily="66" charset="0"/>
              </a:rPr>
              <a:t> </a:t>
            </a:r>
            <a:r>
              <a:rPr lang="en-US" sz="1200" dirty="0" err="1">
                <a:latin typeface="Comic Sans MS" panose="030F0702030302020204" pitchFamily="66" charset="0"/>
              </a:rPr>
              <a:t>komen</a:t>
            </a:r>
            <a:r>
              <a:rPr lang="en-US" sz="1200" dirty="0">
                <a:latin typeface="Comic Sans MS" panose="030F0702030302020204" pitchFamily="66" charset="0"/>
              </a:rPr>
              <a:t>, was steeds </a:t>
            </a:r>
            <a:r>
              <a:rPr lang="en-US" sz="1200" dirty="0" err="1">
                <a:latin typeface="Comic Sans MS" panose="030F0702030302020204" pitchFamily="66" charset="0"/>
              </a:rPr>
              <a:t>meer</a:t>
            </a:r>
            <a:r>
              <a:rPr lang="en-US" sz="1200" dirty="0">
                <a:latin typeface="Comic Sans MS" panose="030F0702030302020204" pitchFamily="66" charset="0"/>
              </a:rPr>
              <a:t> </a:t>
            </a:r>
            <a:r>
              <a:rPr lang="en-US" sz="1200" dirty="0" err="1">
                <a:latin typeface="Comic Sans MS" panose="030F0702030302020204" pitchFamily="66" charset="0"/>
              </a:rPr>
              <a:t>kritiek</a:t>
            </a:r>
            <a:r>
              <a:rPr lang="en-US" sz="1200" dirty="0">
                <a:latin typeface="Comic Sans MS" panose="030F0702030302020204" pitchFamily="66" charset="0"/>
              </a:rPr>
              <a:t>, </a:t>
            </a:r>
            <a:r>
              <a:rPr lang="en-US" sz="1200" dirty="0" err="1">
                <a:latin typeface="Comic Sans MS" panose="030F0702030302020204" pitchFamily="66" charset="0"/>
              </a:rPr>
              <a:t>omdat</a:t>
            </a:r>
            <a:r>
              <a:rPr lang="en-US" sz="1200" dirty="0">
                <a:latin typeface="Comic Sans MS" panose="030F0702030302020204" pitchFamily="66" charset="0"/>
              </a:rPr>
              <a:t> </a:t>
            </a:r>
            <a:r>
              <a:rPr lang="en-US" sz="1200" dirty="0" err="1">
                <a:latin typeface="Comic Sans MS" panose="030F0702030302020204" pitchFamily="66" charset="0"/>
              </a:rPr>
              <a:t>hier</a:t>
            </a:r>
            <a:r>
              <a:rPr lang="en-US" sz="1200" dirty="0">
                <a:latin typeface="Comic Sans MS" panose="030F0702030302020204" pitchFamily="66" charset="0"/>
              </a:rPr>
              <a:t> </a:t>
            </a:r>
            <a:r>
              <a:rPr lang="en-US" sz="1200" dirty="0" err="1">
                <a:latin typeface="Comic Sans MS" panose="030F0702030302020204" pitchFamily="66" charset="0"/>
              </a:rPr>
              <a:t>niets</a:t>
            </a:r>
            <a:r>
              <a:rPr lang="en-US" sz="1200" dirty="0">
                <a:latin typeface="Comic Sans MS" panose="030F0702030302020204" pitchFamily="66" charset="0"/>
              </a:rPr>
              <a:t> over </a:t>
            </a:r>
          </a:p>
          <a:p>
            <a:pPr defTabSz="539750"/>
            <a:r>
              <a:rPr lang="en-US" sz="1200" dirty="0">
                <a:latin typeface="Comic Sans MS" panose="030F0702030302020204" pitchFamily="66" charset="0"/>
              </a:rPr>
              <a:t>	in de </a:t>
            </a:r>
            <a:r>
              <a:rPr lang="en-US" sz="1200" dirty="0" err="1">
                <a:latin typeface="Comic Sans MS" panose="030F0702030302020204" pitchFamily="66" charset="0"/>
              </a:rPr>
              <a:t>Bijbel</a:t>
            </a:r>
            <a:r>
              <a:rPr lang="en-US" sz="1200" dirty="0">
                <a:latin typeface="Comic Sans MS" panose="030F0702030302020204" pitchFamily="66" charset="0"/>
              </a:rPr>
              <a:t> </a:t>
            </a:r>
            <a:r>
              <a:rPr lang="en-US" sz="1200" dirty="0" err="1">
                <a:latin typeface="Comic Sans MS" panose="030F0702030302020204" pitchFamily="66" charset="0"/>
              </a:rPr>
              <a:t>stond</a:t>
            </a:r>
            <a:r>
              <a:rPr lang="en-US" sz="1200" dirty="0">
                <a:latin typeface="Comic Sans MS" panose="030F0702030302020204" pitchFamily="66" charset="0"/>
              </a:rPr>
              <a:t>. </a:t>
            </a:r>
            <a:r>
              <a:rPr lang="en-US" sz="1200" dirty="0" err="1">
                <a:latin typeface="Comic Sans MS" panose="030F0702030302020204" pitchFamily="66" charset="0"/>
              </a:rPr>
              <a:t>Omdat</a:t>
            </a:r>
            <a:r>
              <a:rPr lang="en-US" sz="1200" dirty="0">
                <a:latin typeface="Comic Sans MS" panose="030F0702030302020204" pitchFamily="66" charset="0"/>
              </a:rPr>
              <a:t> de RK-</a:t>
            </a:r>
            <a:r>
              <a:rPr lang="en-US" sz="1200" dirty="0" err="1">
                <a:latin typeface="Comic Sans MS" panose="030F0702030302020204" pitchFamily="66" charset="0"/>
              </a:rPr>
              <a:t>kerk</a:t>
            </a:r>
            <a:r>
              <a:rPr lang="en-US" sz="1200" dirty="0">
                <a:latin typeface="Comic Sans MS" panose="030F0702030302020204" pitchFamily="66" charset="0"/>
              </a:rPr>
              <a:t> </a:t>
            </a:r>
            <a:r>
              <a:rPr lang="en-US" sz="1200" dirty="0" err="1">
                <a:latin typeface="Comic Sans MS" panose="030F0702030302020204" pitchFamily="66" charset="0"/>
              </a:rPr>
              <a:t>niets</a:t>
            </a:r>
            <a:r>
              <a:rPr lang="en-US" sz="1200" dirty="0">
                <a:latin typeface="Comic Sans MS" panose="030F0702030302020204" pitchFamily="66" charset="0"/>
              </a:rPr>
              <a:t> met </a:t>
            </a:r>
            <a:r>
              <a:rPr lang="en-US" sz="1200" dirty="0" err="1">
                <a:latin typeface="Comic Sans MS" panose="030F0702030302020204" pitchFamily="66" charset="0"/>
              </a:rPr>
              <a:t>deze</a:t>
            </a:r>
            <a:r>
              <a:rPr lang="en-US" sz="1200" dirty="0">
                <a:latin typeface="Comic Sans MS" panose="030F0702030302020204" pitchFamily="66" charset="0"/>
              </a:rPr>
              <a:t> </a:t>
            </a:r>
            <a:r>
              <a:rPr lang="en-US" sz="1200" dirty="0" err="1">
                <a:latin typeface="Comic Sans MS" panose="030F0702030302020204" pitchFamily="66" charset="0"/>
              </a:rPr>
              <a:t>kritiek</a:t>
            </a:r>
            <a:r>
              <a:rPr lang="en-US" sz="1200" dirty="0">
                <a:latin typeface="Comic Sans MS" panose="030F0702030302020204" pitchFamily="66" charset="0"/>
              </a:rPr>
              <a:t> deed, </a:t>
            </a:r>
            <a:r>
              <a:rPr lang="en-US" sz="1200" dirty="0" err="1">
                <a:latin typeface="Comic Sans MS" panose="030F0702030302020204" pitchFamily="66" charset="0"/>
              </a:rPr>
              <a:t>richtten</a:t>
            </a:r>
            <a:r>
              <a:rPr lang="en-US" sz="1200" dirty="0">
                <a:latin typeface="Comic Sans MS" panose="030F0702030302020204" pitchFamily="66" charset="0"/>
              </a:rPr>
              <a:t> </a:t>
            </a:r>
            <a:r>
              <a:rPr lang="en-US" sz="1200" dirty="0" err="1">
                <a:latin typeface="Comic Sans MS" panose="030F0702030302020204" pitchFamily="66" charset="0"/>
              </a:rPr>
              <a:t>protestanten</a:t>
            </a:r>
            <a:r>
              <a:rPr lang="en-US" sz="1200" dirty="0">
                <a:latin typeface="Comic Sans MS" panose="030F0702030302020204" pitchFamily="66" charset="0"/>
              </a:rPr>
              <a:t> (die </a:t>
            </a:r>
            <a:r>
              <a:rPr lang="en-US" sz="1200" dirty="0" err="1">
                <a:latin typeface="Comic Sans MS" panose="030F0702030302020204" pitchFamily="66" charset="0"/>
              </a:rPr>
              <a:t>kritiek</a:t>
            </a:r>
            <a:r>
              <a:rPr lang="en-US" sz="1200" dirty="0">
                <a:latin typeface="Comic Sans MS" panose="030F0702030302020204" pitchFamily="66" charset="0"/>
              </a:rPr>
              <a:t> </a:t>
            </a:r>
            <a:r>
              <a:rPr lang="en-US" sz="1200" dirty="0" err="1">
                <a:latin typeface="Comic Sans MS" panose="030F0702030302020204" pitchFamily="66" charset="0"/>
              </a:rPr>
              <a:t>hadden</a:t>
            </a:r>
            <a:r>
              <a:rPr lang="en-US" sz="1200" dirty="0">
                <a:latin typeface="Comic Sans MS" panose="030F0702030302020204" pitchFamily="66" charset="0"/>
              </a:rPr>
              <a:t>) </a:t>
            </a:r>
            <a:r>
              <a:rPr lang="en-US" sz="1200" dirty="0" err="1">
                <a:latin typeface="Comic Sans MS" panose="030F0702030302020204" pitchFamily="66" charset="0"/>
              </a:rPr>
              <a:t>hun</a:t>
            </a:r>
            <a:r>
              <a:rPr lang="en-US" sz="1200" dirty="0">
                <a:latin typeface="Comic Sans MS" panose="030F0702030302020204" pitchFamily="66" charset="0"/>
              </a:rPr>
              <a:t> eigen </a:t>
            </a:r>
            <a:r>
              <a:rPr lang="en-US" sz="1200" dirty="0" err="1">
                <a:latin typeface="Comic Sans MS" panose="030F0702030302020204" pitchFamily="66" charset="0"/>
              </a:rPr>
              <a:t>kerk</a:t>
            </a:r>
            <a:r>
              <a:rPr lang="en-US" sz="1200" dirty="0">
                <a:latin typeface="Comic Sans MS" panose="030F0702030302020204" pitchFamily="66" charset="0"/>
              </a:rPr>
              <a:t> op, </a:t>
            </a:r>
            <a:r>
              <a:rPr lang="en-US" sz="1200" dirty="0" err="1">
                <a:latin typeface="Comic Sans MS" panose="030F0702030302020204" pitchFamily="66" charset="0"/>
              </a:rPr>
              <a:t>waardoor</a:t>
            </a:r>
            <a:r>
              <a:rPr lang="en-US" sz="1200" dirty="0">
                <a:latin typeface="Comic Sans MS" panose="030F0702030302020204" pitchFamily="66" charset="0"/>
              </a:rPr>
              <a:t> </a:t>
            </a:r>
            <a:r>
              <a:rPr lang="en-US" sz="1200" dirty="0" err="1">
                <a:latin typeface="Comic Sans MS" panose="030F0702030302020204" pitchFamily="66" charset="0"/>
              </a:rPr>
              <a:t>er</a:t>
            </a:r>
            <a:r>
              <a:rPr lang="en-US" sz="1200" dirty="0">
                <a:latin typeface="Comic Sans MS" panose="030F0702030302020204" pitchFamily="66" charset="0"/>
              </a:rPr>
              <a:t> nu </a:t>
            </a:r>
          </a:p>
          <a:p>
            <a:pPr defTabSz="539750"/>
            <a:r>
              <a:rPr lang="en-US" sz="1200" dirty="0">
                <a:latin typeface="Comic Sans MS" panose="030F0702030302020204" pitchFamily="66" charset="0"/>
              </a:rPr>
              <a:t>            twee </a:t>
            </a:r>
            <a:r>
              <a:rPr lang="en-US" sz="1200" dirty="0" err="1">
                <a:latin typeface="Comic Sans MS" panose="030F0702030302020204" pitchFamily="66" charset="0"/>
              </a:rPr>
              <a:t>christelijke</a:t>
            </a:r>
            <a:r>
              <a:rPr lang="en-US" sz="1200" dirty="0">
                <a:latin typeface="Comic Sans MS" panose="030F0702030302020204" pitchFamily="66" charset="0"/>
              </a:rPr>
              <a:t> </a:t>
            </a:r>
            <a:r>
              <a:rPr lang="en-US" sz="1200" dirty="0" err="1">
                <a:latin typeface="Comic Sans MS" panose="030F0702030302020204" pitchFamily="66" charset="0"/>
              </a:rPr>
              <a:t>kerken</a:t>
            </a:r>
            <a:r>
              <a:rPr lang="en-US" sz="1200" dirty="0">
                <a:latin typeface="Comic Sans MS" panose="030F0702030302020204" pitchFamily="66" charset="0"/>
              </a:rPr>
              <a:t> </a:t>
            </a:r>
            <a:r>
              <a:rPr lang="en-US" sz="1200" dirty="0" err="1">
                <a:latin typeface="Comic Sans MS" panose="030F0702030302020204" pitchFamily="66" charset="0"/>
              </a:rPr>
              <a:t>waren</a:t>
            </a:r>
            <a:r>
              <a:rPr lang="en-US" sz="1200" dirty="0">
                <a:latin typeface="Comic Sans MS" panose="030F0702030302020204" pitchFamily="66" charset="0"/>
              </a:rPr>
              <a:t> in West-Europa.</a:t>
            </a:r>
            <a:endParaRPr lang="en-US" sz="12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1043100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BD31EA12-4866-481E-87EE-F0D8FEB7AAC5}"/>
              </a:ext>
            </a:extLst>
          </p:cNvPr>
          <p:cNvSpPr txBox="1"/>
          <p:nvPr/>
        </p:nvSpPr>
        <p:spPr>
          <a:xfrm>
            <a:off x="0" y="0"/>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5" name="Ovaal 4">
            <a:extLst>
              <a:ext uri="{FF2B5EF4-FFF2-40B4-BE49-F238E27FC236}">
                <a16:creationId xmlns:a16="http://schemas.microsoft.com/office/drawing/2014/main" id="{DAF1FD07-4AC1-42F2-86CD-F74EFC2064EE}"/>
              </a:ext>
            </a:extLst>
          </p:cNvPr>
          <p:cNvSpPr/>
          <p:nvPr/>
        </p:nvSpPr>
        <p:spPr>
          <a:xfrm>
            <a:off x="1014154" y="2222222"/>
            <a:ext cx="866629" cy="326347"/>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1" name="Ovaal 10">
            <a:extLst>
              <a:ext uri="{FF2B5EF4-FFF2-40B4-BE49-F238E27FC236}">
                <a16:creationId xmlns:a16="http://schemas.microsoft.com/office/drawing/2014/main" id="{3BE8F63C-FE99-451A-A3F5-18EB76515C1D}"/>
              </a:ext>
            </a:extLst>
          </p:cNvPr>
          <p:cNvSpPr/>
          <p:nvPr/>
        </p:nvSpPr>
        <p:spPr>
          <a:xfrm>
            <a:off x="1014154" y="2651501"/>
            <a:ext cx="922712" cy="334338"/>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87B244A0-0E3D-4F16-925E-C4523A373B3C}"/>
              </a:ext>
            </a:extLst>
          </p:cNvPr>
          <p:cNvSpPr txBox="1"/>
          <p:nvPr/>
        </p:nvSpPr>
        <p:spPr>
          <a:xfrm>
            <a:off x="891241" y="598517"/>
            <a:ext cx="9463365" cy="707886"/>
          </a:xfrm>
          <a:prstGeom prst="rect">
            <a:avLst/>
          </a:prstGeom>
          <a:noFill/>
        </p:spPr>
        <p:txBody>
          <a:bodyPr wrap="square" rtlCol="0">
            <a:spAutoFit/>
          </a:bodyPr>
          <a:lstStyle/>
          <a:p>
            <a:r>
              <a:rPr lang="en-US" sz="4000" dirty="0" err="1">
                <a:solidFill>
                  <a:srgbClr val="000000"/>
                </a:solidFill>
              </a:rPr>
              <a:t>Een</a:t>
            </a:r>
            <a:r>
              <a:rPr lang="en-US" sz="4000" dirty="0">
                <a:solidFill>
                  <a:srgbClr val="000000"/>
                </a:solidFill>
              </a:rPr>
              <a:t> </a:t>
            </a:r>
            <a:r>
              <a:rPr lang="en-US" sz="4000" dirty="0" err="1">
                <a:solidFill>
                  <a:srgbClr val="FF0000"/>
                </a:solidFill>
              </a:rPr>
              <a:t>oorzakelijk</a:t>
            </a:r>
            <a:r>
              <a:rPr lang="en-US" sz="4000" dirty="0">
                <a:solidFill>
                  <a:srgbClr val="FF0000"/>
                </a:solidFill>
              </a:rPr>
              <a:t> </a:t>
            </a:r>
            <a:r>
              <a:rPr lang="en-US" sz="4000" dirty="0" err="1">
                <a:solidFill>
                  <a:srgbClr val="FF0000"/>
                </a:solidFill>
              </a:rPr>
              <a:t>verband-vraag</a:t>
            </a:r>
            <a:r>
              <a:rPr lang="en-US" sz="4000" dirty="0">
                <a:solidFill>
                  <a:srgbClr val="FF0000"/>
                </a:solidFill>
              </a:rPr>
              <a:t> </a:t>
            </a:r>
            <a:r>
              <a:rPr lang="en-US" sz="4000" dirty="0"/>
              <a:t> </a:t>
            </a:r>
            <a:endParaRPr lang="nl-NL" sz="4000" dirty="0"/>
          </a:p>
        </p:txBody>
      </p:sp>
      <p:sp>
        <p:nvSpPr>
          <p:cNvPr id="9" name="Tekstvak 8">
            <a:extLst>
              <a:ext uri="{FF2B5EF4-FFF2-40B4-BE49-F238E27FC236}">
                <a16:creationId xmlns:a16="http://schemas.microsoft.com/office/drawing/2014/main" id="{63EB30FB-AC5C-423C-9FAF-3B536621671A}"/>
              </a:ext>
            </a:extLst>
          </p:cNvPr>
          <p:cNvSpPr txBox="1"/>
          <p:nvPr/>
        </p:nvSpPr>
        <p:spPr>
          <a:xfrm>
            <a:off x="293716" y="1512267"/>
            <a:ext cx="11604567" cy="5139869"/>
          </a:xfrm>
          <a:prstGeom prst="rect">
            <a:avLst/>
          </a:prstGeom>
          <a:noFill/>
        </p:spPr>
        <p:txBody>
          <a:bodyPr wrap="square" rtlCol="0">
            <a:spAutoFit/>
          </a:bodyPr>
          <a:lstStyle/>
          <a:p>
            <a:pPr>
              <a:tabLst>
                <a:tab pos="357188" algn="l"/>
                <a:tab pos="623888" algn="l"/>
                <a:tab pos="1163638" algn="l"/>
              </a:tabLst>
            </a:pPr>
            <a:r>
              <a:rPr lang="en-US" dirty="0"/>
              <a:t>	</a:t>
            </a:r>
            <a:r>
              <a:rPr lang="en-US" sz="1400" dirty="0"/>
              <a:t>	De </a:t>
            </a:r>
            <a:r>
              <a:rPr lang="en-US" sz="1400" dirty="0" err="1"/>
              <a:t>Romeinen</a:t>
            </a:r>
            <a:r>
              <a:rPr lang="en-US" sz="1400" dirty="0"/>
              <a:t> </a:t>
            </a:r>
            <a:r>
              <a:rPr lang="en-US" sz="1400" dirty="0" err="1"/>
              <a:t>vervolgden</a:t>
            </a:r>
            <a:r>
              <a:rPr lang="en-US" sz="1400" dirty="0"/>
              <a:t> </a:t>
            </a:r>
            <a:r>
              <a:rPr lang="en-US" sz="1400" dirty="0" err="1"/>
              <a:t>aanhangers</a:t>
            </a:r>
            <a:r>
              <a:rPr lang="en-US" sz="1400" dirty="0"/>
              <a:t> van </a:t>
            </a:r>
            <a:r>
              <a:rPr lang="en-US" sz="1400" dirty="0" err="1"/>
              <a:t>andere</a:t>
            </a:r>
            <a:r>
              <a:rPr lang="en-US" sz="1400" dirty="0"/>
              <a:t> </a:t>
            </a:r>
            <a:r>
              <a:rPr lang="en-US" sz="1400" dirty="0" err="1"/>
              <a:t>godsdiensten</a:t>
            </a:r>
            <a:r>
              <a:rPr lang="en-US" sz="1400" dirty="0"/>
              <a:t> </a:t>
            </a:r>
            <a:r>
              <a:rPr lang="en-US" sz="1400" dirty="0" err="1"/>
              <a:t>dan</a:t>
            </a:r>
            <a:r>
              <a:rPr lang="en-US" sz="1400" dirty="0"/>
              <a:t> de </a:t>
            </a:r>
            <a:r>
              <a:rPr lang="en-US" sz="1400" dirty="0" err="1"/>
              <a:t>Romeinse</a:t>
            </a:r>
            <a:r>
              <a:rPr lang="en-US" sz="1400" dirty="0"/>
              <a:t> </a:t>
            </a:r>
            <a:r>
              <a:rPr lang="en-US" sz="1400" dirty="0" err="1"/>
              <a:t>religie</a:t>
            </a:r>
            <a:r>
              <a:rPr lang="en-US" sz="1400" dirty="0"/>
              <a:t> </a:t>
            </a:r>
            <a:r>
              <a:rPr lang="en-US" sz="1400" dirty="0" err="1"/>
              <a:t>meestal</a:t>
            </a:r>
            <a:r>
              <a:rPr lang="en-US" sz="1400" dirty="0"/>
              <a:t> </a:t>
            </a:r>
            <a:r>
              <a:rPr lang="en-US" sz="1400" dirty="0" err="1"/>
              <a:t>niet</a:t>
            </a:r>
            <a:r>
              <a:rPr lang="en-US" sz="1400" dirty="0"/>
              <a:t>. </a:t>
            </a:r>
          </a:p>
          <a:p>
            <a:pPr>
              <a:tabLst>
                <a:tab pos="357188" algn="l"/>
                <a:tab pos="623888" algn="l"/>
                <a:tab pos="1163638" algn="l"/>
              </a:tabLst>
            </a:pPr>
            <a:r>
              <a:rPr lang="en-US" sz="1400" dirty="0"/>
              <a:t>		Maar </a:t>
            </a:r>
            <a:r>
              <a:rPr lang="en-US" sz="1400" dirty="0" err="1"/>
              <a:t>christenen</a:t>
            </a:r>
            <a:r>
              <a:rPr lang="en-US" sz="1400" dirty="0"/>
              <a:t> </a:t>
            </a:r>
            <a:r>
              <a:rPr lang="en-US" sz="1400" dirty="0" err="1"/>
              <a:t>werden</a:t>
            </a:r>
            <a:r>
              <a:rPr lang="en-US" sz="1400" dirty="0"/>
              <a:t>, tot het begin van de </a:t>
            </a:r>
            <a:r>
              <a:rPr lang="en-US" sz="1400" dirty="0" err="1"/>
              <a:t>vierde</a:t>
            </a:r>
            <a:r>
              <a:rPr lang="en-US" sz="1400" dirty="0"/>
              <a:t> </a:t>
            </a:r>
            <a:r>
              <a:rPr lang="en-US" sz="1400" dirty="0" err="1"/>
              <a:t>eeuw</a:t>
            </a:r>
            <a:r>
              <a:rPr lang="en-US" sz="1400" dirty="0"/>
              <a:t>, </a:t>
            </a:r>
            <a:r>
              <a:rPr lang="en-US" sz="1400" dirty="0" err="1"/>
              <a:t>wel</a:t>
            </a:r>
            <a:r>
              <a:rPr lang="en-US" sz="1400" dirty="0"/>
              <a:t> </a:t>
            </a:r>
            <a:r>
              <a:rPr lang="en-US" sz="1400" dirty="0" err="1"/>
              <a:t>vervolgd</a:t>
            </a:r>
            <a:r>
              <a:rPr lang="en-US" sz="1400" dirty="0"/>
              <a:t>.</a:t>
            </a:r>
          </a:p>
          <a:p>
            <a:pPr>
              <a:tabLst>
                <a:tab pos="357188" algn="l"/>
                <a:tab pos="623888" algn="l"/>
                <a:tab pos="1163638" algn="l"/>
              </a:tabLst>
            </a:pPr>
            <a:r>
              <a:rPr lang="en-US" sz="1400" b="1" i="1" dirty="0"/>
              <a:t>4p</a:t>
            </a:r>
            <a:r>
              <a:rPr lang="en-US" sz="1400" b="1" dirty="0"/>
              <a:t>	2	</a:t>
            </a:r>
            <a:r>
              <a:rPr lang="en-US" sz="1400" dirty="0" err="1"/>
              <a:t>Verklaar</a:t>
            </a:r>
            <a:r>
              <a:rPr lang="en-US" sz="1400" dirty="0"/>
              <a:t> </a:t>
            </a:r>
            <a:r>
              <a:rPr lang="en-US" sz="1400" dirty="0" err="1"/>
              <a:t>dit</a:t>
            </a:r>
            <a:r>
              <a:rPr lang="en-US" sz="1400" dirty="0"/>
              <a:t> </a:t>
            </a:r>
            <a:r>
              <a:rPr lang="en-US" sz="1400" dirty="0" err="1"/>
              <a:t>verschil</a:t>
            </a:r>
            <a:r>
              <a:rPr lang="en-US" sz="1400" dirty="0"/>
              <a:t> door </a:t>
            </a:r>
            <a:r>
              <a:rPr lang="en-US" sz="1400" dirty="0" err="1"/>
              <a:t>aan</a:t>
            </a:r>
            <a:r>
              <a:rPr lang="en-US" sz="1400" dirty="0"/>
              <a:t> </a:t>
            </a:r>
            <a:r>
              <a:rPr lang="en-US" sz="1400" dirty="0" err="1"/>
              <a:t>te</a:t>
            </a:r>
            <a:r>
              <a:rPr lang="en-US" sz="1400" dirty="0"/>
              <a:t> </a:t>
            </a:r>
            <a:r>
              <a:rPr lang="en-US" sz="1400" dirty="0" err="1"/>
              <a:t>geven</a:t>
            </a:r>
            <a:r>
              <a:rPr lang="en-US" sz="1400" dirty="0"/>
              <a:t>:</a:t>
            </a:r>
          </a:p>
          <a:p>
            <a:pPr>
              <a:tabLst>
                <a:tab pos="357188" algn="l"/>
                <a:tab pos="623888" algn="l"/>
                <a:tab pos="1163638" algn="l"/>
              </a:tabLst>
            </a:pPr>
            <a:r>
              <a:rPr lang="en-US" sz="1400" b="1" i="1" dirty="0"/>
              <a:t>		</a:t>
            </a:r>
            <a:r>
              <a:rPr lang="en-US" sz="1400" dirty="0"/>
              <a:t>- </a:t>
            </a:r>
            <a:r>
              <a:rPr lang="en-US" sz="1400" dirty="0" err="1"/>
              <a:t>waardoor</a:t>
            </a:r>
            <a:r>
              <a:rPr lang="en-US" sz="1400" dirty="0"/>
              <a:t> de </a:t>
            </a:r>
            <a:r>
              <a:rPr lang="en-US" sz="1400" dirty="0" err="1"/>
              <a:t>verdraagzaamheid</a:t>
            </a:r>
            <a:r>
              <a:rPr lang="en-US" sz="1400" dirty="0"/>
              <a:t> </a:t>
            </a:r>
            <a:r>
              <a:rPr lang="en-US" sz="1400" dirty="0" err="1"/>
              <a:t>tegenover</a:t>
            </a:r>
            <a:r>
              <a:rPr lang="en-US" sz="1400" dirty="0"/>
              <a:t> </a:t>
            </a:r>
            <a:r>
              <a:rPr lang="en-US" sz="1400" dirty="0" err="1"/>
              <a:t>andersgelovigen</a:t>
            </a:r>
            <a:r>
              <a:rPr lang="en-US" sz="1400" dirty="0"/>
              <a:t> het </a:t>
            </a:r>
            <a:r>
              <a:rPr lang="en-US" sz="1400" dirty="0" err="1"/>
              <a:t>Romeinse</a:t>
            </a:r>
            <a:r>
              <a:rPr lang="en-US" sz="1400" dirty="0"/>
              <a:t> </a:t>
            </a:r>
            <a:r>
              <a:rPr lang="en-US" sz="1400" dirty="0" err="1"/>
              <a:t>imperialisme</a:t>
            </a:r>
            <a:r>
              <a:rPr lang="en-US" sz="1400" dirty="0"/>
              <a:t> </a:t>
            </a:r>
            <a:r>
              <a:rPr lang="en-US" sz="1400" dirty="0" err="1"/>
              <a:t>diende</a:t>
            </a:r>
            <a:r>
              <a:rPr lang="en-US" sz="1400" dirty="0"/>
              <a:t> </a:t>
            </a:r>
          </a:p>
          <a:p>
            <a:pPr>
              <a:tabLst>
                <a:tab pos="357188" algn="l"/>
                <a:tab pos="623888" algn="l"/>
                <a:tab pos="1163638" algn="l"/>
              </a:tabLst>
            </a:pPr>
            <a:r>
              <a:rPr lang="en-US" sz="1400" dirty="0"/>
              <a:t>		</a:t>
            </a:r>
            <a:r>
              <a:rPr lang="en-US" sz="1400" dirty="0" err="1"/>
              <a:t>en</a:t>
            </a:r>
            <a:endParaRPr lang="en-US" sz="1400" dirty="0"/>
          </a:p>
          <a:p>
            <a:pPr>
              <a:tabLst>
                <a:tab pos="357188" algn="l"/>
                <a:tab pos="623888" algn="l"/>
                <a:tab pos="1163638" algn="l"/>
              </a:tabLst>
            </a:pPr>
            <a:r>
              <a:rPr lang="en-US" sz="1400" dirty="0"/>
              <a:t>		- </a:t>
            </a:r>
            <a:r>
              <a:rPr lang="en-US" sz="1400" dirty="0" err="1"/>
              <a:t>waardoor</a:t>
            </a:r>
            <a:r>
              <a:rPr lang="en-US" sz="1400" dirty="0"/>
              <a:t> de </a:t>
            </a:r>
            <a:r>
              <a:rPr lang="en-US" sz="1400" dirty="0" err="1"/>
              <a:t>christelijke</a:t>
            </a:r>
            <a:r>
              <a:rPr lang="en-US" sz="1400" dirty="0"/>
              <a:t> </a:t>
            </a:r>
            <a:r>
              <a:rPr lang="en-US" sz="1400" dirty="0" err="1"/>
              <a:t>religie</a:t>
            </a:r>
            <a:r>
              <a:rPr lang="en-US" sz="1400" dirty="0"/>
              <a:t> door het </a:t>
            </a:r>
            <a:r>
              <a:rPr lang="en-US" sz="1400" dirty="0" err="1"/>
              <a:t>Romeins</a:t>
            </a:r>
            <a:r>
              <a:rPr lang="en-US" sz="1400" dirty="0"/>
              <a:t> </a:t>
            </a:r>
            <a:r>
              <a:rPr lang="en-US" sz="1400" dirty="0" err="1"/>
              <a:t>bestuur</a:t>
            </a:r>
            <a:r>
              <a:rPr lang="en-US" sz="1400" dirty="0"/>
              <a:t> </a:t>
            </a:r>
            <a:r>
              <a:rPr lang="en-US" sz="1400" dirty="0" err="1"/>
              <a:t>aanvankelijk</a:t>
            </a:r>
            <a:r>
              <a:rPr lang="en-US" sz="1400" dirty="0"/>
              <a:t> </a:t>
            </a:r>
            <a:r>
              <a:rPr lang="en-US" sz="1400" dirty="0" err="1"/>
              <a:t>wel</a:t>
            </a:r>
            <a:r>
              <a:rPr lang="en-US" sz="1400" dirty="0"/>
              <a:t> </a:t>
            </a:r>
            <a:r>
              <a:rPr lang="en-US" sz="1400" dirty="0" err="1"/>
              <a:t>als</a:t>
            </a:r>
            <a:r>
              <a:rPr lang="en-US" sz="1400" dirty="0"/>
              <a:t> </a:t>
            </a:r>
            <a:r>
              <a:rPr lang="en-US" sz="1400" dirty="0" err="1"/>
              <a:t>politiek</a:t>
            </a:r>
            <a:r>
              <a:rPr lang="en-US" sz="1400" dirty="0"/>
              <a:t> </a:t>
            </a:r>
            <a:r>
              <a:rPr lang="en-US" sz="1400" dirty="0" err="1"/>
              <a:t>gevaar</a:t>
            </a:r>
            <a:r>
              <a:rPr lang="en-US" sz="1400" dirty="0"/>
              <a:t> </a:t>
            </a:r>
            <a:r>
              <a:rPr lang="en-US" sz="1400" dirty="0" err="1"/>
              <a:t>werd</a:t>
            </a:r>
            <a:r>
              <a:rPr lang="en-US" sz="1400" dirty="0"/>
              <a:t> </a:t>
            </a:r>
            <a:r>
              <a:rPr lang="en-US" sz="1400" dirty="0" err="1"/>
              <a:t>gezien</a:t>
            </a:r>
            <a:r>
              <a:rPr lang="en-US" sz="1400" dirty="0"/>
              <a:t>.</a:t>
            </a:r>
          </a:p>
          <a:p>
            <a:pPr>
              <a:tabLst>
                <a:tab pos="357188" algn="l"/>
                <a:tab pos="623888" algn="l"/>
                <a:tab pos="1163638" algn="l"/>
              </a:tabLst>
            </a:pPr>
            <a:endParaRPr lang="en-US" sz="1400" dirty="0"/>
          </a:p>
          <a:p>
            <a:endParaRPr lang="en-US" sz="1400" b="1" dirty="0">
              <a:solidFill>
                <a:srgbClr val="FF0000"/>
              </a:solidFill>
            </a:endParaRPr>
          </a:p>
          <a:p>
            <a:r>
              <a:rPr lang="en-US" sz="1400" b="1" dirty="0" err="1">
                <a:solidFill>
                  <a:srgbClr val="FF0000"/>
                </a:solidFill>
              </a:rPr>
              <a:t>Stap</a:t>
            </a:r>
            <a:r>
              <a:rPr lang="en-US" sz="1400" b="1" dirty="0">
                <a:solidFill>
                  <a:srgbClr val="FF0000"/>
                </a:solidFill>
              </a:rPr>
              <a:t> 1: </a:t>
            </a:r>
            <a:r>
              <a:rPr lang="en-US" sz="1400" dirty="0" err="1">
                <a:solidFill>
                  <a:srgbClr val="FF0000"/>
                </a:solidFill>
              </a:rPr>
              <a:t>Herken</a:t>
            </a:r>
            <a:r>
              <a:rPr lang="en-US" sz="1400" dirty="0">
                <a:solidFill>
                  <a:srgbClr val="FF0000"/>
                </a:solidFill>
              </a:rPr>
              <a:t> de </a:t>
            </a:r>
            <a:r>
              <a:rPr lang="en-US" sz="1400" dirty="0" err="1">
                <a:solidFill>
                  <a:srgbClr val="FF0000"/>
                </a:solidFill>
              </a:rPr>
              <a:t>vraag</a:t>
            </a:r>
            <a:r>
              <a:rPr lang="en-US" sz="1400" dirty="0">
                <a:solidFill>
                  <a:srgbClr val="FF0000"/>
                </a:solidFill>
              </a:rPr>
              <a:t>? </a:t>
            </a:r>
            <a:r>
              <a:rPr lang="en-US" sz="1400" dirty="0">
                <a:solidFill>
                  <a:srgbClr val="000000"/>
                </a:solidFill>
              </a:rPr>
              <a:t>H</a:t>
            </a:r>
            <a:r>
              <a:rPr lang="en-US" sz="1400" dirty="0"/>
              <a:t>et is </a:t>
            </a:r>
            <a:r>
              <a:rPr lang="en-US" sz="1400" dirty="0" err="1"/>
              <a:t>een</a:t>
            </a:r>
            <a:r>
              <a:rPr lang="en-US" sz="1400" dirty="0"/>
              <a:t> </a:t>
            </a:r>
            <a:r>
              <a:rPr lang="en-US" sz="1400" dirty="0" err="1"/>
              <a:t>oorzakelijk</a:t>
            </a:r>
            <a:r>
              <a:rPr lang="en-US" sz="1400" dirty="0"/>
              <a:t> </a:t>
            </a:r>
            <a:r>
              <a:rPr lang="en-US" sz="1400" dirty="0" err="1"/>
              <a:t>verband-vraag</a:t>
            </a:r>
            <a:r>
              <a:rPr lang="en-US" sz="1400" dirty="0"/>
              <a:t>, want </a:t>
            </a:r>
            <a:r>
              <a:rPr lang="en-US" sz="1400" dirty="0" err="1"/>
              <a:t>er</a:t>
            </a:r>
            <a:r>
              <a:rPr lang="en-US" sz="1400" dirty="0"/>
              <a:t> </a:t>
            </a:r>
            <a:r>
              <a:rPr lang="en-US" sz="1400" dirty="0" err="1"/>
              <a:t>staat</a:t>
            </a:r>
            <a:r>
              <a:rPr lang="en-US" sz="1400" dirty="0"/>
              <a:t> twee </a:t>
            </a:r>
            <a:r>
              <a:rPr lang="en-US" sz="1400" dirty="0" err="1"/>
              <a:t>keer</a:t>
            </a:r>
            <a:r>
              <a:rPr lang="en-US" sz="1400" dirty="0"/>
              <a:t> </a:t>
            </a:r>
            <a:r>
              <a:rPr lang="en-US" sz="1400" i="1" dirty="0" err="1"/>
              <a:t>waardoor</a:t>
            </a:r>
            <a:r>
              <a:rPr lang="en-US" sz="1400" dirty="0"/>
              <a:t>.</a:t>
            </a:r>
          </a:p>
          <a:p>
            <a:r>
              <a:rPr lang="en-US" sz="1400" b="1" dirty="0" err="1">
                <a:solidFill>
                  <a:srgbClr val="FF0000"/>
                </a:solidFill>
              </a:rPr>
              <a:t>Stap</a:t>
            </a:r>
            <a:r>
              <a:rPr lang="en-US" sz="1400" b="1" dirty="0">
                <a:solidFill>
                  <a:srgbClr val="FF0000"/>
                </a:solidFill>
              </a:rPr>
              <a:t> 2</a:t>
            </a:r>
            <a:r>
              <a:rPr lang="en-US" sz="1400" dirty="0"/>
              <a:t>: </a:t>
            </a:r>
            <a:r>
              <a:rPr lang="en-US" sz="1400" dirty="0">
                <a:solidFill>
                  <a:srgbClr val="FF0000"/>
                </a:solidFill>
              </a:rPr>
              <a:t>Wat </a:t>
            </a:r>
            <a:r>
              <a:rPr lang="en-US" sz="1400" dirty="0" err="1">
                <a:solidFill>
                  <a:srgbClr val="FF0000"/>
                </a:solidFill>
              </a:rPr>
              <a:t>wordt</a:t>
            </a:r>
            <a:r>
              <a:rPr lang="en-US" sz="1400" dirty="0">
                <a:solidFill>
                  <a:srgbClr val="FF0000"/>
                </a:solidFill>
              </a:rPr>
              <a:t> </a:t>
            </a:r>
            <a:r>
              <a:rPr lang="en-US" sz="1400" dirty="0" err="1">
                <a:solidFill>
                  <a:srgbClr val="FF0000"/>
                </a:solidFill>
              </a:rPr>
              <a:t>er</a:t>
            </a:r>
            <a:r>
              <a:rPr lang="en-US" sz="1400" dirty="0">
                <a:solidFill>
                  <a:srgbClr val="FF0000"/>
                </a:solidFill>
              </a:rPr>
              <a:t> </a:t>
            </a:r>
            <a:r>
              <a:rPr lang="en-US" sz="1400" dirty="0" err="1">
                <a:solidFill>
                  <a:srgbClr val="FF0000"/>
                </a:solidFill>
              </a:rPr>
              <a:t>precies</a:t>
            </a:r>
            <a:r>
              <a:rPr lang="en-US" sz="1400" dirty="0">
                <a:solidFill>
                  <a:srgbClr val="FF0000"/>
                </a:solidFill>
              </a:rPr>
              <a:t> </a:t>
            </a:r>
            <a:r>
              <a:rPr lang="en-US" sz="1400" dirty="0" err="1">
                <a:solidFill>
                  <a:srgbClr val="FF0000"/>
                </a:solidFill>
              </a:rPr>
              <a:t>gevraagd</a:t>
            </a:r>
            <a:r>
              <a:rPr lang="en-US" sz="1400" dirty="0">
                <a:solidFill>
                  <a:srgbClr val="FF0000"/>
                </a:solidFill>
              </a:rPr>
              <a:t>? </a:t>
            </a:r>
            <a:r>
              <a:rPr lang="en-US" sz="1400" dirty="0" err="1"/>
              <a:t>Uitleggen</a:t>
            </a:r>
            <a:r>
              <a:rPr lang="en-US" sz="1400" dirty="0"/>
              <a:t> </a:t>
            </a:r>
            <a:r>
              <a:rPr lang="en-US" sz="1400" dirty="0" err="1"/>
              <a:t>waarom</a:t>
            </a:r>
            <a:r>
              <a:rPr lang="en-US" sz="1400" dirty="0"/>
              <a:t> de </a:t>
            </a:r>
            <a:r>
              <a:rPr lang="en-US" sz="1400" dirty="0" err="1"/>
              <a:t>Romeinen</a:t>
            </a:r>
            <a:r>
              <a:rPr lang="en-US" sz="1400" dirty="0"/>
              <a:t> </a:t>
            </a:r>
            <a:r>
              <a:rPr lang="en-US" sz="1400" dirty="0" err="1"/>
              <a:t>wel</a:t>
            </a:r>
            <a:r>
              <a:rPr lang="en-US" sz="1400" dirty="0"/>
              <a:t> </a:t>
            </a:r>
            <a:r>
              <a:rPr lang="en-US" sz="1400" dirty="0" err="1"/>
              <a:t>verdraagzaam</a:t>
            </a:r>
            <a:r>
              <a:rPr lang="en-US" sz="1400" dirty="0"/>
              <a:t> </a:t>
            </a:r>
            <a:r>
              <a:rPr lang="en-US" sz="1400" dirty="0" err="1"/>
              <a:t>waren</a:t>
            </a:r>
            <a:r>
              <a:rPr lang="en-US" sz="1400" dirty="0"/>
              <a:t> </a:t>
            </a:r>
            <a:r>
              <a:rPr lang="en-US" sz="1400" dirty="0" err="1"/>
              <a:t>tegenover</a:t>
            </a:r>
            <a:r>
              <a:rPr lang="en-US" sz="1400" dirty="0"/>
              <a:t> </a:t>
            </a:r>
            <a:r>
              <a:rPr lang="en-US" sz="1400" dirty="0" err="1"/>
              <a:t>andersgelovigen</a:t>
            </a:r>
            <a:r>
              <a:rPr lang="en-US" sz="1400" dirty="0"/>
              <a:t> </a:t>
            </a:r>
            <a:r>
              <a:rPr lang="en-US" sz="1400" dirty="0" err="1"/>
              <a:t>en</a:t>
            </a:r>
            <a:r>
              <a:rPr lang="en-US" sz="1400" dirty="0"/>
              <a:t> </a:t>
            </a:r>
            <a:r>
              <a:rPr lang="en-US" sz="1400" dirty="0" err="1"/>
              <a:t>niet</a:t>
            </a:r>
            <a:endParaRPr lang="en-US" sz="1400" dirty="0"/>
          </a:p>
          <a:p>
            <a:r>
              <a:rPr lang="en-US" sz="1400" dirty="0"/>
              <a:t>             </a:t>
            </a:r>
            <a:r>
              <a:rPr lang="en-US" sz="1400" dirty="0" err="1"/>
              <a:t>tegenover</a:t>
            </a:r>
            <a:r>
              <a:rPr lang="en-US" sz="1400" dirty="0"/>
              <a:t> </a:t>
            </a:r>
            <a:r>
              <a:rPr lang="en-US" sz="1400" dirty="0" err="1"/>
              <a:t>christenen</a:t>
            </a:r>
            <a:r>
              <a:rPr lang="en-US" sz="1400" dirty="0"/>
              <a:t> </a:t>
            </a:r>
            <a:r>
              <a:rPr lang="en-US" sz="1400" dirty="0" err="1"/>
              <a:t>en</a:t>
            </a:r>
            <a:r>
              <a:rPr lang="en-US" sz="1400" dirty="0"/>
              <a:t> wat </a:t>
            </a:r>
            <a:r>
              <a:rPr lang="en-US" sz="1400" dirty="0" err="1"/>
              <a:t>dit</a:t>
            </a:r>
            <a:r>
              <a:rPr lang="en-US" sz="1400" dirty="0"/>
              <a:t> </a:t>
            </a:r>
            <a:r>
              <a:rPr lang="en-US" sz="1400" dirty="0" err="1"/>
              <a:t>te</a:t>
            </a:r>
            <a:r>
              <a:rPr lang="en-US" sz="1400" dirty="0"/>
              <a:t> </a:t>
            </a:r>
            <a:r>
              <a:rPr lang="en-US" sz="1400" dirty="0" err="1"/>
              <a:t>maken</a:t>
            </a:r>
            <a:r>
              <a:rPr lang="en-US" sz="1400" dirty="0"/>
              <a:t> </a:t>
            </a:r>
            <a:r>
              <a:rPr lang="en-US" sz="1400" dirty="0" err="1"/>
              <a:t>heeft</a:t>
            </a:r>
            <a:r>
              <a:rPr lang="en-US" sz="1400" dirty="0"/>
              <a:t> met het </a:t>
            </a:r>
            <a:r>
              <a:rPr lang="en-US" sz="1400" dirty="0" err="1"/>
              <a:t>bestuur</a:t>
            </a:r>
            <a:r>
              <a:rPr lang="en-US" sz="1400" dirty="0"/>
              <a:t>.</a:t>
            </a:r>
          </a:p>
          <a:p>
            <a:pPr>
              <a:tabLst>
                <a:tab pos="623888" algn="l"/>
              </a:tabLst>
            </a:pPr>
            <a:r>
              <a:rPr lang="en-US" sz="1400" b="1" dirty="0" err="1">
                <a:solidFill>
                  <a:srgbClr val="FF0000"/>
                </a:solidFill>
              </a:rPr>
              <a:t>Stap</a:t>
            </a:r>
            <a:r>
              <a:rPr lang="en-US" sz="1400" b="1" dirty="0">
                <a:solidFill>
                  <a:srgbClr val="FF0000"/>
                </a:solidFill>
              </a:rPr>
              <a:t> 3</a:t>
            </a:r>
            <a:r>
              <a:rPr lang="en-US" sz="1400" b="1" dirty="0"/>
              <a:t>:</a:t>
            </a:r>
            <a:r>
              <a:rPr lang="en-US" sz="1400" dirty="0"/>
              <a:t> </a:t>
            </a:r>
            <a:r>
              <a:rPr lang="en-US" sz="1400" dirty="0">
                <a:solidFill>
                  <a:srgbClr val="FF0000"/>
                </a:solidFill>
              </a:rPr>
              <a:t>Wat </a:t>
            </a:r>
            <a:r>
              <a:rPr lang="en-US" sz="1400" dirty="0" err="1">
                <a:solidFill>
                  <a:srgbClr val="FF0000"/>
                </a:solidFill>
              </a:rPr>
              <a:t>moet</a:t>
            </a:r>
            <a:r>
              <a:rPr lang="en-US" sz="1400" dirty="0">
                <a:solidFill>
                  <a:srgbClr val="FF0000"/>
                </a:solidFill>
              </a:rPr>
              <a:t> </a:t>
            </a:r>
            <a:r>
              <a:rPr lang="en-US" sz="1400" dirty="0" err="1">
                <a:solidFill>
                  <a:srgbClr val="FF0000"/>
                </a:solidFill>
              </a:rPr>
              <a:t>je</a:t>
            </a:r>
            <a:r>
              <a:rPr lang="en-US" sz="1400" dirty="0">
                <a:solidFill>
                  <a:srgbClr val="FF0000"/>
                </a:solidFill>
              </a:rPr>
              <a:t> </a:t>
            </a:r>
            <a:r>
              <a:rPr lang="en-US" sz="1400" dirty="0" err="1">
                <a:solidFill>
                  <a:srgbClr val="FF0000"/>
                </a:solidFill>
              </a:rPr>
              <a:t>doen</a:t>
            </a:r>
            <a:r>
              <a:rPr lang="en-US" sz="1400" dirty="0">
                <a:solidFill>
                  <a:srgbClr val="FF0000"/>
                </a:solidFill>
              </a:rPr>
              <a:t>? </a:t>
            </a:r>
            <a:r>
              <a:rPr lang="en-US" sz="1400" dirty="0"/>
              <a:t>Om </a:t>
            </a:r>
            <a:r>
              <a:rPr lang="en-US" sz="1400" b="1" dirty="0" err="1"/>
              <a:t>vier</a:t>
            </a:r>
            <a:r>
              <a:rPr lang="en-US" sz="1400" b="1" dirty="0"/>
              <a:t> </a:t>
            </a:r>
            <a:r>
              <a:rPr lang="en-US" sz="1400" dirty="0" err="1"/>
              <a:t>punten</a:t>
            </a:r>
            <a:r>
              <a:rPr lang="en-US" sz="1400" dirty="0"/>
              <a:t> </a:t>
            </a:r>
            <a:r>
              <a:rPr lang="en-US" sz="1400" dirty="0" err="1"/>
              <a:t>te</a:t>
            </a:r>
            <a:r>
              <a:rPr lang="en-US" sz="1400" dirty="0"/>
              <a:t> </a:t>
            </a:r>
            <a:r>
              <a:rPr lang="en-US" sz="1400" dirty="0" err="1"/>
              <a:t>krijgen</a:t>
            </a:r>
            <a:r>
              <a:rPr lang="en-US" sz="1400" dirty="0"/>
              <a:t>, </a:t>
            </a:r>
            <a:r>
              <a:rPr lang="en-US" sz="1400" dirty="0" err="1"/>
              <a:t>moet</a:t>
            </a:r>
            <a:r>
              <a:rPr lang="en-US" sz="1400" dirty="0"/>
              <a:t> </a:t>
            </a:r>
            <a:r>
              <a:rPr lang="en-US" sz="1400" dirty="0" err="1"/>
              <a:t>je</a:t>
            </a:r>
            <a:r>
              <a:rPr lang="en-US" sz="1400" dirty="0"/>
              <a:t> twee </a:t>
            </a:r>
            <a:r>
              <a:rPr lang="en-US" sz="1400" dirty="0" err="1"/>
              <a:t>keer</a:t>
            </a:r>
            <a:r>
              <a:rPr lang="en-US" sz="1400" dirty="0"/>
              <a:t> </a:t>
            </a:r>
            <a:r>
              <a:rPr lang="en-US" sz="1400" dirty="0" err="1"/>
              <a:t>een</a:t>
            </a:r>
            <a:r>
              <a:rPr lang="en-US" sz="1400" dirty="0"/>
              <a:t> </a:t>
            </a:r>
            <a:r>
              <a:rPr lang="en-US" sz="1400" dirty="0" err="1"/>
              <a:t>dubbel</a:t>
            </a:r>
            <a:r>
              <a:rPr lang="en-US" sz="1400" dirty="0"/>
              <a:t> </a:t>
            </a:r>
            <a:r>
              <a:rPr lang="en-US" sz="1400" dirty="0" err="1"/>
              <a:t>antwoord</a:t>
            </a:r>
            <a:r>
              <a:rPr lang="en-US" sz="1400" dirty="0"/>
              <a:t> </a:t>
            </a:r>
            <a:r>
              <a:rPr lang="en-US" sz="1400" dirty="0" err="1"/>
              <a:t>geven</a:t>
            </a:r>
            <a:r>
              <a:rPr lang="en-US" sz="1400" dirty="0"/>
              <a:t>, </a:t>
            </a:r>
            <a:r>
              <a:rPr lang="en-US" sz="1400" dirty="0" err="1"/>
              <a:t>waarin</a:t>
            </a:r>
            <a:r>
              <a:rPr lang="en-US" sz="1400" dirty="0"/>
              <a:t>:</a:t>
            </a:r>
          </a:p>
          <a:p>
            <a:pPr>
              <a:tabLst>
                <a:tab pos="623888" algn="l"/>
              </a:tabLst>
            </a:pPr>
            <a:r>
              <a:rPr lang="en-US" sz="1400" dirty="0"/>
              <a:t>	1	</a:t>
            </a:r>
            <a:r>
              <a:rPr lang="en-US" sz="1400" dirty="0" err="1"/>
              <a:t>je</a:t>
            </a:r>
            <a:r>
              <a:rPr lang="en-US" sz="1400" dirty="0"/>
              <a:t> </a:t>
            </a:r>
            <a:r>
              <a:rPr lang="en-US" sz="1400" dirty="0" err="1"/>
              <a:t>aangeeft</a:t>
            </a:r>
            <a:r>
              <a:rPr lang="en-US" sz="1400" dirty="0"/>
              <a:t> </a:t>
            </a:r>
            <a:r>
              <a:rPr lang="en-US" sz="1400" b="1" i="1" dirty="0" err="1"/>
              <a:t>waarom</a:t>
            </a:r>
            <a:r>
              <a:rPr lang="en-US" sz="1400" b="1" i="1" dirty="0"/>
              <a:t> </a:t>
            </a:r>
            <a:r>
              <a:rPr lang="en-US" sz="1400" b="1" i="1" dirty="0" err="1"/>
              <a:t>Romeinen</a:t>
            </a:r>
            <a:r>
              <a:rPr lang="en-US" sz="1400" b="1" i="1" dirty="0"/>
              <a:t> </a:t>
            </a:r>
            <a:r>
              <a:rPr lang="en-US" sz="1400" b="1" i="1" dirty="0" err="1"/>
              <a:t>verdraagzaam</a:t>
            </a:r>
            <a:r>
              <a:rPr lang="en-US" sz="1400" b="1" i="1" dirty="0"/>
              <a:t> </a:t>
            </a:r>
            <a:r>
              <a:rPr lang="en-US" sz="1400" b="1" i="1" dirty="0" err="1"/>
              <a:t>waren</a:t>
            </a:r>
            <a:r>
              <a:rPr lang="en-US" sz="1400" b="1" i="1" dirty="0"/>
              <a:t> </a:t>
            </a:r>
            <a:r>
              <a:rPr lang="en-US" sz="1400" dirty="0" err="1"/>
              <a:t>tegenover</a:t>
            </a:r>
            <a:r>
              <a:rPr lang="en-US" sz="1400" dirty="0"/>
              <a:t> </a:t>
            </a:r>
            <a:r>
              <a:rPr lang="en-US" sz="1400" dirty="0" err="1"/>
              <a:t>andersgelovigen</a:t>
            </a:r>
            <a:endParaRPr lang="en-US" sz="1400" dirty="0"/>
          </a:p>
          <a:p>
            <a:pPr>
              <a:tabLst>
                <a:tab pos="623888" algn="l"/>
              </a:tabLst>
            </a:pPr>
            <a:r>
              <a:rPr lang="en-US" sz="1400" dirty="0"/>
              <a:t>	2	</a:t>
            </a:r>
            <a:r>
              <a:rPr lang="en-US" sz="1400" dirty="0" err="1"/>
              <a:t>en</a:t>
            </a:r>
            <a:r>
              <a:rPr lang="en-US" sz="1400" dirty="0"/>
              <a:t> </a:t>
            </a:r>
            <a:r>
              <a:rPr lang="en-US" sz="1400" b="1" i="1" dirty="0" err="1"/>
              <a:t>waarom</a:t>
            </a:r>
            <a:r>
              <a:rPr lang="en-US" sz="1400" b="1" i="1" dirty="0"/>
              <a:t> </a:t>
            </a:r>
            <a:r>
              <a:rPr lang="en-US" sz="1400" b="1" i="1" dirty="0" err="1"/>
              <a:t>dit</a:t>
            </a:r>
            <a:r>
              <a:rPr lang="en-US" sz="1400" b="1" i="1" dirty="0"/>
              <a:t> </a:t>
            </a:r>
            <a:r>
              <a:rPr lang="en-US" sz="1400" b="1" i="1" dirty="0" err="1"/>
              <a:t>gunstig</a:t>
            </a:r>
            <a:r>
              <a:rPr lang="en-US" sz="1400" b="1" i="1" dirty="0"/>
              <a:t> was </a:t>
            </a:r>
            <a:r>
              <a:rPr lang="en-US" sz="1400" dirty="0" err="1"/>
              <a:t>voor</a:t>
            </a:r>
            <a:r>
              <a:rPr lang="en-US" sz="1400" dirty="0"/>
              <a:t> het </a:t>
            </a:r>
            <a:r>
              <a:rPr lang="en-US" sz="1400" dirty="0" err="1"/>
              <a:t>Romeins</a:t>
            </a:r>
            <a:r>
              <a:rPr lang="en-US" sz="1400" dirty="0"/>
              <a:t> </a:t>
            </a:r>
            <a:r>
              <a:rPr lang="en-US" sz="1400" dirty="0" err="1"/>
              <a:t>imperialisme</a:t>
            </a:r>
            <a:r>
              <a:rPr lang="en-US" sz="1400" dirty="0"/>
              <a:t>.</a:t>
            </a:r>
          </a:p>
          <a:p>
            <a:pPr>
              <a:tabLst>
                <a:tab pos="623888" algn="l"/>
              </a:tabLst>
            </a:pPr>
            <a:r>
              <a:rPr lang="en-US" sz="1400" b="1" dirty="0"/>
              <a:t>	EN</a:t>
            </a:r>
            <a:endParaRPr lang="en-US" sz="1400" dirty="0"/>
          </a:p>
          <a:p>
            <a:pPr>
              <a:tabLst>
                <a:tab pos="623888" algn="l"/>
              </a:tabLst>
            </a:pPr>
            <a:r>
              <a:rPr lang="en-US" sz="1400" dirty="0"/>
              <a:t>	3	</a:t>
            </a:r>
            <a:r>
              <a:rPr lang="en-US" sz="1400" dirty="0" err="1"/>
              <a:t>je</a:t>
            </a:r>
            <a:r>
              <a:rPr lang="en-US" sz="1400" dirty="0"/>
              <a:t> </a:t>
            </a:r>
            <a:r>
              <a:rPr lang="en-US" sz="1400" dirty="0" err="1"/>
              <a:t>aangeeft</a:t>
            </a:r>
            <a:r>
              <a:rPr lang="en-US" sz="1400" dirty="0"/>
              <a:t> </a:t>
            </a:r>
            <a:r>
              <a:rPr lang="en-US" sz="1400" dirty="0" err="1"/>
              <a:t>waarom</a:t>
            </a:r>
            <a:r>
              <a:rPr lang="en-US" sz="1400" dirty="0"/>
              <a:t> </a:t>
            </a:r>
            <a:r>
              <a:rPr lang="en-US" sz="1400" dirty="0" err="1"/>
              <a:t>Romeinen</a:t>
            </a:r>
            <a:r>
              <a:rPr lang="en-US" sz="1400" dirty="0"/>
              <a:t> </a:t>
            </a:r>
            <a:r>
              <a:rPr lang="en-US" sz="1400" b="1" dirty="0" err="1"/>
              <a:t>niet</a:t>
            </a:r>
            <a:r>
              <a:rPr lang="en-US" sz="1400" b="1" dirty="0"/>
              <a:t> </a:t>
            </a:r>
            <a:r>
              <a:rPr lang="en-US" sz="1400" b="1" dirty="0" err="1"/>
              <a:t>verdraagzaam</a:t>
            </a:r>
            <a:r>
              <a:rPr lang="en-US" sz="1400" b="1" dirty="0"/>
              <a:t> </a:t>
            </a:r>
            <a:r>
              <a:rPr lang="en-US" sz="1400" b="1" dirty="0" err="1"/>
              <a:t>waren</a:t>
            </a:r>
            <a:r>
              <a:rPr lang="en-US" sz="1400" b="1" dirty="0"/>
              <a:t> </a:t>
            </a:r>
            <a:r>
              <a:rPr lang="en-US" sz="1400" b="1" dirty="0" err="1"/>
              <a:t>tegenover</a:t>
            </a:r>
            <a:r>
              <a:rPr lang="en-US" sz="1400" b="1" dirty="0"/>
              <a:t> </a:t>
            </a:r>
            <a:r>
              <a:rPr lang="en-US" sz="1400" b="1" dirty="0" err="1"/>
              <a:t>christenen</a:t>
            </a:r>
            <a:endParaRPr lang="en-US" sz="1400" b="1" dirty="0"/>
          </a:p>
          <a:p>
            <a:pPr>
              <a:tabLst>
                <a:tab pos="623888" algn="l"/>
              </a:tabLst>
            </a:pPr>
            <a:r>
              <a:rPr lang="en-US" sz="1400" dirty="0"/>
              <a:t>	4	</a:t>
            </a:r>
            <a:r>
              <a:rPr lang="en-US" sz="1400" dirty="0" err="1"/>
              <a:t>en</a:t>
            </a:r>
            <a:r>
              <a:rPr lang="en-US" sz="1400" dirty="0"/>
              <a:t> </a:t>
            </a:r>
            <a:r>
              <a:rPr lang="en-US" sz="1400" b="1" dirty="0" err="1"/>
              <a:t>waarom</a:t>
            </a:r>
            <a:r>
              <a:rPr lang="en-US" sz="1400" b="1" dirty="0"/>
              <a:t> de </a:t>
            </a:r>
            <a:r>
              <a:rPr lang="en-US" sz="1400" b="1" dirty="0" err="1"/>
              <a:t>christelijke</a:t>
            </a:r>
            <a:r>
              <a:rPr lang="en-US" sz="1400" b="1" dirty="0"/>
              <a:t> </a:t>
            </a:r>
            <a:r>
              <a:rPr lang="en-US" sz="1400" b="1" dirty="0" err="1"/>
              <a:t>religie</a:t>
            </a:r>
            <a:r>
              <a:rPr lang="en-US" sz="1400" b="1" dirty="0"/>
              <a:t> </a:t>
            </a:r>
            <a:r>
              <a:rPr lang="en-US" sz="1400" b="1" dirty="0" err="1"/>
              <a:t>een</a:t>
            </a:r>
            <a:r>
              <a:rPr lang="en-US" sz="1400" b="1" dirty="0"/>
              <a:t> </a:t>
            </a:r>
            <a:r>
              <a:rPr lang="en-US" sz="1400" b="1" dirty="0" err="1"/>
              <a:t>gevaar</a:t>
            </a:r>
            <a:r>
              <a:rPr lang="en-US" sz="1400" b="1" dirty="0"/>
              <a:t> </a:t>
            </a:r>
            <a:r>
              <a:rPr lang="en-US" sz="1400" dirty="0"/>
              <a:t>was </a:t>
            </a:r>
            <a:r>
              <a:rPr lang="en-US" sz="1400" dirty="0" err="1"/>
              <a:t>voor</a:t>
            </a:r>
            <a:r>
              <a:rPr lang="en-US" sz="1400" dirty="0"/>
              <a:t> het </a:t>
            </a:r>
            <a:r>
              <a:rPr lang="en-US" sz="1400" dirty="0" err="1"/>
              <a:t>Romeins</a:t>
            </a:r>
            <a:r>
              <a:rPr lang="en-US" sz="1400" dirty="0"/>
              <a:t> </a:t>
            </a:r>
            <a:r>
              <a:rPr lang="en-US" sz="1400" dirty="0" err="1"/>
              <a:t>bestuur</a:t>
            </a:r>
            <a:endParaRPr lang="en-US" sz="1400" dirty="0"/>
          </a:p>
          <a:p>
            <a:r>
              <a:rPr lang="en-US" sz="1400" b="1" dirty="0" err="1">
                <a:solidFill>
                  <a:srgbClr val="FF0000"/>
                </a:solidFill>
              </a:rPr>
              <a:t>Stap</a:t>
            </a:r>
            <a:r>
              <a:rPr lang="en-US" sz="1400" b="1" dirty="0">
                <a:solidFill>
                  <a:srgbClr val="FF0000"/>
                </a:solidFill>
              </a:rPr>
              <a:t> 4: </a:t>
            </a:r>
            <a:r>
              <a:rPr lang="en-US" sz="1400" dirty="0" err="1">
                <a:solidFill>
                  <a:srgbClr val="FF0000"/>
                </a:solidFill>
              </a:rPr>
              <a:t>Formuleer</a:t>
            </a:r>
            <a:r>
              <a:rPr lang="en-US" sz="1400" dirty="0">
                <a:solidFill>
                  <a:srgbClr val="FF0000"/>
                </a:solidFill>
              </a:rPr>
              <a:t> </a:t>
            </a:r>
            <a:r>
              <a:rPr lang="en-US" sz="1400" dirty="0" err="1">
                <a:solidFill>
                  <a:srgbClr val="FF0000"/>
                </a:solidFill>
              </a:rPr>
              <a:t>een</a:t>
            </a:r>
            <a:r>
              <a:rPr lang="en-US" sz="1400" dirty="0">
                <a:solidFill>
                  <a:srgbClr val="FF0000"/>
                </a:solidFill>
              </a:rPr>
              <a:t> </a:t>
            </a:r>
            <a:r>
              <a:rPr lang="en-US" sz="1400" dirty="0" err="1">
                <a:solidFill>
                  <a:srgbClr val="FF0000"/>
                </a:solidFill>
              </a:rPr>
              <a:t>modelantwoord</a:t>
            </a:r>
            <a:r>
              <a:rPr lang="en-US" sz="1400" dirty="0">
                <a:solidFill>
                  <a:srgbClr val="FF0000"/>
                </a:solidFill>
              </a:rPr>
              <a:t>:</a:t>
            </a:r>
          </a:p>
          <a:p>
            <a:r>
              <a:rPr lang="en-US" sz="1400" b="1" dirty="0">
                <a:solidFill>
                  <a:srgbClr val="FF0000"/>
                </a:solidFill>
                <a:latin typeface="Comic Sans MS" panose="030F0702030302020204" pitchFamily="66" charset="0"/>
              </a:rPr>
              <a:t>       </a:t>
            </a:r>
            <a:r>
              <a:rPr lang="en-US" sz="1200" dirty="0" err="1">
                <a:latin typeface="Comic Sans MS" panose="030F0702030302020204" pitchFamily="66" charset="0"/>
              </a:rPr>
              <a:t>Andersgelovigen</a:t>
            </a:r>
            <a:r>
              <a:rPr lang="en-US" sz="1200" dirty="0">
                <a:latin typeface="Comic Sans MS" panose="030F0702030302020204" pitchFamily="66" charset="0"/>
              </a:rPr>
              <a:t> in </a:t>
            </a:r>
            <a:r>
              <a:rPr lang="en-US" sz="1200" dirty="0" err="1">
                <a:latin typeface="Comic Sans MS" panose="030F0702030302020204" pitchFamily="66" charset="0"/>
              </a:rPr>
              <a:t>gebieden</a:t>
            </a:r>
            <a:r>
              <a:rPr lang="en-US" sz="1200" dirty="0">
                <a:latin typeface="Comic Sans MS" panose="030F0702030302020204" pitchFamily="66" charset="0"/>
              </a:rPr>
              <a:t> die de </a:t>
            </a:r>
            <a:r>
              <a:rPr lang="en-US" sz="1200" dirty="0" err="1">
                <a:latin typeface="Comic Sans MS" panose="030F0702030302020204" pitchFamily="66" charset="0"/>
              </a:rPr>
              <a:t>Romeinen</a:t>
            </a:r>
            <a:r>
              <a:rPr lang="en-US" sz="1200" dirty="0">
                <a:latin typeface="Comic Sans MS" panose="030F0702030302020204" pitchFamily="66" charset="0"/>
              </a:rPr>
              <a:t> </a:t>
            </a:r>
            <a:r>
              <a:rPr lang="en-US" sz="1200" dirty="0" err="1">
                <a:latin typeface="Comic Sans MS" panose="030F0702030302020204" pitchFamily="66" charset="0"/>
              </a:rPr>
              <a:t>veroverden</a:t>
            </a:r>
            <a:r>
              <a:rPr lang="en-US" sz="1200" dirty="0">
                <a:latin typeface="Comic Sans MS" panose="030F0702030302020204" pitchFamily="66" charset="0"/>
              </a:rPr>
              <a:t>, </a:t>
            </a:r>
            <a:r>
              <a:rPr lang="en-US" sz="1200" dirty="0" err="1">
                <a:latin typeface="Comic Sans MS" panose="030F0702030302020204" pitchFamily="66" charset="0"/>
              </a:rPr>
              <a:t>mochten</a:t>
            </a:r>
            <a:r>
              <a:rPr lang="en-US" sz="1200" dirty="0">
                <a:latin typeface="Comic Sans MS" panose="030F0702030302020204" pitchFamily="66" charset="0"/>
              </a:rPr>
              <a:t> van de </a:t>
            </a:r>
            <a:r>
              <a:rPr lang="en-US" sz="1200" dirty="0" err="1">
                <a:latin typeface="Comic Sans MS" panose="030F0702030302020204" pitchFamily="66" charset="0"/>
              </a:rPr>
              <a:t>Romeinen</a:t>
            </a:r>
            <a:r>
              <a:rPr lang="en-US" sz="1200" dirty="0">
                <a:latin typeface="Comic Sans MS" panose="030F0702030302020204" pitchFamily="66" charset="0"/>
              </a:rPr>
              <a:t> </a:t>
            </a:r>
            <a:r>
              <a:rPr lang="en-US" sz="1200" dirty="0" err="1">
                <a:latin typeface="Comic Sans MS" panose="030F0702030302020204" pitchFamily="66" charset="0"/>
              </a:rPr>
              <a:t>hun</a:t>
            </a:r>
            <a:r>
              <a:rPr lang="en-US" sz="1200" dirty="0">
                <a:latin typeface="Comic Sans MS" panose="030F0702030302020204" pitchFamily="66" charset="0"/>
              </a:rPr>
              <a:t> eigen </a:t>
            </a:r>
            <a:r>
              <a:rPr lang="en-US" sz="1200" dirty="0" err="1">
                <a:latin typeface="Comic Sans MS" panose="030F0702030302020204" pitchFamily="66" charset="0"/>
              </a:rPr>
              <a:t>goden</a:t>
            </a:r>
            <a:r>
              <a:rPr lang="en-US" sz="1200" dirty="0">
                <a:latin typeface="Comic Sans MS" panose="030F0702030302020204" pitchFamily="66" charset="0"/>
              </a:rPr>
              <a:t> </a:t>
            </a:r>
            <a:r>
              <a:rPr lang="en-US" sz="1200" dirty="0" err="1">
                <a:latin typeface="Comic Sans MS" panose="030F0702030302020204" pitchFamily="66" charset="0"/>
              </a:rPr>
              <a:t>aanbidden</a:t>
            </a:r>
            <a:r>
              <a:rPr lang="en-US" sz="1200" dirty="0">
                <a:latin typeface="Comic Sans MS" panose="030F0702030302020204" pitchFamily="66" charset="0"/>
              </a:rPr>
              <a:t>, </a:t>
            </a:r>
            <a:r>
              <a:rPr lang="en-US" sz="1200" dirty="0" err="1">
                <a:latin typeface="Comic Sans MS" panose="030F0702030302020204" pitchFamily="66" charset="0"/>
              </a:rPr>
              <a:t>waardoor</a:t>
            </a:r>
            <a:r>
              <a:rPr lang="en-US" sz="1200" dirty="0">
                <a:latin typeface="Comic Sans MS" panose="030F0702030302020204" pitchFamily="66" charset="0"/>
              </a:rPr>
              <a:t> </a:t>
            </a:r>
            <a:r>
              <a:rPr lang="en-US" sz="1200" dirty="0" err="1">
                <a:latin typeface="Comic Sans MS" panose="030F0702030302020204" pitchFamily="66" charset="0"/>
              </a:rPr>
              <a:t>deze</a:t>
            </a:r>
            <a:endParaRPr lang="en-US" sz="1200" dirty="0">
              <a:latin typeface="Comic Sans MS" panose="030F0702030302020204" pitchFamily="66" charset="0"/>
            </a:endParaRPr>
          </a:p>
          <a:p>
            <a:pPr>
              <a:tabLst>
                <a:tab pos="539750" algn="l"/>
              </a:tabLst>
            </a:pPr>
            <a:r>
              <a:rPr lang="en-US" sz="1200" dirty="0">
                <a:latin typeface="Comic Sans MS" panose="030F0702030302020204" pitchFamily="66" charset="0"/>
              </a:rPr>
              <a:t>            </a:t>
            </a:r>
            <a:r>
              <a:rPr lang="en-US" sz="1200" dirty="0" err="1">
                <a:latin typeface="Comic Sans MS" panose="030F0702030302020204" pitchFamily="66" charset="0"/>
              </a:rPr>
              <a:t>mensen</a:t>
            </a:r>
            <a:r>
              <a:rPr lang="en-US" sz="1200" dirty="0">
                <a:latin typeface="Comic Sans MS" panose="030F0702030302020204" pitchFamily="66" charset="0"/>
              </a:rPr>
              <a:t> </a:t>
            </a:r>
            <a:r>
              <a:rPr lang="en-US" sz="1200" dirty="0" err="1">
                <a:latin typeface="Comic Sans MS" panose="030F0702030302020204" pitchFamily="66" charset="0"/>
              </a:rPr>
              <a:t>meer</a:t>
            </a:r>
            <a:r>
              <a:rPr lang="en-US" sz="1200" dirty="0">
                <a:latin typeface="Comic Sans MS" panose="030F0702030302020204" pitchFamily="66" charset="0"/>
              </a:rPr>
              <a:t> </a:t>
            </a:r>
            <a:r>
              <a:rPr lang="en-US" sz="1200" dirty="0" err="1">
                <a:latin typeface="Comic Sans MS" panose="030F0702030302020204" pitchFamily="66" charset="0"/>
              </a:rPr>
              <a:t>bereid</a:t>
            </a:r>
            <a:r>
              <a:rPr lang="en-US" sz="1200" dirty="0">
                <a:latin typeface="Comic Sans MS" panose="030F0702030302020204" pitchFamily="66" charset="0"/>
              </a:rPr>
              <a:t> </a:t>
            </a:r>
            <a:r>
              <a:rPr lang="en-US" sz="1200" dirty="0" err="1">
                <a:latin typeface="Comic Sans MS" panose="030F0702030302020204" pitchFamily="66" charset="0"/>
              </a:rPr>
              <a:t>waren</a:t>
            </a:r>
            <a:r>
              <a:rPr lang="en-US" sz="1200" dirty="0">
                <a:latin typeface="Comic Sans MS" panose="030F0702030302020204" pitchFamily="66" charset="0"/>
              </a:rPr>
              <a:t> om het </a:t>
            </a:r>
            <a:r>
              <a:rPr lang="en-US" sz="1200" dirty="0" err="1">
                <a:latin typeface="Comic Sans MS" panose="030F0702030302020204" pitchFamily="66" charset="0"/>
              </a:rPr>
              <a:t>Romeins</a:t>
            </a:r>
            <a:r>
              <a:rPr lang="en-US" sz="1200" dirty="0">
                <a:latin typeface="Comic Sans MS" panose="030F0702030302020204" pitchFamily="66" charset="0"/>
              </a:rPr>
              <a:t> </a:t>
            </a:r>
            <a:r>
              <a:rPr lang="en-US" sz="1200" dirty="0" err="1">
                <a:latin typeface="Comic Sans MS" panose="030F0702030302020204" pitchFamily="66" charset="0"/>
              </a:rPr>
              <a:t>bestuur</a:t>
            </a:r>
            <a:r>
              <a:rPr lang="en-US" sz="1200" dirty="0">
                <a:latin typeface="Comic Sans MS" panose="030F0702030302020204" pitchFamily="66" charset="0"/>
              </a:rPr>
              <a:t> </a:t>
            </a:r>
            <a:r>
              <a:rPr lang="en-US" sz="1200" dirty="0" err="1">
                <a:latin typeface="Comic Sans MS" panose="030F0702030302020204" pitchFamily="66" charset="0"/>
              </a:rPr>
              <a:t>te</a:t>
            </a:r>
            <a:r>
              <a:rPr lang="en-US" sz="1200" dirty="0">
                <a:latin typeface="Comic Sans MS" panose="030F0702030302020204" pitchFamily="66" charset="0"/>
              </a:rPr>
              <a:t> </a:t>
            </a:r>
            <a:r>
              <a:rPr lang="en-US" sz="1200" dirty="0" err="1">
                <a:latin typeface="Comic Sans MS" panose="030F0702030302020204" pitchFamily="66" charset="0"/>
              </a:rPr>
              <a:t>accepteren</a:t>
            </a:r>
            <a:r>
              <a:rPr lang="en-US" sz="1200" dirty="0">
                <a:latin typeface="Comic Sans MS" panose="030F0702030302020204" pitchFamily="66" charset="0"/>
              </a:rPr>
              <a:t>, </a:t>
            </a:r>
            <a:r>
              <a:rPr lang="en-US" sz="1200" dirty="0" err="1">
                <a:latin typeface="Comic Sans MS" panose="030F0702030302020204" pitchFamily="66" charset="0"/>
              </a:rPr>
              <a:t>waardoor</a:t>
            </a:r>
            <a:r>
              <a:rPr lang="en-US" sz="1200" dirty="0">
                <a:latin typeface="Comic Sans MS" panose="030F0702030302020204" pitchFamily="66" charset="0"/>
              </a:rPr>
              <a:t> het </a:t>
            </a:r>
            <a:r>
              <a:rPr lang="en-US" sz="1200" dirty="0" err="1">
                <a:latin typeface="Comic Sans MS" panose="030F0702030302020204" pitchFamily="66" charset="0"/>
              </a:rPr>
              <a:t>Romeins</a:t>
            </a:r>
            <a:r>
              <a:rPr lang="en-US" sz="1200" dirty="0">
                <a:latin typeface="Comic Sans MS" panose="030F0702030302020204" pitchFamily="66" charset="0"/>
              </a:rPr>
              <a:t> </a:t>
            </a:r>
            <a:r>
              <a:rPr lang="en-US" sz="1200" dirty="0" err="1">
                <a:latin typeface="Comic Sans MS" panose="030F0702030302020204" pitchFamily="66" charset="0"/>
              </a:rPr>
              <a:t>imperialisme</a:t>
            </a:r>
            <a:r>
              <a:rPr lang="en-US" sz="1200" dirty="0">
                <a:latin typeface="Comic Sans MS" panose="030F0702030302020204" pitchFamily="66" charset="0"/>
              </a:rPr>
              <a:t> </a:t>
            </a:r>
            <a:r>
              <a:rPr lang="en-US" sz="1200" dirty="0" err="1">
                <a:latin typeface="Comic Sans MS" panose="030F0702030302020204" pitchFamily="66" charset="0"/>
              </a:rPr>
              <a:t>dus</a:t>
            </a:r>
            <a:r>
              <a:rPr lang="en-US" sz="1200" dirty="0">
                <a:latin typeface="Comic Sans MS" panose="030F0702030302020204" pitchFamily="66" charset="0"/>
              </a:rPr>
              <a:t> </a:t>
            </a:r>
            <a:r>
              <a:rPr lang="en-US" sz="1200" dirty="0" err="1">
                <a:latin typeface="Comic Sans MS" panose="030F0702030302020204" pitchFamily="66" charset="0"/>
              </a:rPr>
              <a:t>soepel</a:t>
            </a:r>
            <a:r>
              <a:rPr lang="en-US" sz="1200" dirty="0">
                <a:latin typeface="Comic Sans MS" panose="030F0702030302020204" pitchFamily="66" charset="0"/>
              </a:rPr>
              <a:t> </a:t>
            </a:r>
            <a:r>
              <a:rPr lang="en-US" sz="1200" dirty="0" err="1">
                <a:latin typeface="Comic Sans MS" panose="030F0702030302020204" pitchFamily="66" charset="0"/>
              </a:rPr>
              <a:t>verliep</a:t>
            </a:r>
            <a:r>
              <a:rPr lang="en-US" sz="1200" dirty="0">
                <a:latin typeface="Comic Sans MS" panose="030F0702030302020204" pitchFamily="66" charset="0"/>
              </a:rPr>
              <a:t>.</a:t>
            </a:r>
          </a:p>
          <a:p>
            <a:pPr>
              <a:tabLst>
                <a:tab pos="539750" algn="l"/>
              </a:tabLst>
            </a:pPr>
            <a:r>
              <a:rPr lang="en-US" sz="1200" dirty="0">
                <a:latin typeface="Comic Sans MS" panose="030F0702030302020204" pitchFamily="66" charset="0"/>
              </a:rPr>
              <a:t>            </a:t>
            </a:r>
            <a:r>
              <a:rPr lang="en-US" sz="1200" dirty="0" err="1">
                <a:latin typeface="Comic Sans MS" panose="030F0702030302020204" pitchFamily="66" charset="0"/>
              </a:rPr>
              <a:t>Christenen</a:t>
            </a:r>
            <a:r>
              <a:rPr lang="en-US" sz="1200" dirty="0">
                <a:latin typeface="Comic Sans MS" panose="030F0702030302020204" pitchFamily="66" charset="0"/>
              </a:rPr>
              <a:t> </a:t>
            </a:r>
            <a:r>
              <a:rPr lang="en-US" sz="1200" dirty="0" err="1">
                <a:latin typeface="Comic Sans MS" panose="030F0702030302020204" pitchFamily="66" charset="0"/>
              </a:rPr>
              <a:t>weigerden</a:t>
            </a:r>
            <a:r>
              <a:rPr lang="en-US" sz="1200" dirty="0">
                <a:latin typeface="Comic Sans MS" panose="030F0702030302020204" pitchFamily="66" charset="0"/>
              </a:rPr>
              <a:t> de </a:t>
            </a:r>
            <a:r>
              <a:rPr lang="en-US" sz="1200" dirty="0" err="1">
                <a:latin typeface="Comic Sans MS" panose="030F0702030302020204" pitchFamily="66" charset="0"/>
              </a:rPr>
              <a:t>Romeinse</a:t>
            </a:r>
            <a:r>
              <a:rPr lang="en-US" sz="1200" dirty="0">
                <a:latin typeface="Comic Sans MS" panose="030F0702030302020204" pitchFamily="66" charset="0"/>
              </a:rPr>
              <a:t> </a:t>
            </a:r>
            <a:r>
              <a:rPr lang="en-US" sz="1200" dirty="0" err="1">
                <a:latin typeface="Comic Sans MS" panose="030F0702030302020204" pitchFamily="66" charset="0"/>
              </a:rPr>
              <a:t>goden</a:t>
            </a:r>
            <a:r>
              <a:rPr lang="en-US" sz="1200" dirty="0">
                <a:latin typeface="Comic Sans MS" panose="030F0702030302020204" pitchFamily="66" charset="0"/>
              </a:rPr>
              <a:t> (</a:t>
            </a:r>
            <a:r>
              <a:rPr lang="en-US" sz="1200" dirty="0" err="1">
                <a:latin typeface="Comic Sans MS" panose="030F0702030302020204" pitchFamily="66" charset="0"/>
              </a:rPr>
              <a:t>en</a:t>
            </a:r>
            <a:r>
              <a:rPr lang="en-US" sz="1200" dirty="0">
                <a:latin typeface="Comic Sans MS" panose="030F0702030302020204" pitchFamily="66" charset="0"/>
              </a:rPr>
              <a:t> de </a:t>
            </a:r>
            <a:r>
              <a:rPr lang="en-US" sz="1200" dirty="0" err="1">
                <a:latin typeface="Comic Sans MS" panose="030F0702030302020204" pitchFamily="66" charset="0"/>
              </a:rPr>
              <a:t>Romeinse</a:t>
            </a:r>
            <a:r>
              <a:rPr lang="en-US" sz="1200" dirty="0">
                <a:latin typeface="Comic Sans MS" panose="030F0702030302020204" pitchFamily="66" charset="0"/>
              </a:rPr>
              <a:t> Keizer </a:t>
            </a:r>
            <a:r>
              <a:rPr lang="en-US" sz="1200" dirty="0" err="1">
                <a:latin typeface="Comic Sans MS" panose="030F0702030302020204" pitchFamily="66" charset="0"/>
              </a:rPr>
              <a:t>als</a:t>
            </a:r>
            <a:r>
              <a:rPr lang="en-US" sz="1200" dirty="0">
                <a:latin typeface="Comic Sans MS" panose="030F0702030302020204" pitchFamily="66" charset="0"/>
              </a:rPr>
              <a:t> </a:t>
            </a:r>
            <a:r>
              <a:rPr lang="en-US" sz="1200" dirty="0" err="1">
                <a:latin typeface="Comic Sans MS" panose="030F0702030302020204" pitchFamily="66" charset="0"/>
              </a:rPr>
              <a:t>een</a:t>
            </a:r>
            <a:r>
              <a:rPr lang="en-US" sz="1200" dirty="0">
                <a:latin typeface="Comic Sans MS" panose="030F0702030302020204" pitchFamily="66" charset="0"/>
              </a:rPr>
              <a:t> god) </a:t>
            </a:r>
            <a:r>
              <a:rPr lang="en-US" sz="1200" dirty="0" err="1">
                <a:latin typeface="Comic Sans MS" panose="030F0702030302020204" pitchFamily="66" charset="0"/>
              </a:rPr>
              <a:t>te</a:t>
            </a:r>
            <a:r>
              <a:rPr lang="en-US" sz="1200" dirty="0">
                <a:latin typeface="Comic Sans MS" panose="030F0702030302020204" pitchFamily="66" charset="0"/>
              </a:rPr>
              <a:t> </a:t>
            </a:r>
            <a:r>
              <a:rPr lang="en-US" sz="1200" dirty="0" err="1">
                <a:latin typeface="Comic Sans MS" panose="030F0702030302020204" pitchFamily="66" charset="0"/>
              </a:rPr>
              <a:t>aanbidden</a:t>
            </a:r>
            <a:r>
              <a:rPr lang="en-US" sz="1200" dirty="0">
                <a:latin typeface="Comic Sans MS" panose="030F0702030302020204" pitchFamily="66" charset="0"/>
              </a:rPr>
              <a:t>, </a:t>
            </a:r>
            <a:r>
              <a:rPr lang="en-US" sz="1200" dirty="0" err="1">
                <a:latin typeface="Comic Sans MS" panose="030F0702030302020204" pitchFamily="66" charset="0"/>
              </a:rPr>
              <a:t>waardoor</a:t>
            </a:r>
            <a:r>
              <a:rPr lang="en-US" sz="1200" dirty="0">
                <a:latin typeface="Comic Sans MS" panose="030F0702030302020204" pitchFamily="66" charset="0"/>
              </a:rPr>
              <a:t> </a:t>
            </a:r>
            <a:r>
              <a:rPr lang="en-US" sz="1200" dirty="0" err="1">
                <a:latin typeface="Comic Sans MS" panose="030F0702030302020204" pitchFamily="66" charset="0"/>
              </a:rPr>
              <a:t>zij</a:t>
            </a:r>
            <a:r>
              <a:rPr lang="en-US" sz="1200" dirty="0">
                <a:latin typeface="Comic Sans MS" panose="030F0702030302020204" pitchFamily="66" charset="0"/>
              </a:rPr>
              <a:t> </a:t>
            </a:r>
            <a:r>
              <a:rPr lang="en-US" sz="1200" dirty="0" err="1">
                <a:latin typeface="Comic Sans MS" panose="030F0702030302020204" pitchFamily="66" charset="0"/>
              </a:rPr>
              <a:t>als</a:t>
            </a:r>
            <a:r>
              <a:rPr lang="en-US" sz="1200" dirty="0">
                <a:latin typeface="Comic Sans MS" panose="030F0702030302020204" pitchFamily="66" charset="0"/>
              </a:rPr>
              <a:t> </a:t>
            </a:r>
            <a:r>
              <a:rPr lang="en-US" sz="1200" dirty="0" err="1">
                <a:latin typeface="Comic Sans MS" panose="030F0702030302020204" pitchFamily="66" charset="0"/>
              </a:rPr>
              <a:t>opstandig</a:t>
            </a:r>
            <a:r>
              <a:rPr lang="en-US" sz="1200" dirty="0">
                <a:latin typeface="Comic Sans MS" panose="030F0702030302020204" pitchFamily="66" charset="0"/>
              </a:rPr>
              <a:t> </a:t>
            </a:r>
            <a:r>
              <a:rPr lang="en-US" sz="1200" dirty="0" err="1">
                <a:latin typeface="Comic Sans MS" panose="030F0702030302020204" pitchFamily="66" charset="0"/>
              </a:rPr>
              <a:t>werden</a:t>
            </a:r>
            <a:endParaRPr lang="en-US" sz="1200" dirty="0">
              <a:latin typeface="Comic Sans MS" panose="030F0702030302020204" pitchFamily="66" charset="0"/>
            </a:endParaRPr>
          </a:p>
          <a:p>
            <a:pPr>
              <a:tabLst>
                <a:tab pos="539750" algn="l"/>
              </a:tabLst>
            </a:pPr>
            <a:r>
              <a:rPr lang="en-US" sz="1200" dirty="0">
                <a:latin typeface="Comic Sans MS" panose="030F0702030302020204" pitchFamily="66" charset="0"/>
              </a:rPr>
              <a:t>            </a:t>
            </a:r>
            <a:r>
              <a:rPr lang="en-US" sz="1200" dirty="0" err="1">
                <a:latin typeface="Comic Sans MS" panose="030F0702030302020204" pitchFamily="66" charset="0"/>
              </a:rPr>
              <a:t>gezien</a:t>
            </a:r>
            <a:r>
              <a:rPr lang="en-US" sz="1200" dirty="0">
                <a:latin typeface="Comic Sans MS" panose="030F0702030302020204" pitchFamily="66" charset="0"/>
              </a:rPr>
              <a:t> </a:t>
            </a:r>
            <a:r>
              <a:rPr lang="en-US" sz="1200" dirty="0" err="1">
                <a:latin typeface="Comic Sans MS" panose="030F0702030302020204" pitchFamily="66" charset="0"/>
              </a:rPr>
              <a:t>en</a:t>
            </a:r>
            <a:r>
              <a:rPr lang="en-US" sz="1200" dirty="0">
                <a:latin typeface="Comic Sans MS" panose="030F0702030302020204" pitchFamily="66" charset="0"/>
              </a:rPr>
              <a:t> </a:t>
            </a:r>
            <a:r>
              <a:rPr lang="en-US" sz="1200" dirty="0" err="1">
                <a:latin typeface="Comic Sans MS" panose="030F0702030302020204" pitchFamily="66" charset="0"/>
              </a:rPr>
              <a:t>een</a:t>
            </a:r>
            <a:r>
              <a:rPr lang="en-US" sz="1200" dirty="0">
                <a:latin typeface="Comic Sans MS" panose="030F0702030302020204" pitchFamily="66" charset="0"/>
              </a:rPr>
              <a:t> </a:t>
            </a:r>
            <a:r>
              <a:rPr lang="en-US" sz="1200" dirty="0" err="1">
                <a:latin typeface="Comic Sans MS" panose="030F0702030302020204" pitchFamily="66" charset="0"/>
              </a:rPr>
              <a:t>gevaar</a:t>
            </a:r>
            <a:r>
              <a:rPr lang="en-US" sz="1200" dirty="0">
                <a:latin typeface="Comic Sans MS" panose="030F0702030302020204" pitchFamily="66" charset="0"/>
              </a:rPr>
              <a:t> </a:t>
            </a:r>
            <a:r>
              <a:rPr lang="en-US" sz="1200" dirty="0" err="1">
                <a:latin typeface="Comic Sans MS" panose="030F0702030302020204" pitchFamily="66" charset="0"/>
              </a:rPr>
              <a:t>vormden</a:t>
            </a:r>
            <a:r>
              <a:rPr lang="en-US" sz="1200" dirty="0">
                <a:latin typeface="Comic Sans MS" panose="030F0702030302020204" pitchFamily="66" charset="0"/>
              </a:rPr>
              <a:t> </a:t>
            </a:r>
            <a:r>
              <a:rPr lang="en-US" sz="1200" dirty="0" err="1">
                <a:latin typeface="Comic Sans MS" panose="030F0702030302020204" pitchFamily="66" charset="0"/>
              </a:rPr>
              <a:t>voor</a:t>
            </a:r>
            <a:r>
              <a:rPr lang="en-US" sz="1200" dirty="0">
                <a:latin typeface="Comic Sans MS" panose="030F0702030302020204" pitchFamily="66" charset="0"/>
              </a:rPr>
              <a:t> het </a:t>
            </a:r>
            <a:r>
              <a:rPr lang="en-US" sz="1200" dirty="0" err="1">
                <a:latin typeface="Comic Sans MS" panose="030F0702030302020204" pitchFamily="66" charset="0"/>
              </a:rPr>
              <a:t>Romeins</a:t>
            </a:r>
            <a:r>
              <a:rPr lang="en-US" sz="1200" dirty="0">
                <a:latin typeface="Comic Sans MS" panose="030F0702030302020204" pitchFamily="66" charset="0"/>
              </a:rPr>
              <a:t> </a:t>
            </a:r>
            <a:r>
              <a:rPr lang="en-US" sz="1200" dirty="0" err="1">
                <a:latin typeface="Comic Sans MS" panose="030F0702030302020204" pitchFamily="66" charset="0"/>
              </a:rPr>
              <a:t>bestuur</a:t>
            </a:r>
            <a:r>
              <a:rPr lang="en-US" sz="1200" dirty="0">
                <a:latin typeface="Comic Sans MS" panose="030F0702030302020204" pitchFamily="66" charset="0"/>
              </a:rPr>
              <a:t>.</a:t>
            </a:r>
            <a:endParaRPr lang="nl-NL" sz="1200" dirty="0">
              <a:latin typeface="Comic Sans MS" panose="030F0702030302020204" pitchFamily="66" charset="0"/>
            </a:endParaRPr>
          </a:p>
          <a:p>
            <a:pPr>
              <a:tabLst>
                <a:tab pos="357188" algn="l"/>
                <a:tab pos="623888" algn="l"/>
                <a:tab pos="1163638" algn="l"/>
              </a:tabLst>
            </a:pPr>
            <a:endParaRPr lang="en-US" sz="1600" dirty="0"/>
          </a:p>
        </p:txBody>
      </p:sp>
    </p:spTree>
    <p:extLst>
      <p:ext uri="{BB962C8B-B14F-4D97-AF65-F5344CB8AC3E}">
        <p14:creationId xmlns:p14="http://schemas.microsoft.com/office/powerpoint/2010/main" val="147097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278D6AB0-BD4E-439C-B222-B11DA7078A43}"/>
              </a:ext>
            </a:extLst>
          </p:cNvPr>
          <p:cNvSpPr txBox="1"/>
          <p:nvPr/>
        </p:nvSpPr>
        <p:spPr>
          <a:xfrm>
            <a:off x="0" y="0"/>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4" name="Tekstvak 3">
            <a:extLst>
              <a:ext uri="{FF2B5EF4-FFF2-40B4-BE49-F238E27FC236}">
                <a16:creationId xmlns:a16="http://schemas.microsoft.com/office/drawing/2014/main" id="{7D85AE6A-7DAC-4752-8ACB-CBBD519DF6AA}"/>
              </a:ext>
            </a:extLst>
          </p:cNvPr>
          <p:cNvSpPr txBox="1"/>
          <p:nvPr/>
        </p:nvSpPr>
        <p:spPr>
          <a:xfrm>
            <a:off x="839586" y="701430"/>
            <a:ext cx="8786553" cy="707886"/>
          </a:xfrm>
          <a:prstGeom prst="rect">
            <a:avLst/>
          </a:prstGeom>
          <a:noFill/>
        </p:spPr>
        <p:txBody>
          <a:bodyPr wrap="square" rtlCol="0">
            <a:spAutoFit/>
          </a:bodyPr>
          <a:lstStyle/>
          <a:p>
            <a:r>
              <a:rPr lang="en-US" sz="4000" dirty="0" err="1"/>
              <a:t>Een</a:t>
            </a:r>
            <a:r>
              <a:rPr lang="en-US" sz="4000" dirty="0"/>
              <a:t> </a:t>
            </a:r>
            <a:r>
              <a:rPr lang="en-US" sz="4000" dirty="0" err="1">
                <a:solidFill>
                  <a:srgbClr val="00B050"/>
                </a:solidFill>
              </a:rPr>
              <a:t>argumentatie-vraag</a:t>
            </a:r>
            <a:r>
              <a:rPr lang="en-US" sz="4000" dirty="0">
                <a:solidFill>
                  <a:srgbClr val="00B050"/>
                </a:solidFill>
              </a:rPr>
              <a:t> </a:t>
            </a:r>
            <a:endParaRPr lang="nl-NL" dirty="0"/>
          </a:p>
        </p:txBody>
      </p:sp>
      <p:sp>
        <p:nvSpPr>
          <p:cNvPr id="5" name="Tekstvak 4">
            <a:extLst>
              <a:ext uri="{FF2B5EF4-FFF2-40B4-BE49-F238E27FC236}">
                <a16:creationId xmlns:a16="http://schemas.microsoft.com/office/drawing/2014/main" id="{786A03A0-8AD2-4F82-9EC7-49F96F6279F4}"/>
              </a:ext>
            </a:extLst>
          </p:cNvPr>
          <p:cNvSpPr txBox="1"/>
          <p:nvPr/>
        </p:nvSpPr>
        <p:spPr>
          <a:xfrm>
            <a:off x="922713" y="1554480"/>
            <a:ext cx="10000211" cy="1169551"/>
          </a:xfrm>
          <a:prstGeom prst="rect">
            <a:avLst/>
          </a:prstGeom>
          <a:noFill/>
        </p:spPr>
        <p:txBody>
          <a:bodyPr wrap="square" rtlCol="0">
            <a:spAutoFit/>
          </a:bodyPr>
          <a:lstStyle/>
          <a:p>
            <a:r>
              <a:rPr lang="nl-NL" sz="1400" b="1" dirty="0">
                <a:latin typeface="Arial Narrow" panose="020B0606020202030204" pitchFamily="34" charset="0"/>
              </a:rPr>
              <a:t>Bron : </a:t>
            </a:r>
            <a:r>
              <a:rPr lang="nl-NL" sz="1400" i="1" dirty="0">
                <a:latin typeface="Arial Narrow" panose="020B0606020202030204" pitchFamily="34" charset="0"/>
              </a:rPr>
              <a:t>De econoom H.W. </a:t>
            </a:r>
            <a:r>
              <a:rPr lang="nl-NL" sz="1400" i="1" dirty="0" err="1">
                <a:latin typeface="Arial Narrow" panose="020B0606020202030204" pitchFamily="34" charset="0"/>
              </a:rPr>
              <a:t>Tydeman</a:t>
            </a:r>
            <a:r>
              <a:rPr lang="nl-NL" sz="1400" i="1" dirty="0">
                <a:latin typeface="Arial Narrow" panose="020B0606020202030204" pitchFamily="34" charset="0"/>
              </a:rPr>
              <a:t> schrijft in 1820: </a:t>
            </a:r>
          </a:p>
          <a:p>
            <a:r>
              <a:rPr lang="nl-NL" sz="1400" dirty="0">
                <a:latin typeface="Arial Narrow" panose="020B0606020202030204" pitchFamily="34" charset="0"/>
              </a:rPr>
              <a:t>“ Van nuttige producenten verlaagd tot alleen maar consumenten, worden zij, onschuldig en zonder dat zij er iets aan kunnen doen, een bezwaar en tot een verrot lid voor de maatschappij, die zij hielpen en deden bloeien. (…) De regering weet dat door de vrijheid, die zij aan de nijverheid geeft, het gebruik van machines meer algemeen gaat worden. Zij kent de voordelen daarvan, maar zij kent ook de directe nadelen van het afdanken van arbeiders.” </a:t>
            </a:r>
          </a:p>
        </p:txBody>
      </p:sp>
      <p:sp>
        <p:nvSpPr>
          <p:cNvPr id="6" name="Tekstvak 5">
            <a:extLst>
              <a:ext uri="{FF2B5EF4-FFF2-40B4-BE49-F238E27FC236}">
                <a16:creationId xmlns:a16="http://schemas.microsoft.com/office/drawing/2014/main" id="{9E754295-05A6-4A96-B46A-008094C2CDE5}"/>
              </a:ext>
            </a:extLst>
          </p:cNvPr>
          <p:cNvSpPr txBox="1"/>
          <p:nvPr/>
        </p:nvSpPr>
        <p:spPr>
          <a:xfrm>
            <a:off x="482138" y="2866587"/>
            <a:ext cx="10058400" cy="553998"/>
          </a:xfrm>
          <a:prstGeom prst="rect">
            <a:avLst/>
          </a:prstGeom>
          <a:noFill/>
        </p:spPr>
        <p:txBody>
          <a:bodyPr wrap="square" rtlCol="0">
            <a:spAutoFit/>
          </a:bodyPr>
          <a:lstStyle/>
          <a:p>
            <a:pPr>
              <a:tabLst>
                <a:tab pos="449263" algn="l"/>
              </a:tabLst>
            </a:pPr>
            <a:r>
              <a:rPr lang="nl-NL" sz="1600" dirty="0"/>
              <a:t>	</a:t>
            </a:r>
            <a:r>
              <a:rPr lang="nl-NL" sz="1400" dirty="0"/>
              <a:t>In deze tekst van H.W. </a:t>
            </a:r>
            <a:r>
              <a:rPr lang="nl-NL" sz="1400" dirty="0" err="1"/>
              <a:t>Tydeman</a:t>
            </a:r>
            <a:r>
              <a:rPr lang="nl-NL" sz="1400" dirty="0"/>
              <a:t> komt de opvatting dat ‘</a:t>
            </a:r>
            <a:r>
              <a:rPr lang="nl-NL" sz="1400" i="1" dirty="0"/>
              <a:t>De industrialisatie de oorzaak is van de sociale kwestie</a:t>
            </a:r>
            <a:r>
              <a:rPr lang="nl-NL" sz="1400" dirty="0"/>
              <a:t>’ naar voren.</a:t>
            </a:r>
            <a:br>
              <a:rPr lang="nl-NL" sz="1400" dirty="0"/>
            </a:br>
            <a:r>
              <a:rPr lang="nl-NL" sz="1400" b="1" i="1" dirty="0"/>
              <a:t>2p</a:t>
            </a:r>
            <a:r>
              <a:rPr lang="nl-NL" sz="1400" dirty="0"/>
              <a:t> 	Toon dit aan door een argument (uit de bron) te noemen om die opvatting te ondersteunen.</a:t>
            </a:r>
          </a:p>
        </p:txBody>
      </p:sp>
      <p:sp>
        <p:nvSpPr>
          <p:cNvPr id="7" name="Tekstvak 6">
            <a:extLst>
              <a:ext uri="{FF2B5EF4-FFF2-40B4-BE49-F238E27FC236}">
                <a16:creationId xmlns:a16="http://schemas.microsoft.com/office/drawing/2014/main" id="{F0E34BD3-52F2-4141-BEDC-7CE95AE67705}"/>
              </a:ext>
            </a:extLst>
          </p:cNvPr>
          <p:cNvSpPr txBox="1"/>
          <p:nvPr/>
        </p:nvSpPr>
        <p:spPr>
          <a:xfrm>
            <a:off x="415637" y="4181302"/>
            <a:ext cx="10507287" cy="2031325"/>
          </a:xfrm>
          <a:prstGeom prst="rect">
            <a:avLst/>
          </a:prstGeom>
          <a:noFill/>
        </p:spPr>
        <p:txBody>
          <a:bodyPr wrap="square" rtlCol="0">
            <a:spAutoFit/>
          </a:bodyPr>
          <a:lstStyle/>
          <a:p>
            <a:r>
              <a:rPr lang="en-US" sz="1400" b="1" dirty="0" err="1"/>
              <a:t>Stap</a:t>
            </a:r>
            <a:r>
              <a:rPr lang="en-US" sz="1400" b="1" dirty="0"/>
              <a:t> 1:</a:t>
            </a:r>
            <a:r>
              <a:rPr lang="en-US" sz="1400" dirty="0"/>
              <a:t> </a:t>
            </a:r>
            <a:r>
              <a:rPr lang="en-US" sz="1400" dirty="0" err="1">
                <a:solidFill>
                  <a:srgbClr val="FF0000"/>
                </a:solidFill>
              </a:rPr>
              <a:t>Herken</a:t>
            </a:r>
            <a:r>
              <a:rPr lang="en-US" sz="1400" dirty="0">
                <a:solidFill>
                  <a:srgbClr val="FF0000"/>
                </a:solidFill>
              </a:rPr>
              <a:t> de </a:t>
            </a:r>
            <a:r>
              <a:rPr lang="en-US" sz="1400" dirty="0" err="1">
                <a:solidFill>
                  <a:srgbClr val="FF0000"/>
                </a:solidFill>
              </a:rPr>
              <a:t>vraag</a:t>
            </a:r>
            <a:r>
              <a:rPr lang="en-US" sz="1400" dirty="0">
                <a:solidFill>
                  <a:srgbClr val="FF0000"/>
                </a:solidFill>
              </a:rPr>
              <a:t>. </a:t>
            </a:r>
            <a:r>
              <a:rPr lang="en-US" sz="1400" dirty="0"/>
              <a:t>Het is </a:t>
            </a:r>
            <a:r>
              <a:rPr lang="en-US" sz="1400" dirty="0" err="1"/>
              <a:t>een</a:t>
            </a:r>
            <a:r>
              <a:rPr lang="en-US" sz="1400" dirty="0"/>
              <a:t> </a:t>
            </a:r>
            <a:r>
              <a:rPr lang="en-US" sz="1400" dirty="0" err="1"/>
              <a:t>argumentatievraag</a:t>
            </a:r>
            <a:r>
              <a:rPr lang="en-US" sz="1400" dirty="0"/>
              <a:t>, want </a:t>
            </a:r>
            <a:r>
              <a:rPr lang="en-US" sz="1400" dirty="0" err="1"/>
              <a:t>er</a:t>
            </a:r>
            <a:r>
              <a:rPr lang="en-US" sz="1400" dirty="0"/>
              <a:t> </a:t>
            </a:r>
            <a:r>
              <a:rPr lang="en-US" sz="1400" dirty="0" err="1"/>
              <a:t>staat</a:t>
            </a:r>
            <a:r>
              <a:rPr lang="en-US" sz="1400" dirty="0"/>
              <a:t> “toon </a:t>
            </a:r>
            <a:r>
              <a:rPr lang="en-US" sz="1400" dirty="0" err="1"/>
              <a:t>aan</a:t>
            </a:r>
            <a:r>
              <a:rPr lang="en-US" sz="1400" dirty="0"/>
              <a:t> door </a:t>
            </a:r>
            <a:r>
              <a:rPr lang="en-US" sz="1400" dirty="0" err="1"/>
              <a:t>een</a:t>
            </a:r>
            <a:r>
              <a:rPr lang="en-US" sz="1400" dirty="0"/>
              <a:t> argument </a:t>
            </a:r>
            <a:r>
              <a:rPr lang="en-US" sz="1400" dirty="0" err="1"/>
              <a:t>te</a:t>
            </a:r>
            <a:r>
              <a:rPr lang="en-US" sz="1400" dirty="0"/>
              <a:t> </a:t>
            </a:r>
            <a:r>
              <a:rPr lang="en-US" sz="1400" dirty="0" err="1"/>
              <a:t>noemen</a:t>
            </a:r>
            <a:r>
              <a:rPr lang="en-US" sz="1400" dirty="0"/>
              <a:t>”.</a:t>
            </a:r>
          </a:p>
          <a:p>
            <a:r>
              <a:rPr lang="en-US" sz="1400" b="1" dirty="0" err="1"/>
              <a:t>Stap</a:t>
            </a:r>
            <a:r>
              <a:rPr lang="en-US" sz="1400" b="1" dirty="0"/>
              <a:t> 2:</a:t>
            </a:r>
            <a:r>
              <a:rPr lang="en-US" sz="1400" dirty="0"/>
              <a:t> </a:t>
            </a:r>
            <a:r>
              <a:rPr lang="en-US" sz="1400" dirty="0">
                <a:solidFill>
                  <a:srgbClr val="FF0000"/>
                </a:solidFill>
              </a:rPr>
              <a:t>Wat </a:t>
            </a:r>
            <a:r>
              <a:rPr lang="en-US" sz="1400" dirty="0" err="1">
                <a:solidFill>
                  <a:srgbClr val="FF0000"/>
                </a:solidFill>
              </a:rPr>
              <a:t>wordt</a:t>
            </a:r>
            <a:r>
              <a:rPr lang="en-US" sz="1400" dirty="0">
                <a:solidFill>
                  <a:srgbClr val="FF0000"/>
                </a:solidFill>
              </a:rPr>
              <a:t> </a:t>
            </a:r>
            <a:r>
              <a:rPr lang="en-US" sz="1400" dirty="0" err="1">
                <a:solidFill>
                  <a:srgbClr val="FF0000"/>
                </a:solidFill>
              </a:rPr>
              <a:t>er</a:t>
            </a:r>
            <a:r>
              <a:rPr lang="en-US" sz="1400" dirty="0">
                <a:solidFill>
                  <a:srgbClr val="FF0000"/>
                </a:solidFill>
              </a:rPr>
              <a:t> nu </a:t>
            </a:r>
            <a:r>
              <a:rPr lang="en-US" sz="1400" dirty="0" err="1">
                <a:solidFill>
                  <a:srgbClr val="FF0000"/>
                </a:solidFill>
              </a:rPr>
              <a:t>eigenlijk</a:t>
            </a:r>
            <a:r>
              <a:rPr lang="en-US" sz="1400" dirty="0">
                <a:solidFill>
                  <a:srgbClr val="FF0000"/>
                </a:solidFill>
              </a:rPr>
              <a:t> </a:t>
            </a:r>
            <a:r>
              <a:rPr lang="en-US" sz="1400" dirty="0" err="1">
                <a:solidFill>
                  <a:srgbClr val="FF0000"/>
                </a:solidFill>
              </a:rPr>
              <a:t>gevraagd</a:t>
            </a:r>
            <a:r>
              <a:rPr lang="en-US" sz="1400" dirty="0">
                <a:solidFill>
                  <a:srgbClr val="FF0000"/>
                </a:solidFill>
              </a:rPr>
              <a:t>? </a:t>
            </a:r>
            <a:r>
              <a:rPr lang="en-US" sz="1400" dirty="0" err="1"/>
              <a:t>Een</a:t>
            </a:r>
            <a:r>
              <a:rPr lang="en-US" sz="1400" dirty="0"/>
              <a:t> argument </a:t>
            </a:r>
            <a:r>
              <a:rPr lang="en-US" sz="1400" dirty="0" err="1"/>
              <a:t>uit</a:t>
            </a:r>
            <a:r>
              <a:rPr lang="en-US" sz="1400" dirty="0"/>
              <a:t> de </a:t>
            </a:r>
            <a:r>
              <a:rPr lang="en-US" sz="1400" dirty="0" err="1"/>
              <a:t>bron</a:t>
            </a:r>
            <a:r>
              <a:rPr lang="en-US" sz="1400" dirty="0"/>
              <a:t>, die de </a:t>
            </a:r>
            <a:r>
              <a:rPr lang="en-US" sz="1400" dirty="0" err="1"/>
              <a:t>opvatting</a:t>
            </a:r>
            <a:r>
              <a:rPr lang="en-US" sz="1400" dirty="0"/>
              <a:t> </a:t>
            </a:r>
            <a:r>
              <a:rPr lang="en-US" sz="1400" dirty="0" err="1"/>
              <a:t>ondersteunt</a:t>
            </a:r>
            <a:r>
              <a:rPr lang="en-US" sz="1400" dirty="0"/>
              <a:t> </a:t>
            </a:r>
            <a:r>
              <a:rPr lang="en-US" sz="1400" dirty="0" err="1"/>
              <a:t>dat</a:t>
            </a:r>
            <a:r>
              <a:rPr lang="en-US" sz="1400" dirty="0"/>
              <a:t> ‘</a:t>
            </a:r>
            <a:r>
              <a:rPr lang="en-US" sz="1400" dirty="0" err="1"/>
              <a:t>industrialisatie</a:t>
            </a:r>
            <a:r>
              <a:rPr lang="en-US" sz="1400" dirty="0"/>
              <a:t> </a:t>
            </a:r>
            <a:r>
              <a:rPr lang="en-US" sz="1400" dirty="0" err="1"/>
              <a:t>leidt</a:t>
            </a:r>
            <a:r>
              <a:rPr lang="en-US" sz="1400" dirty="0"/>
              <a:t> tot het</a:t>
            </a:r>
          </a:p>
          <a:p>
            <a:r>
              <a:rPr lang="en-US" sz="1400" dirty="0"/>
              <a:t>              </a:t>
            </a:r>
            <a:r>
              <a:rPr lang="en-US" sz="1400" dirty="0" err="1"/>
              <a:t>vraagstuk</a:t>
            </a:r>
            <a:r>
              <a:rPr lang="en-US" sz="1400" dirty="0"/>
              <a:t> van </a:t>
            </a:r>
            <a:r>
              <a:rPr lang="en-US" sz="1400" dirty="0" err="1"/>
              <a:t>rijk</a:t>
            </a:r>
            <a:r>
              <a:rPr lang="en-US" sz="1400" dirty="0"/>
              <a:t> </a:t>
            </a:r>
            <a:r>
              <a:rPr lang="en-US" sz="1400" dirty="0" err="1"/>
              <a:t>en</a:t>
            </a:r>
            <a:r>
              <a:rPr lang="en-US" sz="1400" dirty="0"/>
              <a:t> arm’. </a:t>
            </a:r>
          </a:p>
          <a:p>
            <a:r>
              <a:rPr lang="en-US" sz="1400" b="1" dirty="0" err="1"/>
              <a:t>Stap</a:t>
            </a:r>
            <a:r>
              <a:rPr lang="en-US" sz="1400" b="1" dirty="0"/>
              <a:t> 3:</a:t>
            </a:r>
            <a:r>
              <a:rPr lang="en-US" sz="1400" dirty="0"/>
              <a:t> </a:t>
            </a:r>
            <a:r>
              <a:rPr lang="en-US" sz="1400" dirty="0">
                <a:solidFill>
                  <a:srgbClr val="FF0000"/>
                </a:solidFill>
              </a:rPr>
              <a:t>Wat </a:t>
            </a:r>
            <a:r>
              <a:rPr lang="en-US" sz="1400" dirty="0" err="1">
                <a:solidFill>
                  <a:srgbClr val="FF0000"/>
                </a:solidFill>
              </a:rPr>
              <a:t>moet</a:t>
            </a:r>
            <a:r>
              <a:rPr lang="en-US" sz="1400" dirty="0">
                <a:solidFill>
                  <a:srgbClr val="FF0000"/>
                </a:solidFill>
              </a:rPr>
              <a:t> </a:t>
            </a:r>
            <a:r>
              <a:rPr lang="en-US" sz="1400" dirty="0" err="1">
                <a:solidFill>
                  <a:srgbClr val="FF0000"/>
                </a:solidFill>
              </a:rPr>
              <a:t>je</a:t>
            </a:r>
            <a:r>
              <a:rPr lang="en-US" sz="1400" dirty="0">
                <a:solidFill>
                  <a:srgbClr val="FF0000"/>
                </a:solidFill>
              </a:rPr>
              <a:t> </a:t>
            </a:r>
            <a:r>
              <a:rPr lang="en-US" sz="1400" dirty="0" err="1">
                <a:solidFill>
                  <a:srgbClr val="FF0000"/>
                </a:solidFill>
              </a:rPr>
              <a:t>doen</a:t>
            </a:r>
            <a:r>
              <a:rPr lang="en-US" sz="1400" dirty="0">
                <a:solidFill>
                  <a:srgbClr val="FF0000"/>
                </a:solidFill>
              </a:rPr>
              <a:t>? </a:t>
            </a:r>
            <a:r>
              <a:rPr lang="en-US" sz="1400" dirty="0" err="1"/>
              <a:t>Een</a:t>
            </a:r>
            <a:r>
              <a:rPr lang="en-US" sz="1400" dirty="0"/>
              <a:t> </a:t>
            </a:r>
            <a:r>
              <a:rPr lang="en-US" sz="1400" dirty="0" err="1"/>
              <a:t>citaat</a:t>
            </a:r>
            <a:r>
              <a:rPr lang="en-US" sz="1400" dirty="0"/>
              <a:t> / </a:t>
            </a:r>
            <a:r>
              <a:rPr lang="en-US" sz="1400" dirty="0" err="1"/>
              <a:t>stuk</a:t>
            </a:r>
            <a:r>
              <a:rPr lang="en-US" sz="1400" dirty="0"/>
              <a:t> </a:t>
            </a:r>
            <a:r>
              <a:rPr lang="en-US" sz="1400" dirty="0" err="1"/>
              <a:t>tekst</a:t>
            </a:r>
            <a:r>
              <a:rPr lang="en-US" sz="1400" dirty="0"/>
              <a:t> / </a:t>
            </a:r>
            <a:r>
              <a:rPr lang="en-US" sz="1400" dirty="0" err="1"/>
              <a:t>tekst</a:t>
            </a:r>
            <a:r>
              <a:rPr lang="en-US" sz="1400" dirty="0"/>
              <a:t> in eigen </a:t>
            </a:r>
            <a:r>
              <a:rPr lang="en-US" sz="1400" dirty="0" err="1"/>
              <a:t>woorden</a:t>
            </a:r>
            <a:r>
              <a:rPr lang="en-US" sz="1400" dirty="0"/>
              <a:t> </a:t>
            </a:r>
            <a:r>
              <a:rPr lang="en-US" sz="1400" dirty="0" err="1"/>
              <a:t>uit</a:t>
            </a:r>
            <a:r>
              <a:rPr lang="en-US" sz="1400" dirty="0"/>
              <a:t> de </a:t>
            </a:r>
            <a:r>
              <a:rPr lang="en-US" sz="1400" dirty="0" err="1"/>
              <a:t>bron</a:t>
            </a:r>
            <a:r>
              <a:rPr lang="en-US" sz="1400" dirty="0"/>
              <a:t> </a:t>
            </a:r>
            <a:r>
              <a:rPr lang="en-US" sz="1400" dirty="0" err="1"/>
              <a:t>halen</a:t>
            </a:r>
            <a:r>
              <a:rPr lang="en-US" sz="1400" dirty="0"/>
              <a:t> </a:t>
            </a:r>
            <a:r>
              <a:rPr lang="en-US" sz="1400" dirty="0" err="1"/>
              <a:t>en</a:t>
            </a:r>
            <a:r>
              <a:rPr lang="en-US" sz="1400" dirty="0"/>
              <a:t> </a:t>
            </a:r>
            <a:r>
              <a:rPr lang="en-US" sz="1400" dirty="0" err="1"/>
              <a:t>dit</a:t>
            </a:r>
            <a:r>
              <a:rPr lang="en-US" sz="1400" dirty="0"/>
              <a:t> </a:t>
            </a:r>
            <a:r>
              <a:rPr lang="en-US" sz="1400" dirty="0" err="1"/>
              <a:t>koppelen</a:t>
            </a:r>
            <a:r>
              <a:rPr lang="en-US" sz="1400" dirty="0"/>
              <a:t> </a:t>
            </a:r>
            <a:r>
              <a:rPr lang="en-US" sz="1400" dirty="0" err="1"/>
              <a:t>aan</a:t>
            </a:r>
            <a:r>
              <a:rPr lang="en-US" sz="1400" dirty="0"/>
              <a:t> de </a:t>
            </a:r>
            <a:r>
              <a:rPr lang="en-US" sz="1400" dirty="0" err="1"/>
              <a:t>uitspraak</a:t>
            </a:r>
            <a:r>
              <a:rPr lang="en-US" sz="1400" dirty="0"/>
              <a:t>. </a:t>
            </a:r>
          </a:p>
          <a:p>
            <a:r>
              <a:rPr lang="en-US" sz="1400" dirty="0"/>
              <a:t>              In </a:t>
            </a:r>
            <a:r>
              <a:rPr lang="en-US" sz="1400" dirty="0" err="1"/>
              <a:t>dit</a:t>
            </a:r>
            <a:r>
              <a:rPr lang="en-US" sz="1400" dirty="0"/>
              <a:t> </a:t>
            </a:r>
            <a:r>
              <a:rPr lang="en-US" sz="1400" dirty="0" err="1"/>
              <a:t>geval</a:t>
            </a:r>
            <a:r>
              <a:rPr lang="en-US" sz="1400" dirty="0"/>
              <a:t> </a:t>
            </a:r>
            <a:r>
              <a:rPr lang="en-US" sz="1400" dirty="0" err="1"/>
              <a:t>moet</a:t>
            </a:r>
            <a:r>
              <a:rPr lang="en-US" sz="1400" dirty="0"/>
              <a:t> </a:t>
            </a:r>
            <a:r>
              <a:rPr lang="en-US" sz="1400" dirty="0" err="1"/>
              <a:t>je</a:t>
            </a:r>
            <a:r>
              <a:rPr lang="en-US" sz="1400" dirty="0"/>
              <a:t> </a:t>
            </a:r>
            <a:r>
              <a:rPr lang="en-US" sz="1400" dirty="0" err="1"/>
              <a:t>eerst</a:t>
            </a:r>
            <a:r>
              <a:rPr lang="en-US" sz="1400" dirty="0"/>
              <a:t> </a:t>
            </a:r>
            <a:r>
              <a:rPr lang="en-US" sz="1400" dirty="0" err="1"/>
              <a:t>aantonen</a:t>
            </a:r>
            <a:r>
              <a:rPr lang="en-US" sz="1400" dirty="0"/>
              <a:t> </a:t>
            </a:r>
            <a:r>
              <a:rPr lang="en-US" sz="1400" dirty="0" err="1"/>
              <a:t>dat</a:t>
            </a:r>
            <a:r>
              <a:rPr lang="en-US" sz="1400" dirty="0"/>
              <a:t> de IR </a:t>
            </a:r>
            <a:r>
              <a:rPr lang="en-US" sz="1400" dirty="0" err="1"/>
              <a:t>leidde</a:t>
            </a:r>
            <a:r>
              <a:rPr lang="en-US" sz="1400" dirty="0"/>
              <a:t> tot </a:t>
            </a:r>
            <a:r>
              <a:rPr lang="en-US" sz="1400" dirty="0" err="1"/>
              <a:t>grotere</a:t>
            </a:r>
            <a:r>
              <a:rPr lang="en-US" sz="1400" dirty="0"/>
              <a:t> </a:t>
            </a:r>
            <a:r>
              <a:rPr lang="en-US" sz="1400" dirty="0" err="1"/>
              <a:t>verschillen</a:t>
            </a:r>
            <a:r>
              <a:rPr lang="en-US" sz="1400" dirty="0"/>
              <a:t> </a:t>
            </a:r>
            <a:r>
              <a:rPr lang="en-US" sz="1400" dirty="0" err="1"/>
              <a:t>tussen</a:t>
            </a:r>
            <a:r>
              <a:rPr lang="en-US" sz="1400" dirty="0"/>
              <a:t> </a:t>
            </a:r>
            <a:r>
              <a:rPr lang="en-US" sz="1400" dirty="0" err="1"/>
              <a:t>rijk</a:t>
            </a:r>
            <a:r>
              <a:rPr lang="en-US" sz="1400" dirty="0"/>
              <a:t> </a:t>
            </a:r>
            <a:r>
              <a:rPr lang="en-US" sz="1400" dirty="0" err="1"/>
              <a:t>en</a:t>
            </a:r>
            <a:r>
              <a:rPr lang="en-US" sz="1400" dirty="0"/>
              <a:t> arm </a:t>
            </a:r>
            <a:r>
              <a:rPr lang="en-US" sz="1400" dirty="0" err="1"/>
              <a:t>en</a:t>
            </a:r>
            <a:r>
              <a:rPr lang="en-US" sz="1400" dirty="0"/>
              <a:t> </a:t>
            </a:r>
            <a:r>
              <a:rPr lang="en-US" sz="1400" dirty="0" err="1"/>
              <a:t>vervolgens</a:t>
            </a:r>
            <a:r>
              <a:rPr lang="en-US" sz="1400" dirty="0"/>
              <a:t> wat </a:t>
            </a:r>
            <a:r>
              <a:rPr lang="en-US" sz="1400" dirty="0" err="1"/>
              <a:t>dit</a:t>
            </a:r>
            <a:r>
              <a:rPr lang="en-US" sz="1400" dirty="0"/>
              <a:t> </a:t>
            </a:r>
            <a:r>
              <a:rPr lang="en-US" sz="1400" dirty="0" err="1"/>
              <a:t>te</a:t>
            </a:r>
            <a:r>
              <a:rPr lang="en-US" sz="1400" dirty="0"/>
              <a:t> </a:t>
            </a:r>
            <a:r>
              <a:rPr lang="en-US" sz="1400" dirty="0" err="1"/>
              <a:t>maken</a:t>
            </a:r>
            <a:r>
              <a:rPr lang="en-US" sz="1400" dirty="0"/>
              <a:t> </a:t>
            </a:r>
            <a:r>
              <a:rPr lang="en-US" sz="1400" dirty="0" err="1"/>
              <a:t>heeft</a:t>
            </a:r>
            <a:r>
              <a:rPr lang="en-US" sz="1400" dirty="0"/>
              <a:t> </a:t>
            </a:r>
          </a:p>
          <a:p>
            <a:r>
              <a:rPr lang="en-US" sz="1400" dirty="0"/>
              <a:t>              met de </a:t>
            </a:r>
            <a:r>
              <a:rPr lang="en-US" sz="1400" dirty="0" err="1"/>
              <a:t>sociale</a:t>
            </a:r>
            <a:r>
              <a:rPr lang="en-US" sz="1400" dirty="0"/>
              <a:t> </a:t>
            </a:r>
            <a:r>
              <a:rPr lang="en-US" sz="1400" dirty="0" err="1"/>
              <a:t>kwestie</a:t>
            </a:r>
            <a:r>
              <a:rPr lang="en-US" sz="1400" dirty="0"/>
              <a:t>.</a:t>
            </a:r>
          </a:p>
          <a:p>
            <a:r>
              <a:rPr lang="en-US" sz="1400" b="1" dirty="0" err="1"/>
              <a:t>Stap</a:t>
            </a:r>
            <a:r>
              <a:rPr lang="en-US" sz="1400" b="1" dirty="0"/>
              <a:t> 4: </a:t>
            </a:r>
            <a:r>
              <a:rPr lang="en-US" sz="1400" dirty="0" err="1">
                <a:solidFill>
                  <a:srgbClr val="FF0000"/>
                </a:solidFill>
              </a:rPr>
              <a:t>Formuleer</a:t>
            </a:r>
            <a:r>
              <a:rPr lang="en-US" sz="1400" dirty="0">
                <a:solidFill>
                  <a:srgbClr val="FF0000"/>
                </a:solidFill>
              </a:rPr>
              <a:t> </a:t>
            </a:r>
            <a:r>
              <a:rPr lang="en-US" sz="1400" dirty="0" err="1">
                <a:solidFill>
                  <a:srgbClr val="FF0000"/>
                </a:solidFill>
              </a:rPr>
              <a:t>een</a:t>
            </a:r>
            <a:r>
              <a:rPr lang="en-US" sz="1400" dirty="0">
                <a:solidFill>
                  <a:srgbClr val="FF0000"/>
                </a:solidFill>
              </a:rPr>
              <a:t> </a:t>
            </a:r>
            <a:r>
              <a:rPr lang="en-US" sz="1400" dirty="0" err="1">
                <a:solidFill>
                  <a:srgbClr val="FF0000"/>
                </a:solidFill>
              </a:rPr>
              <a:t>goed</a:t>
            </a:r>
            <a:r>
              <a:rPr lang="en-US" sz="1400" dirty="0">
                <a:solidFill>
                  <a:srgbClr val="FF0000"/>
                </a:solidFill>
              </a:rPr>
              <a:t> (model-)</a:t>
            </a:r>
            <a:r>
              <a:rPr lang="en-US" sz="1400" dirty="0" err="1">
                <a:solidFill>
                  <a:srgbClr val="FF0000"/>
                </a:solidFill>
              </a:rPr>
              <a:t>antwoord</a:t>
            </a:r>
            <a:r>
              <a:rPr lang="en-US" sz="1400" dirty="0">
                <a:solidFill>
                  <a:srgbClr val="FF0000"/>
                </a:solidFill>
              </a:rPr>
              <a:t>. </a:t>
            </a:r>
          </a:p>
          <a:p>
            <a:pPr>
              <a:tabLst>
                <a:tab pos="539750" algn="l"/>
              </a:tabLst>
            </a:pPr>
            <a:r>
              <a:rPr lang="en-US" sz="1400" dirty="0">
                <a:cs typeface="Arial" panose="020B0604020202020204" pitchFamily="34" charset="0"/>
              </a:rPr>
              <a:t>	</a:t>
            </a:r>
            <a:r>
              <a:rPr lang="en-US" sz="1200" dirty="0">
                <a:latin typeface="Comic Sans MS" panose="030F0702030302020204" pitchFamily="66" charset="0"/>
                <a:cs typeface="Arial" panose="020B0604020202020204" pitchFamily="34" charset="0"/>
              </a:rPr>
              <a:t>Door de </a:t>
            </a:r>
            <a:r>
              <a:rPr lang="en-US" sz="1200" dirty="0" err="1">
                <a:latin typeface="Comic Sans MS" panose="030F0702030302020204" pitchFamily="66" charset="0"/>
                <a:cs typeface="Arial" panose="020B0604020202020204" pitchFamily="34" charset="0"/>
              </a:rPr>
              <a:t>mechanisering</a:t>
            </a:r>
            <a:r>
              <a:rPr lang="en-US" sz="1200" dirty="0">
                <a:latin typeface="Comic Sans MS" panose="030F0702030302020204" pitchFamily="66" charset="0"/>
                <a:cs typeface="Arial" panose="020B0604020202020204" pitchFamily="34" charset="0"/>
              </a:rPr>
              <a:t> (machines) in de </a:t>
            </a:r>
            <a:r>
              <a:rPr lang="en-US" sz="1200" dirty="0" err="1">
                <a:latin typeface="Comic Sans MS" panose="030F0702030302020204" pitchFamily="66" charset="0"/>
                <a:cs typeface="Arial" panose="020B0604020202020204" pitchFamily="34" charset="0"/>
              </a:rPr>
              <a:t>industrie</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werden</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veel</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arbeiders</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slecht</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betaald</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Ze</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werden</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dus</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armer</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Dit</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leidde</a:t>
            </a:r>
            <a:r>
              <a:rPr lang="en-US" sz="1200" dirty="0">
                <a:latin typeface="Comic Sans MS" panose="030F0702030302020204" pitchFamily="66" charset="0"/>
                <a:cs typeface="Arial" panose="020B0604020202020204" pitchFamily="34" charset="0"/>
              </a:rPr>
              <a:t> tot de </a:t>
            </a:r>
          </a:p>
          <a:p>
            <a:pPr>
              <a:tabLst>
                <a:tab pos="539750" algn="l"/>
              </a:tabLst>
            </a:pP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discussie</a:t>
            </a:r>
            <a:r>
              <a:rPr lang="en-US" sz="1200" dirty="0">
                <a:latin typeface="Comic Sans MS" panose="030F0702030302020204" pitchFamily="66" charset="0"/>
                <a:cs typeface="Arial" panose="020B0604020202020204" pitchFamily="34" charset="0"/>
              </a:rPr>
              <a:t> over de </a:t>
            </a:r>
            <a:r>
              <a:rPr lang="en-US" sz="1200" dirty="0" err="1">
                <a:latin typeface="Comic Sans MS" panose="030F0702030302020204" pitchFamily="66" charset="0"/>
                <a:cs typeface="Arial" panose="020B0604020202020204" pitchFamily="34" charset="0"/>
              </a:rPr>
              <a:t>vraag</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sociale</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kwestie</a:t>
            </a:r>
            <a:r>
              <a:rPr lang="en-US" sz="1200" dirty="0">
                <a:latin typeface="Comic Sans MS" panose="030F0702030302020204" pitchFamily="66" charset="0"/>
                <a:cs typeface="Arial" panose="020B0604020202020204" pitchFamily="34" charset="0"/>
              </a:rPr>
              <a:t>) wat </a:t>
            </a:r>
            <a:r>
              <a:rPr lang="en-US" sz="1200" dirty="0" err="1">
                <a:latin typeface="Comic Sans MS" panose="030F0702030302020204" pitchFamily="66" charset="0"/>
                <a:cs typeface="Arial" panose="020B0604020202020204" pitchFamily="34" charset="0"/>
              </a:rPr>
              <a:t>er</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gedaan</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kon</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worden</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voor</a:t>
            </a:r>
            <a:r>
              <a:rPr lang="en-US" sz="1200" dirty="0">
                <a:latin typeface="Comic Sans MS" panose="030F0702030302020204" pitchFamily="66" charset="0"/>
                <a:cs typeface="Arial" panose="020B0604020202020204" pitchFamily="34" charset="0"/>
              </a:rPr>
              <a:t> de </a:t>
            </a:r>
            <a:r>
              <a:rPr lang="en-US" sz="1200" dirty="0" err="1">
                <a:latin typeface="Comic Sans MS" panose="030F0702030302020204" pitchFamily="66" charset="0"/>
                <a:cs typeface="Arial" panose="020B0604020202020204" pitchFamily="34" charset="0"/>
              </a:rPr>
              <a:t>arme</a:t>
            </a:r>
            <a:r>
              <a:rPr lang="en-US" sz="1200" dirty="0">
                <a:latin typeface="Comic Sans MS" panose="030F0702030302020204" pitchFamily="66" charset="0"/>
                <a:cs typeface="Arial" panose="020B0604020202020204" pitchFamily="34" charset="0"/>
              </a:rPr>
              <a:t> </a:t>
            </a:r>
            <a:r>
              <a:rPr lang="en-US" sz="1200" dirty="0" err="1">
                <a:latin typeface="Comic Sans MS" panose="030F0702030302020204" pitchFamily="66" charset="0"/>
                <a:cs typeface="Arial" panose="020B0604020202020204" pitchFamily="34" charset="0"/>
              </a:rPr>
              <a:t>arbeiders</a:t>
            </a:r>
            <a:r>
              <a:rPr lang="en-US" sz="1200" dirty="0">
                <a:latin typeface="Comic Sans MS" panose="030F0702030302020204" pitchFamily="66" charset="0"/>
                <a:cs typeface="Arial" panose="020B0604020202020204" pitchFamily="34" charset="0"/>
              </a:rPr>
              <a:t>. </a:t>
            </a:r>
          </a:p>
        </p:txBody>
      </p:sp>
    </p:spTree>
    <p:extLst>
      <p:ext uri="{BB962C8B-B14F-4D97-AF65-F5344CB8AC3E}">
        <p14:creationId xmlns:p14="http://schemas.microsoft.com/office/powerpoint/2010/main" val="162336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24EAD87A-B27E-4C7B-93B5-E18F5D19F177}"/>
              </a:ext>
            </a:extLst>
          </p:cNvPr>
          <p:cNvSpPr txBox="1"/>
          <p:nvPr/>
        </p:nvSpPr>
        <p:spPr>
          <a:xfrm>
            <a:off x="-112223" y="-141112"/>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4" name="Tekstvak 3">
            <a:extLst>
              <a:ext uri="{FF2B5EF4-FFF2-40B4-BE49-F238E27FC236}">
                <a16:creationId xmlns:a16="http://schemas.microsoft.com/office/drawing/2014/main" id="{46DBC80E-2F39-4D2C-82F2-6DAA87EAB236}"/>
              </a:ext>
            </a:extLst>
          </p:cNvPr>
          <p:cNvSpPr txBox="1"/>
          <p:nvPr/>
        </p:nvSpPr>
        <p:spPr>
          <a:xfrm>
            <a:off x="681642" y="455387"/>
            <a:ext cx="8603673" cy="707886"/>
          </a:xfrm>
          <a:prstGeom prst="rect">
            <a:avLst/>
          </a:prstGeom>
          <a:noFill/>
        </p:spPr>
        <p:txBody>
          <a:bodyPr wrap="square" rtlCol="0">
            <a:spAutoFit/>
          </a:bodyPr>
          <a:lstStyle/>
          <a:p>
            <a:r>
              <a:rPr lang="en-US" sz="4000" dirty="0" err="1"/>
              <a:t>Een</a:t>
            </a:r>
            <a:r>
              <a:rPr lang="en-US" sz="4000" dirty="0"/>
              <a:t> </a:t>
            </a:r>
            <a:r>
              <a:rPr lang="en-US" sz="4000" dirty="0" err="1">
                <a:solidFill>
                  <a:schemeClr val="accent2"/>
                </a:solidFill>
              </a:rPr>
              <a:t>toepassingvraag</a:t>
            </a:r>
            <a:endParaRPr lang="nl-NL" sz="4000" dirty="0"/>
          </a:p>
        </p:txBody>
      </p:sp>
      <p:sp>
        <p:nvSpPr>
          <p:cNvPr id="5" name="Tekstvak 4">
            <a:extLst>
              <a:ext uri="{FF2B5EF4-FFF2-40B4-BE49-F238E27FC236}">
                <a16:creationId xmlns:a16="http://schemas.microsoft.com/office/drawing/2014/main" id="{F459F4AB-B83B-4485-9F37-E6844D82718F}"/>
              </a:ext>
            </a:extLst>
          </p:cNvPr>
          <p:cNvSpPr txBox="1"/>
          <p:nvPr/>
        </p:nvSpPr>
        <p:spPr>
          <a:xfrm>
            <a:off x="141316" y="1256563"/>
            <a:ext cx="11338560" cy="2031325"/>
          </a:xfrm>
          <a:prstGeom prst="rect">
            <a:avLst/>
          </a:prstGeom>
          <a:noFill/>
        </p:spPr>
        <p:txBody>
          <a:bodyPr wrap="square" rtlCol="0">
            <a:spAutoFit/>
          </a:bodyPr>
          <a:lstStyle/>
          <a:p>
            <a:pPr>
              <a:tabLst>
                <a:tab pos="539750" algn="l"/>
              </a:tabLst>
            </a:pPr>
            <a:r>
              <a:rPr lang="nl-NL" sz="1400" b="1" dirty="0"/>
              <a:t>	Bron: </a:t>
            </a:r>
            <a:r>
              <a:rPr lang="nl-NL" sz="1400" i="1" dirty="0"/>
              <a:t>De verlichte filosoof Jean Jacques Rousseau schrijft in 1762 in zijn boek Emile, </a:t>
            </a:r>
            <a:r>
              <a:rPr lang="nl-NL" sz="1400" i="1" dirty="0" err="1"/>
              <a:t>ou</a:t>
            </a:r>
            <a:r>
              <a:rPr lang="nl-NL" sz="1400" i="1" dirty="0"/>
              <a:t> </a:t>
            </a:r>
            <a:r>
              <a:rPr lang="nl-NL" sz="1400" i="1" dirty="0" err="1"/>
              <a:t>l’éducation</a:t>
            </a:r>
            <a:r>
              <a:rPr lang="nl-NL" sz="1400" i="1" dirty="0"/>
              <a:t> (Emile, of de opvoeding)</a:t>
            </a:r>
            <a:endParaRPr lang="nl-NL" sz="1400" dirty="0"/>
          </a:p>
          <a:p>
            <a:pPr>
              <a:tabLst>
                <a:tab pos="539750" algn="l"/>
              </a:tabLst>
            </a:pPr>
            <a:r>
              <a:rPr lang="nl-NL" sz="1400" dirty="0">
                <a:latin typeface="Arial Narrow" panose="020B0606020202030204" pitchFamily="34" charset="0"/>
              </a:rPr>
              <a:t>	“ Tot nu toe heb ik geen onderscheid gemaakt tussen standen, rang en fortuin. En ik zal dit in het vervolg ook niet doen, omdat alle mensen gelijk zijn, tot welke 	stand zij ook behoren: de rijke heeft geen grotere maag dan de arme en hij verteert zijn voedsel niet beter; de meester heeft geen langere of sterkere armen dan 	zijn slaaf; een aanzienlijke is niet aanzienlijker dan een man uit het volk; kortom: omdat de natuurlijke behoeften overal hetzelfde zijn, moeten de middelen om erin 	te voorzien ook overal dezelfde zijn. Alleen de natuur geeft de mens onuitwisbare eigenschappen en de natuur maakt noch prinsen, noch rijken, noch grote heren.” </a:t>
            </a:r>
          </a:p>
          <a:p>
            <a:pPr>
              <a:tabLst>
                <a:tab pos="539750" algn="l"/>
              </a:tabLst>
            </a:pPr>
            <a:endParaRPr lang="nl-NL" sz="1400" dirty="0"/>
          </a:p>
          <a:p>
            <a:pPr>
              <a:tabLst>
                <a:tab pos="539750" algn="l"/>
              </a:tabLst>
            </a:pPr>
            <a:r>
              <a:rPr lang="nl-NL" sz="1400" dirty="0"/>
              <a:t>	De opvattingen van Rousseau spelen een rol in de democratische revoluties van het einde van de achttiende eeuw.</a:t>
            </a:r>
          </a:p>
          <a:p>
            <a:pPr>
              <a:tabLst>
                <a:tab pos="539750" algn="l"/>
              </a:tabLst>
            </a:pPr>
            <a:r>
              <a:rPr lang="nl-NL" sz="1400" b="1" i="1" dirty="0"/>
              <a:t>3p</a:t>
            </a:r>
            <a:r>
              <a:rPr lang="nl-NL" sz="1400" dirty="0"/>
              <a:t> 	Noem een opvatting van Rousseau uit de bron en een democratische revolutie uit het einde van de achttiende eeuw en leg met een voorbeeld uit,</a:t>
            </a:r>
          </a:p>
          <a:p>
            <a:pPr>
              <a:tabLst>
                <a:tab pos="539750" algn="l"/>
              </a:tabLst>
            </a:pPr>
            <a:r>
              <a:rPr lang="nl-NL" sz="1400" dirty="0"/>
              <a:t>	dat de opvatting van Rousseau in die revolutie een rol kan hebben gespeeld.</a:t>
            </a:r>
            <a:endParaRPr lang="nl-NL" dirty="0"/>
          </a:p>
        </p:txBody>
      </p:sp>
      <p:sp>
        <p:nvSpPr>
          <p:cNvPr id="3" name="Tekstvak 2">
            <a:extLst>
              <a:ext uri="{FF2B5EF4-FFF2-40B4-BE49-F238E27FC236}">
                <a16:creationId xmlns:a16="http://schemas.microsoft.com/office/drawing/2014/main" id="{86807FDD-3827-47AC-87E7-38AE562A8DB1}"/>
              </a:ext>
            </a:extLst>
          </p:cNvPr>
          <p:cNvSpPr txBox="1"/>
          <p:nvPr/>
        </p:nvSpPr>
        <p:spPr>
          <a:xfrm>
            <a:off x="141316" y="3639131"/>
            <a:ext cx="10906300" cy="2246769"/>
          </a:xfrm>
          <a:prstGeom prst="rect">
            <a:avLst/>
          </a:prstGeom>
          <a:noFill/>
        </p:spPr>
        <p:txBody>
          <a:bodyPr wrap="square" rtlCol="0">
            <a:spAutoFit/>
          </a:bodyPr>
          <a:lstStyle/>
          <a:p>
            <a:r>
              <a:rPr lang="en-US" sz="1400" b="1" dirty="0" err="1"/>
              <a:t>Stap</a:t>
            </a:r>
            <a:r>
              <a:rPr lang="en-US" sz="1400" b="1" dirty="0"/>
              <a:t> 1:</a:t>
            </a:r>
            <a:r>
              <a:rPr lang="en-US" sz="1400" dirty="0"/>
              <a:t> </a:t>
            </a:r>
            <a:r>
              <a:rPr lang="en-US" sz="1400" dirty="0" err="1">
                <a:solidFill>
                  <a:srgbClr val="FF0000"/>
                </a:solidFill>
              </a:rPr>
              <a:t>Herken</a:t>
            </a:r>
            <a:r>
              <a:rPr lang="en-US" sz="1400" dirty="0">
                <a:solidFill>
                  <a:srgbClr val="FF0000"/>
                </a:solidFill>
              </a:rPr>
              <a:t> de </a:t>
            </a:r>
            <a:r>
              <a:rPr lang="en-US" sz="1400" dirty="0" err="1">
                <a:solidFill>
                  <a:srgbClr val="FF0000"/>
                </a:solidFill>
              </a:rPr>
              <a:t>vraag</a:t>
            </a:r>
            <a:r>
              <a:rPr lang="en-US" sz="1400" dirty="0">
                <a:solidFill>
                  <a:srgbClr val="FF0000"/>
                </a:solidFill>
              </a:rPr>
              <a:t>: </a:t>
            </a:r>
            <a:r>
              <a:rPr lang="en-US" sz="1400" dirty="0" err="1">
                <a:solidFill>
                  <a:srgbClr val="000000"/>
                </a:solidFill>
              </a:rPr>
              <a:t>je</a:t>
            </a:r>
            <a:r>
              <a:rPr lang="en-US" sz="1400" dirty="0">
                <a:solidFill>
                  <a:srgbClr val="000000"/>
                </a:solidFill>
              </a:rPr>
              <a:t> </a:t>
            </a:r>
            <a:r>
              <a:rPr lang="en-US" sz="1400" dirty="0" err="1">
                <a:solidFill>
                  <a:srgbClr val="000000"/>
                </a:solidFill>
              </a:rPr>
              <a:t>moet</a:t>
            </a:r>
            <a:r>
              <a:rPr lang="en-US" sz="1400" dirty="0">
                <a:solidFill>
                  <a:srgbClr val="000000"/>
                </a:solidFill>
              </a:rPr>
              <a:t> </a:t>
            </a:r>
            <a:r>
              <a:rPr lang="en-US" sz="1400" dirty="0" err="1">
                <a:solidFill>
                  <a:srgbClr val="000000"/>
                </a:solidFill>
              </a:rPr>
              <a:t>een</a:t>
            </a:r>
            <a:r>
              <a:rPr lang="en-US" sz="1400" dirty="0">
                <a:solidFill>
                  <a:srgbClr val="000000"/>
                </a:solidFill>
              </a:rPr>
              <a:t> </a:t>
            </a:r>
            <a:r>
              <a:rPr lang="en-US" sz="1400" dirty="0" err="1">
                <a:solidFill>
                  <a:srgbClr val="000000"/>
                </a:solidFill>
              </a:rPr>
              <a:t>idee</a:t>
            </a:r>
            <a:r>
              <a:rPr lang="en-US" sz="1400" dirty="0">
                <a:solidFill>
                  <a:srgbClr val="000000"/>
                </a:solidFill>
              </a:rPr>
              <a:t> van Rousseau </a:t>
            </a:r>
            <a:r>
              <a:rPr lang="en-US" sz="1400" dirty="0" err="1">
                <a:solidFill>
                  <a:srgbClr val="000000"/>
                </a:solidFill>
              </a:rPr>
              <a:t>toepassen</a:t>
            </a:r>
            <a:r>
              <a:rPr lang="en-US" sz="1400" dirty="0">
                <a:solidFill>
                  <a:srgbClr val="000000"/>
                </a:solidFill>
              </a:rPr>
              <a:t> in wat </a:t>
            </a:r>
            <a:r>
              <a:rPr lang="en-US" sz="1400" dirty="0" err="1">
                <a:solidFill>
                  <a:srgbClr val="000000"/>
                </a:solidFill>
              </a:rPr>
              <a:t>je</a:t>
            </a:r>
            <a:r>
              <a:rPr lang="en-US" sz="1400" dirty="0">
                <a:solidFill>
                  <a:srgbClr val="000000"/>
                </a:solidFill>
              </a:rPr>
              <a:t> </a:t>
            </a:r>
            <a:r>
              <a:rPr lang="en-US" sz="1400" dirty="0" err="1">
                <a:solidFill>
                  <a:srgbClr val="000000"/>
                </a:solidFill>
              </a:rPr>
              <a:t>weet</a:t>
            </a:r>
            <a:r>
              <a:rPr lang="en-US" sz="1400" dirty="0">
                <a:solidFill>
                  <a:srgbClr val="000000"/>
                </a:solidFill>
              </a:rPr>
              <a:t> over de </a:t>
            </a:r>
            <a:r>
              <a:rPr lang="en-US" sz="1400" dirty="0" err="1">
                <a:solidFill>
                  <a:srgbClr val="000000"/>
                </a:solidFill>
              </a:rPr>
              <a:t>democratische</a:t>
            </a:r>
            <a:r>
              <a:rPr lang="en-US" sz="1400" dirty="0">
                <a:solidFill>
                  <a:srgbClr val="000000"/>
                </a:solidFill>
              </a:rPr>
              <a:t> </a:t>
            </a:r>
            <a:r>
              <a:rPr lang="en-US" sz="1400" dirty="0" err="1">
                <a:solidFill>
                  <a:srgbClr val="000000"/>
                </a:solidFill>
              </a:rPr>
              <a:t>revoluties</a:t>
            </a:r>
            <a:r>
              <a:rPr lang="en-US" sz="1400" dirty="0">
                <a:solidFill>
                  <a:srgbClr val="000000"/>
                </a:solidFill>
              </a:rPr>
              <a:t>. </a:t>
            </a:r>
          </a:p>
          <a:p>
            <a:r>
              <a:rPr lang="en-US" sz="1400" b="1" dirty="0" err="1"/>
              <a:t>Stap</a:t>
            </a:r>
            <a:r>
              <a:rPr lang="en-US" sz="1400" b="1" dirty="0"/>
              <a:t> 2:</a:t>
            </a:r>
            <a:r>
              <a:rPr lang="en-US" sz="1400" dirty="0"/>
              <a:t> </a:t>
            </a:r>
            <a:r>
              <a:rPr lang="en-US" sz="1400" dirty="0">
                <a:solidFill>
                  <a:srgbClr val="FF0000"/>
                </a:solidFill>
              </a:rPr>
              <a:t>Wat </a:t>
            </a:r>
            <a:r>
              <a:rPr lang="en-US" sz="1400" dirty="0" err="1">
                <a:solidFill>
                  <a:srgbClr val="FF0000"/>
                </a:solidFill>
              </a:rPr>
              <a:t>wordt</a:t>
            </a:r>
            <a:r>
              <a:rPr lang="en-US" sz="1400" dirty="0">
                <a:solidFill>
                  <a:srgbClr val="FF0000"/>
                </a:solidFill>
              </a:rPr>
              <a:t> </a:t>
            </a:r>
            <a:r>
              <a:rPr lang="en-US" sz="1400" dirty="0" err="1">
                <a:solidFill>
                  <a:srgbClr val="FF0000"/>
                </a:solidFill>
              </a:rPr>
              <a:t>er</a:t>
            </a:r>
            <a:r>
              <a:rPr lang="en-US" sz="1400" dirty="0">
                <a:solidFill>
                  <a:srgbClr val="FF0000"/>
                </a:solidFill>
              </a:rPr>
              <a:t> nu </a:t>
            </a:r>
            <a:r>
              <a:rPr lang="en-US" sz="1400" dirty="0" err="1">
                <a:solidFill>
                  <a:srgbClr val="FF0000"/>
                </a:solidFill>
              </a:rPr>
              <a:t>eigenlijk</a:t>
            </a:r>
            <a:r>
              <a:rPr lang="en-US" sz="1400" dirty="0">
                <a:solidFill>
                  <a:srgbClr val="FF0000"/>
                </a:solidFill>
              </a:rPr>
              <a:t> </a:t>
            </a:r>
            <a:r>
              <a:rPr lang="en-US" sz="1400" dirty="0" err="1">
                <a:solidFill>
                  <a:srgbClr val="FF0000"/>
                </a:solidFill>
              </a:rPr>
              <a:t>gevraagd</a:t>
            </a:r>
            <a:r>
              <a:rPr lang="en-US" sz="1400" dirty="0">
                <a:solidFill>
                  <a:srgbClr val="FF0000"/>
                </a:solidFill>
              </a:rPr>
              <a:t>? </a:t>
            </a:r>
            <a:r>
              <a:rPr lang="en-US" sz="1400" dirty="0" err="1">
                <a:solidFill>
                  <a:srgbClr val="000000"/>
                </a:solidFill>
              </a:rPr>
              <a:t>Een</a:t>
            </a:r>
            <a:r>
              <a:rPr lang="en-US" sz="1400" dirty="0">
                <a:solidFill>
                  <a:srgbClr val="000000"/>
                </a:solidFill>
              </a:rPr>
              <a:t> </a:t>
            </a:r>
            <a:r>
              <a:rPr lang="en-US" sz="1400" dirty="0" err="1">
                <a:solidFill>
                  <a:srgbClr val="000000"/>
                </a:solidFill>
              </a:rPr>
              <a:t>stuk</a:t>
            </a:r>
            <a:r>
              <a:rPr lang="en-US" sz="1400" dirty="0">
                <a:solidFill>
                  <a:srgbClr val="000000"/>
                </a:solidFill>
              </a:rPr>
              <a:t> </a:t>
            </a:r>
            <a:r>
              <a:rPr lang="en-US" sz="1400" dirty="0" err="1">
                <a:solidFill>
                  <a:srgbClr val="000000"/>
                </a:solidFill>
              </a:rPr>
              <a:t>tekst</a:t>
            </a:r>
            <a:r>
              <a:rPr lang="en-US" sz="1400" dirty="0">
                <a:solidFill>
                  <a:srgbClr val="000000"/>
                </a:solidFill>
              </a:rPr>
              <a:t> </a:t>
            </a:r>
            <a:r>
              <a:rPr lang="en-US" sz="1400" dirty="0" err="1">
                <a:solidFill>
                  <a:srgbClr val="000000"/>
                </a:solidFill>
              </a:rPr>
              <a:t>uit</a:t>
            </a:r>
            <a:r>
              <a:rPr lang="en-US" sz="1400" dirty="0">
                <a:solidFill>
                  <a:srgbClr val="000000"/>
                </a:solidFill>
              </a:rPr>
              <a:t> de </a:t>
            </a:r>
            <a:r>
              <a:rPr lang="en-US" sz="1400" dirty="0" err="1">
                <a:solidFill>
                  <a:srgbClr val="000000"/>
                </a:solidFill>
              </a:rPr>
              <a:t>bron</a:t>
            </a:r>
            <a:r>
              <a:rPr lang="en-US" sz="1400" dirty="0">
                <a:solidFill>
                  <a:srgbClr val="000000"/>
                </a:solidFill>
              </a:rPr>
              <a:t> (=</a:t>
            </a:r>
            <a:r>
              <a:rPr lang="en-US" sz="1400" dirty="0" err="1">
                <a:solidFill>
                  <a:srgbClr val="000000"/>
                </a:solidFill>
              </a:rPr>
              <a:t>idee</a:t>
            </a:r>
            <a:r>
              <a:rPr lang="en-US" sz="1400" dirty="0">
                <a:solidFill>
                  <a:srgbClr val="000000"/>
                </a:solidFill>
              </a:rPr>
              <a:t> van Rousseau) </a:t>
            </a:r>
            <a:r>
              <a:rPr lang="en-US" sz="1400" dirty="0" err="1">
                <a:solidFill>
                  <a:srgbClr val="000000"/>
                </a:solidFill>
              </a:rPr>
              <a:t>koppelen</a:t>
            </a:r>
            <a:r>
              <a:rPr lang="en-US" sz="1400" dirty="0">
                <a:solidFill>
                  <a:srgbClr val="000000"/>
                </a:solidFill>
              </a:rPr>
              <a:t> </a:t>
            </a:r>
            <a:r>
              <a:rPr lang="en-US" sz="1400" dirty="0" err="1">
                <a:solidFill>
                  <a:srgbClr val="000000"/>
                </a:solidFill>
              </a:rPr>
              <a:t>aan</a:t>
            </a:r>
            <a:r>
              <a:rPr lang="en-US" sz="1400" dirty="0">
                <a:solidFill>
                  <a:srgbClr val="000000"/>
                </a:solidFill>
              </a:rPr>
              <a:t> </a:t>
            </a:r>
            <a:r>
              <a:rPr lang="en-US" sz="1400" dirty="0" err="1">
                <a:solidFill>
                  <a:srgbClr val="000000"/>
                </a:solidFill>
              </a:rPr>
              <a:t>iets</a:t>
            </a:r>
            <a:r>
              <a:rPr lang="en-US" sz="1400" dirty="0">
                <a:solidFill>
                  <a:srgbClr val="000000"/>
                </a:solidFill>
              </a:rPr>
              <a:t> </a:t>
            </a:r>
            <a:r>
              <a:rPr lang="en-US" sz="1400" dirty="0" err="1">
                <a:solidFill>
                  <a:srgbClr val="000000"/>
                </a:solidFill>
              </a:rPr>
              <a:t>uit</a:t>
            </a:r>
            <a:r>
              <a:rPr lang="en-US" sz="1400" dirty="0">
                <a:solidFill>
                  <a:srgbClr val="000000"/>
                </a:solidFill>
              </a:rPr>
              <a:t> </a:t>
            </a:r>
            <a:r>
              <a:rPr lang="en-US" sz="1400" dirty="0" err="1">
                <a:solidFill>
                  <a:srgbClr val="000000"/>
                </a:solidFill>
              </a:rPr>
              <a:t>een</a:t>
            </a:r>
            <a:r>
              <a:rPr lang="en-US" sz="1400" dirty="0">
                <a:solidFill>
                  <a:srgbClr val="000000"/>
                </a:solidFill>
              </a:rPr>
              <a:t> </a:t>
            </a:r>
            <a:r>
              <a:rPr lang="en-US" sz="1400" dirty="0" err="1">
                <a:solidFill>
                  <a:srgbClr val="000000"/>
                </a:solidFill>
              </a:rPr>
              <a:t>democratische</a:t>
            </a:r>
            <a:r>
              <a:rPr lang="en-US" sz="1400" dirty="0">
                <a:solidFill>
                  <a:srgbClr val="000000"/>
                </a:solidFill>
              </a:rPr>
              <a:t> </a:t>
            </a:r>
            <a:r>
              <a:rPr lang="en-US" sz="1400" dirty="0" err="1">
                <a:solidFill>
                  <a:srgbClr val="000000"/>
                </a:solidFill>
              </a:rPr>
              <a:t>revolutie</a:t>
            </a:r>
            <a:r>
              <a:rPr lang="en-US" sz="1400" dirty="0">
                <a:solidFill>
                  <a:srgbClr val="000000"/>
                </a:solidFill>
              </a:rPr>
              <a:t>.</a:t>
            </a:r>
          </a:p>
          <a:p>
            <a:r>
              <a:rPr lang="en-US" sz="1400" b="1" dirty="0" err="1"/>
              <a:t>Stap</a:t>
            </a:r>
            <a:r>
              <a:rPr lang="en-US" sz="1400" b="1" dirty="0"/>
              <a:t> 3:</a:t>
            </a:r>
            <a:r>
              <a:rPr lang="en-US" sz="1400" dirty="0"/>
              <a:t> </a:t>
            </a:r>
            <a:r>
              <a:rPr lang="en-US" sz="1400" dirty="0">
                <a:solidFill>
                  <a:srgbClr val="FF0000"/>
                </a:solidFill>
              </a:rPr>
              <a:t>Wat </a:t>
            </a:r>
            <a:r>
              <a:rPr lang="en-US" sz="1400" dirty="0" err="1">
                <a:solidFill>
                  <a:srgbClr val="FF0000"/>
                </a:solidFill>
              </a:rPr>
              <a:t>moet</a:t>
            </a:r>
            <a:r>
              <a:rPr lang="en-US" sz="1400" dirty="0">
                <a:solidFill>
                  <a:srgbClr val="FF0000"/>
                </a:solidFill>
              </a:rPr>
              <a:t> </a:t>
            </a:r>
            <a:r>
              <a:rPr lang="en-US" sz="1400" dirty="0" err="1">
                <a:solidFill>
                  <a:srgbClr val="FF0000"/>
                </a:solidFill>
              </a:rPr>
              <a:t>je</a:t>
            </a:r>
            <a:r>
              <a:rPr lang="en-US" sz="1400" dirty="0">
                <a:solidFill>
                  <a:srgbClr val="FF0000"/>
                </a:solidFill>
              </a:rPr>
              <a:t> </a:t>
            </a:r>
            <a:r>
              <a:rPr lang="en-US" sz="1400" dirty="0" err="1">
                <a:solidFill>
                  <a:srgbClr val="FF0000"/>
                </a:solidFill>
              </a:rPr>
              <a:t>doen</a:t>
            </a:r>
            <a:r>
              <a:rPr lang="en-US" sz="1400" dirty="0">
                <a:solidFill>
                  <a:srgbClr val="FF0000"/>
                </a:solidFill>
              </a:rPr>
              <a:t>?</a:t>
            </a:r>
          </a:p>
          <a:p>
            <a:pPr>
              <a:tabLst>
                <a:tab pos="357188" algn="l"/>
              </a:tabLst>
            </a:pPr>
            <a:r>
              <a:rPr lang="en-US" sz="1400" dirty="0">
                <a:solidFill>
                  <a:srgbClr val="FF0000"/>
                </a:solidFill>
              </a:rPr>
              <a:t>		</a:t>
            </a:r>
            <a:r>
              <a:rPr lang="en-US" sz="1400" dirty="0"/>
              <a:t>1 – </a:t>
            </a:r>
            <a:r>
              <a:rPr lang="en-US" sz="1400" dirty="0" err="1"/>
              <a:t>herken</a:t>
            </a:r>
            <a:r>
              <a:rPr lang="en-US" sz="1400" dirty="0"/>
              <a:t> het </a:t>
            </a:r>
            <a:r>
              <a:rPr lang="en-US" sz="1400" dirty="0" err="1"/>
              <a:t>kenmerk</a:t>
            </a:r>
            <a:r>
              <a:rPr lang="en-US" sz="1400" dirty="0"/>
              <a:t> van de </a:t>
            </a:r>
            <a:r>
              <a:rPr lang="en-US" sz="1400" dirty="0" err="1"/>
              <a:t>verlichting</a:t>
            </a:r>
            <a:r>
              <a:rPr lang="en-US" sz="1400" dirty="0"/>
              <a:t> in de </a:t>
            </a:r>
            <a:r>
              <a:rPr lang="en-US" sz="1400" dirty="0" err="1"/>
              <a:t>bron</a:t>
            </a:r>
            <a:r>
              <a:rPr lang="en-US" sz="1400" dirty="0"/>
              <a:t> (</a:t>
            </a:r>
            <a:r>
              <a:rPr lang="en-US" sz="1400" dirty="0" err="1"/>
              <a:t>zie</a:t>
            </a:r>
            <a:r>
              <a:rPr lang="en-US" sz="1400" dirty="0"/>
              <a:t>                  )</a:t>
            </a:r>
          </a:p>
          <a:p>
            <a:pPr>
              <a:tabLst>
                <a:tab pos="357188" algn="l"/>
              </a:tabLst>
            </a:pPr>
            <a:r>
              <a:rPr lang="en-US" sz="1400" dirty="0"/>
              <a:t>		2 – </a:t>
            </a:r>
            <a:r>
              <a:rPr lang="en-US" sz="1400" dirty="0" err="1"/>
              <a:t>bedenk</a:t>
            </a:r>
            <a:r>
              <a:rPr lang="en-US" sz="1400" dirty="0"/>
              <a:t> wat </a:t>
            </a:r>
            <a:r>
              <a:rPr lang="en-US" sz="1400" dirty="0" err="1"/>
              <a:t>dit</a:t>
            </a:r>
            <a:r>
              <a:rPr lang="en-US" sz="1400" dirty="0"/>
              <a:t> </a:t>
            </a:r>
            <a:r>
              <a:rPr lang="en-US" sz="1400" dirty="0" err="1"/>
              <a:t>kenmerk</a:t>
            </a:r>
            <a:r>
              <a:rPr lang="en-US" sz="1400" dirty="0"/>
              <a:t> </a:t>
            </a:r>
            <a:r>
              <a:rPr lang="en-US" sz="1400" dirty="0" err="1"/>
              <a:t>te</a:t>
            </a:r>
            <a:r>
              <a:rPr lang="en-US" sz="1400" dirty="0"/>
              <a:t> </a:t>
            </a:r>
            <a:r>
              <a:rPr lang="en-US" sz="1400" dirty="0" err="1"/>
              <a:t>maken</a:t>
            </a:r>
            <a:r>
              <a:rPr lang="en-US" sz="1400" dirty="0"/>
              <a:t> </a:t>
            </a:r>
            <a:r>
              <a:rPr lang="en-US" sz="1400" dirty="0" err="1"/>
              <a:t>heeft</a:t>
            </a:r>
            <a:r>
              <a:rPr lang="en-US" sz="1400" dirty="0"/>
              <a:t> met </a:t>
            </a:r>
            <a:r>
              <a:rPr lang="en-US" sz="1400" dirty="0" err="1"/>
              <a:t>democratische</a:t>
            </a:r>
            <a:r>
              <a:rPr lang="en-US" sz="1400" dirty="0"/>
              <a:t> </a:t>
            </a:r>
            <a:r>
              <a:rPr lang="en-US" sz="1400" dirty="0" err="1"/>
              <a:t>revoluties</a:t>
            </a:r>
            <a:endParaRPr lang="en-US" sz="1400" dirty="0"/>
          </a:p>
          <a:p>
            <a:pPr>
              <a:tabLst>
                <a:tab pos="357188" algn="l"/>
              </a:tabLst>
            </a:pPr>
            <a:r>
              <a:rPr lang="en-US" sz="1400" dirty="0"/>
              <a:t>		3 – </a:t>
            </a:r>
            <a:r>
              <a:rPr lang="en-US" sz="1400" dirty="0" err="1"/>
              <a:t>bedenk</a:t>
            </a:r>
            <a:r>
              <a:rPr lang="en-US" sz="1400" dirty="0"/>
              <a:t> </a:t>
            </a:r>
            <a:r>
              <a:rPr lang="en-US" sz="1400" dirty="0" err="1"/>
              <a:t>een</a:t>
            </a:r>
            <a:r>
              <a:rPr lang="en-US" sz="1400" dirty="0"/>
              <a:t> </a:t>
            </a:r>
            <a:r>
              <a:rPr lang="en-US" sz="1400" dirty="0" err="1"/>
              <a:t>concreet</a:t>
            </a:r>
            <a:r>
              <a:rPr lang="en-US" sz="1400" dirty="0"/>
              <a:t> </a:t>
            </a:r>
            <a:r>
              <a:rPr lang="en-US" sz="1400" dirty="0" err="1"/>
              <a:t>voorbeeld</a:t>
            </a:r>
            <a:r>
              <a:rPr lang="en-US" sz="1400" dirty="0"/>
              <a:t> (</a:t>
            </a:r>
            <a:r>
              <a:rPr lang="en-US" sz="1400" dirty="0" err="1"/>
              <a:t>uit</a:t>
            </a:r>
            <a:r>
              <a:rPr lang="en-US" sz="1400" dirty="0"/>
              <a:t> </a:t>
            </a:r>
            <a:r>
              <a:rPr lang="en-US" sz="1400" dirty="0" err="1"/>
              <a:t>één</a:t>
            </a:r>
            <a:r>
              <a:rPr lang="en-US" sz="1400" dirty="0"/>
              <a:t> van de </a:t>
            </a:r>
            <a:r>
              <a:rPr lang="en-US" sz="1400" dirty="0" err="1"/>
              <a:t>democratische</a:t>
            </a:r>
            <a:r>
              <a:rPr lang="en-US" sz="1400" dirty="0"/>
              <a:t> </a:t>
            </a:r>
            <a:r>
              <a:rPr lang="en-US" sz="1400" dirty="0" err="1"/>
              <a:t>revoluties</a:t>
            </a:r>
            <a:r>
              <a:rPr lang="en-US" sz="1400" dirty="0"/>
              <a:t>) </a:t>
            </a:r>
            <a:r>
              <a:rPr lang="en-US" sz="1400" dirty="0" err="1"/>
              <a:t>waar</a:t>
            </a:r>
            <a:r>
              <a:rPr lang="en-US" sz="1400" dirty="0"/>
              <a:t> </a:t>
            </a:r>
            <a:r>
              <a:rPr lang="en-US" sz="1400" dirty="0" err="1"/>
              <a:t>je</a:t>
            </a:r>
            <a:r>
              <a:rPr lang="en-US" sz="1400" dirty="0"/>
              <a:t> </a:t>
            </a:r>
            <a:r>
              <a:rPr lang="en-US" sz="1400" dirty="0" err="1"/>
              <a:t>dit</a:t>
            </a:r>
            <a:r>
              <a:rPr lang="en-US" sz="1400" dirty="0"/>
              <a:t> </a:t>
            </a:r>
            <a:r>
              <a:rPr lang="en-US" sz="1400" dirty="0" err="1"/>
              <a:t>verlichte</a:t>
            </a:r>
            <a:r>
              <a:rPr lang="en-US" sz="1400" dirty="0"/>
              <a:t> </a:t>
            </a:r>
            <a:r>
              <a:rPr lang="en-US" sz="1400" dirty="0" err="1"/>
              <a:t>idee</a:t>
            </a:r>
            <a:r>
              <a:rPr lang="en-US" sz="1400" dirty="0"/>
              <a:t> </a:t>
            </a:r>
            <a:r>
              <a:rPr lang="en-US" sz="1400" dirty="0" err="1"/>
              <a:t>terugziet</a:t>
            </a:r>
            <a:r>
              <a:rPr lang="en-US" sz="1400" dirty="0"/>
              <a:t>.</a:t>
            </a:r>
          </a:p>
          <a:p>
            <a:r>
              <a:rPr lang="en-US" sz="1400" b="1" dirty="0" err="1"/>
              <a:t>Stap</a:t>
            </a:r>
            <a:r>
              <a:rPr lang="en-US" sz="1400" b="1" dirty="0"/>
              <a:t> 4: </a:t>
            </a:r>
            <a:r>
              <a:rPr lang="en-US" sz="1400" dirty="0" err="1">
                <a:solidFill>
                  <a:srgbClr val="FF0000"/>
                </a:solidFill>
              </a:rPr>
              <a:t>Formuleer</a:t>
            </a:r>
            <a:r>
              <a:rPr lang="en-US" sz="1400" dirty="0">
                <a:solidFill>
                  <a:srgbClr val="FF0000"/>
                </a:solidFill>
              </a:rPr>
              <a:t> </a:t>
            </a:r>
            <a:r>
              <a:rPr lang="en-US" sz="1400" dirty="0" err="1">
                <a:solidFill>
                  <a:srgbClr val="FF0000"/>
                </a:solidFill>
              </a:rPr>
              <a:t>een</a:t>
            </a:r>
            <a:r>
              <a:rPr lang="en-US" sz="1400" dirty="0">
                <a:solidFill>
                  <a:srgbClr val="FF0000"/>
                </a:solidFill>
              </a:rPr>
              <a:t> </a:t>
            </a:r>
            <a:r>
              <a:rPr lang="en-US" sz="1400" dirty="0" err="1">
                <a:solidFill>
                  <a:srgbClr val="FF0000"/>
                </a:solidFill>
              </a:rPr>
              <a:t>goed</a:t>
            </a:r>
            <a:r>
              <a:rPr lang="en-US" sz="1400" dirty="0">
                <a:solidFill>
                  <a:srgbClr val="FF0000"/>
                </a:solidFill>
              </a:rPr>
              <a:t> (model-)</a:t>
            </a:r>
            <a:r>
              <a:rPr lang="en-US" sz="1400" dirty="0" err="1">
                <a:solidFill>
                  <a:srgbClr val="FF0000"/>
                </a:solidFill>
              </a:rPr>
              <a:t>antwoord</a:t>
            </a:r>
            <a:r>
              <a:rPr lang="en-US" sz="1400" dirty="0">
                <a:solidFill>
                  <a:srgbClr val="FF0000"/>
                </a:solidFill>
              </a:rPr>
              <a:t>.  </a:t>
            </a:r>
          </a:p>
          <a:p>
            <a:pPr defTabSz="539750"/>
            <a:r>
              <a:rPr lang="en-US" sz="1400" dirty="0">
                <a:solidFill>
                  <a:srgbClr val="FF0000"/>
                </a:solidFill>
              </a:rPr>
              <a:t>	</a:t>
            </a:r>
            <a:r>
              <a:rPr lang="en-US" sz="1200" dirty="0">
                <a:solidFill>
                  <a:srgbClr val="000000"/>
                </a:solidFill>
                <a:latin typeface="Comic Sans MS" panose="030F0702030302020204" pitchFamily="66" charset="0"/>
              </a:rPr>
              <a:t>In de </a:t>
            </a:r>
            <a:r>
              <a:rPr lang="en-US" sz="1200" dirty="0" err="1">
                <a:solidFill>
                  <a:srgbClr val="000000"/>
                </a:solidFill>
                <a:latin typeface="Comic Sans MS" panose="030F0702030302020204" pitchFamily="66" charset="0"/>
              </a:rPr>
              <a:t>bron</a:t>
            </a:r>
            <a:r>
              <a:rPr lang="en-US" sz="1200" dirty="0">
                <a:solidFill>
                  <a:srgbClr val="000000"/>
                </a:solidFill>
                <a:latin typeface="Comic Sans MS" panose="030F0702030302020204" pitchFamily="66" charset="0"/>
              </a:rPr>
              <a:t> </a:t>
            </a:r>
            <a:r>
              <a:rPr lang="en-US" sz="1200" dirty="0" err="1">
                <a:solidFill>
                  <a:srgbClr val="000000"/>
                </a:solidFill>
                <a:latin typeface="Comic Sans MS" panose="030F0702030302020204" pitchFamily="66" charset="0"/>
              </a:rPr>
              <a:t>zie</a:t>
            </a:r>
            <a:r>
              <a:rPr lang="en-US" sz="1200" dirty="0">
                <a:solidFill>
                  <a:srgbClr val="000000"/>
                </a:solidFill>
                <a:latin typeface="Comic Sans MS" panose="030F0702030302020204" pitchFamily="66" charset="0"/>
              </a:rPr>
              <a:t> </a:t>
            </a:r>
            <a:r>
              <a:rPr lang="en-US" sz="1200" dirty="0" err="1">
                <a:solidFill>
                  <a:srgbClr val="000000"/>
                </a:solidFill>
                <a:latin typeface="Comic Sans MS" panose="030F0702030302020204" pitchFamily="66" charset="0"/>
              </a:rPr>
              <a:t>je</a:t>
            </a:r>
            <a:r>
              <a:rPr lang="en-US" sz="1200" dirty="0">
                <a:solidFill>
                  <a:srgbClr val="000000"/>
                </a:solidFill>
                <a:latin typeface="Comic Sans MS" panose="030F0702030302020204" pitchFamily="66" charset="0"/>
              </a:rPr>
              <a:t> </a:t>
            </a:r>
            <a:r>
              <a:rPr lang="en-US" sz="1200" dirty="0" err="1">
                <a:solidFill>
                  <a:srgbClr val="000000"/>
                </a:solidFill>
                <a:latin typeface="Comic Sans MS" panose="030F0702030302020204" pitchFamily="66" charset="0"/>
              </a:rPr>
              <a:t>dat</a:t>
            </a:r>
            <a:r>
              <a:rPr lang="en-US" sz="1200" dirty="0">
                <a:solidFill>
                  <a:srgbClr val="000000"/>
                </a:solidFill>
                <a:latin typeface="Comic Sans MS" panose="030F0702030302020204" pitchFamily="66" charset="0"/>
              </a:rPr>
              <a:t> R</a:t>
            </a:r>
            <a:r>
              <a:rPr lang="en-US" sz="1200" dirty="0">
                <a:latin typeface="Comic Sans MS" panose="030F0702030302020204" pitchFamily="66" charset="0"/>
              </a:rPr>
              <a:t>ousseau </a:t>
            </a:r>
            <a:r>
              <a:rPr lang="en-US" sz="1200" dirty="0" err="1">
                <a:latin typeface="Comic Sans MS" panose="030F0702030302020204" pitchFamily="66" charset="0"/>
              </a:rPr>
              <a:t>wil</a:t>
            </a:r>
            <a:r>
              <a:rPr lang="en-US" sz="1200" dirty="0">
                <a:latin typeface="Comic Sans MS" panose="030F0702030302020204" pitchFamily="66" charset="0"/>
              </a:rPr>
              <a:t> </a:t>
            </a:r>
            <a:r>
              <a:rPr lang="en-US" sz="1200" dirty="0" err="1">
                <a:latin typeface="Comic Sans MS" panose="030F0702030302020204" pitchFamily="66" charset="0"/>
              </a:rPr>
              <a:t>dat</a:t>
            </a:r>
            <a:r>
              <a:rPr lang="en-US" sz="1200" dirty="0">
                <a:latin typeface="Comic Sans MS" panose="030F0702030302020204" pitchFamily="66" charset="0"/>
              </a:rPr>
              <a:t> </a:t>
            </a:r>
            <a:r>
              <a:rPr lang="en-US" sz="1200" dirty="0" err="1">
                <a:latin typeface="Comic Sans MS" panose="030F0702030302020204" pitchFamily="66" charset="0"/>
              </a:rPr>
              <a:t>alle</a:t>
            </a:r>
            <a:r>
              <a:rPr lang="en-US" sz="1200" dirty="0">
                <a:latin typeface="Comic Sans MS" panose="030F0702030302020204" pitchFamily="66" charset="0"/>
              </a:rPr>
              <a:t> </a:t>
            </a:r>
            <a:r>
              <a:rPr lang="en-US" sz="1200" dirty="0" err="1">
                <a:latin typeface="Comic Sans MS" panose="030F0702030302020204" pitchFamily="66" charset="0"/>
              </a:rPr>
              <a:t>mensen</a:t>
            </a:r>
            <a:r>
              <a:rPr lang="en-US" sz="1200" dirty="0">
                <a:latin typeface="Comic Sans MS" panose="030F0702030302020204" pitchFamily="66" charset="0"/>
              </a:rPr>
              <a:t> </a:t>
            </a:r>
            <a:r>
              <a:rPr lang="en-US" sz="1200" dirty="0" err="1">
                <a:latin typeface="Comic Sans MS" panose="030F0702030302020204" pitchFamily="66" charset="0"/>
              </a:rPr>
              <a:t>gelijk</a:t>
            </a:r>
            <a:r>
              <a:rPr lang="en-US" sz="1200" dirty="0">
                <a:latin typeface="Comic Sans MS" panose="030F0702030302020204" pitchFamily="66" charset="0"/>
              </a:rPr>
              <a:t> </a:t>
            </a:r>
            <a:r>
              <a:rPr lang="en-US" sz="1200" dirty="0" err="1">
                <a:latin typeface="Comic Sans MS" panose="030F0702030302020204" pitchFamily="66" charset="0"/>
              </a:rPr>
              <a:t>zijn</a:t>
            </a:r>
            <a:r>
              <a:rPr lang="en-US" sz="1200" dirty="0">
                <a:latin typeface="Comic Sans MS" panose="030F0702030302020204" pitchFamily="66" charset="0"/>
              </a:rPr>
              <a:t>, </a:t>
            </a:r>
            <a:r>
              <a:rPr lang="en-US" sz="1200" dirty="0" err="1">
                <a:latin typeface="Comic Sans MS" panose="030F0702030302020204" pitchFamily="66" charset="0"/>
              </a:rPr>
              <a:t>ongeacht</a:t>
            </a:r>
            <a:r>
              <a:rPr lang="en-US" sz="1200" dirty="0">
                <a:latin typeface="Comic Sans MS" panose="030F0702030302020204" pitchFamily="66" charset="0"/>
              </a:rPr>
              <a:t> </a:t>
            </a:r>
            <a:r>
              <a:rPr lang="en-US" sz="1200" dirty="0" err="1">
                <a:latin typeface="Comic Sans MS" panose="030F0702030302020204" pitchFamily="66" charset="0"/>
              </a:rPr>
              <a:t>hun</a:t>
            </a:r>
            <a:r>
              <a:rPr lang="en-US" sz="1200" dirty="0">
                <a:latin typeface="Comic Sans MS" panose="030F0702030302020204" pitchFamily="66" charset="0"/>
              </a:rPr>
              <a:t> stand (=1 punt). Die</a:t>
            </a:r>
          </a:p>
          <a:p>
            <a:r>
              <a:rPr lang="en-US" sz="1200" dirty="0">
                <a:latin typeface="Comic Sans MS" panose="030F0702030302020204" pitchFamily="66" charset="0"/>
              </a:rPr>
              <a:t>            </a:t>
            </a:r>
            <a:r>
              <a:rPr lang="en-US" sz="1200" dirty="0" err="1">
                <a:latin typeface="Comic Sans MS" panose="030F0702030302020204" pitchFamily="66" charset="0"/>
              </a:rPr>
              <a:t>gedachte</a:t>
            </a:r>
            <a:r>
              <a:rPr lang="en-US" sz="1200" dirty="0">
                <a:latin typeface="Comic Sans MS" panose="030F0702030302020204" pitchFamily="66" charset="0"/>
              </a:rPr>
              <a:t> </a:t>
            </a:r>
            <a:r>
              <a:rPr lang="en-US" sz="1200" dirty="0" err="1">
                <a:latin typeface="Comic Sans MS" panose="030F0702030302020204" pitchFamily="66" charset="0"/>
              </a:rPr>
              <a:t>zie</a:t>
            </a:r>
            <a:r>
              <a:rPr lang="en-US" sz="1200" dirty="0">
                <a:latin typeface="Comic Sans MS" panose="030F0702030302020204" pitchFamily="66" charset="0"/>
              </a:rPr>
              <a:t> </a:t>
            </a:r>
            <a:r>
              <a:rPr lang="en-US" sz="1200" dirty="0" err="1">
                <a:latin typeface="Comic Sans MS" panose="030F0702030302020204" pitchFamily="66" charset="0"/>
              </a:rPr>
              <a:t>je</a:t>
            </a:r>
            <a:r>
              <a:rPr lang="en-US" sz="1200" dirty="0">
                <a:latin typeface="Comic Sans MS" panose="030F0702030302020204" pitchFamily="66" charset="0"/>
              </a:rPr>
              <a:t> </a:t>
            </a:r>
            <a:r>
              <a:rPr lang="en-US" sz="1200" dirty="0" err="1">
                <a:latin typeface="Comic Sans MS" panose="030F0702030302020204" pitchFamily="66" charset="0"/>
              </a:rPr>
              <a:t>terug</a:t>
            </a:r>
            <a:r>
              <a:rPr lang="en-US" sz="1200" dirty="0">
                <a:latin typeface="Comic Sans MS" panose="030F0702030302020204" pitchFamily="66" charset="0"/>
              </a:rPr>
              <a:t> in de </a:t>
            </a:r>
            <a:r>
              <a:rPr lang="en-US" sz="1200" dirty="0" err="1">
                <a:latin typeface="Comic Sans MS" panose="030F0702030302020204" pitchFamily="66" charset="0"/>
              </a:rPr>
              <a:t>Franse</a:t>
            </a:r>
            <a:r>
              <a:rPr lang="en-US" sz="1200" dirty="0">
                <a:latin typeface="Comic Sans MS" panose="030F0702030302020204" pitchFamily="66" charset="0"/>
              </a:rPr>
              <a:t> </a:t>
            </a:r>
            <a:r>
              <a:rPr lang="en-US" sz="1200" dirty="0" err="1">
                <a:latin typeface="Comic Sans MS" panose="030F0702030302020204" pitchFamily="66" charset="0"/>
              </a:rPr>
              <a:t>Revolutie</a:t>
            </a:r>
            <a:r>
              <a:rPr lang="en-US" sz="1200" dirty="0">
                <a:latin typeface="Comic Sans MS" panose="030F0702030302020204" pitchFamily="66" charset="0"/>
              </a:rPr>
              <a:t> (=1 punt) want </a:t>
            </a:r>
            <a:r>
              <a:rPr lang="en-US" sz="1200" dirty="0" err="1">
                <a:latin typeface="Comic Sans MS" panose="030F0702030302020204" pitchFamily="66" charset="0"/>
              </a:rPr>
              <a:t>daar</a:t>
            </a:r>
            <a:r>
              <a:rPr lang="en-US" sz="1200" dirty="0">
                <a:latin typeface="Comic Sans MS" panose="030F0702030302020204" pitchFamily="66" charset="0"/>
              </a:rPr>
              <a:t> </a:t>
            </a:r>
            <a:r>
              <a:rPr lang="en-US" sz="1200" dirty="0" err="1">
                <a:latin typeface="Comic Sans MS" panose="030F0702030302020204" pitchFamily="66" charset="0"/>
              </a:rPr>
              <a:t>werd</a:t>
            </a:r>
            <a:r>
              <a:rPr lang="en-US" sz="1200" dirty="0">
                <a:latin typeface="Comic Sans MS" panose="030F0702030302020204" pitchFamily="66" charset="0"/>
              </a:rPr>
              <a:t> met het </a:t>
            </a:r>
            <a:r>
              <a:rPr lang="en-US" sz="1200" dirty="0" err="1">
                <a:latin typeface="Comic Sans MS" panose="030F0702030302020204" pitchFamily="66" charset="0"/>
              </a:rPr>
              <a:t>afschaffen</a:t>
            </a:r>
            <a:r>
              <a:rPr lang="en-US" sz="1200" dirty="0">
                <a:latin typeface="Comic Sans MS" panose="030F0702030302020204" pitchFamily="66" charset="0"/>
              </a:rPr>
              <a:t> van de privileges </a:t>
            </a:r>
            <a:r>
              <a:rPr lang="en-US" sz="1200" dirty="0" err="1">
                <a:latin typeface="Comic Sans MS" panose="030F0702030302020204" pitchFamily="66" charset="0"/>
              </a:rPr>
              <a:t>voor</a:t>
            </a:r>
            <a:r>
              <a:rPr lang="en-US" sz="1200" dirty="0">
                <a:latin typeface="Comic Sans MS" panose="030F0702030302020204" pitchFamily="66" charset="0"/>
              </a:rPr>
              <a:t> </a:t>
            </a:r>
            <a:r>
              <a:rPr lang="en-US" sz="1200" dirty="0" err="1">
                <a:latin typeface="Comic Sans MS" panose="030F0702030302020204" pitchFamily="66" charset="0"/>
              </a:rPr>
              <a:t>adel</a:t>
            </a:r>
            <a:endParaRPr lang="en-US" sz="1200" dirty="0">
              <a:latin typeface="Comic Sans MS" panose="030F0702030302020204" pitchFamily="66" charset="0"/>
            </a:endParaRPr>
          </a:p>
          <a:p>
            <a:r>
              <a:rPr lang="en-US" sz="1200" dirty="0">
                <a:latin typeface="Comic Sans MS" panose="030F0702030302020204" pitchFamily="66" charset="0"/>
              </a:rPr>
              <a:t>            </a:t>
            </a:r>
            <a:r>
              <a:rPr lang="en-US" sz="1200" dirty="0" err="1">
                <a:latin typeface="Comic Sans MS" panose="030F0702030302020204" pitchFamily="66" charset="0"/>
              </a:rPr>
              <a:t>en</a:t>
            </a:r>
            <a:r>
              <a:rPr lang="en-US" sz="1200" dirty="0">
                <a:latin typeface="Comic Sans MS" panose="030F0702030302020204" pitchFamily="66" charset="0"/>
              </a:rPr>
              <a:t> </a:t>
            </a:r>
            <a:r>
              <a:rPr lang="en-US" sz="1200" dirty="0" err="1">
                <a:latin typeface="Comic Sans MS" panose="030F0702030302020204" pitchFamily="66" charset="0"/>
              </a:rPr>
              <a:t>geestelijkheid</a:t>
            </a:r>
            <a:r>
              <a:rPr lang="en-US" sz="1200" dirty="0">
                <a:latin typeface="Comic Sans MS" panose="030F0702030302020204" pitchFamily="66" charset="0"/>
              </a:rPr>
              <a:t> </a:t>
            </a:r>
            <a:r>
              <a:rPr lang="en-US" sz="1200" dirty="0" err="1">
                <a:latin typeface="Comic Sans MS" panose="030F0702030302020204" pitchFamily="66" charset="0"/>
              </a:rPr>
              <a:t>een</a:t>
            </a:r>
            <a:r>
              <a:rPr lang="en-US" sz="1200" dirty="0">
                <a:latin typeface="Comic Sans MS" panose="030F0702030302020204" pitchFamily="66" charset="0"/>
              </a:rPr>
              <a:t> </a:t>
            </a:r>
            <a:r>
              <a:rPr lang="en-US" sz="1200" dirty="0" err="1">
                <a:latin typeface="Comic Sans MS" panose="030F0702030302020204" pitchFamily="66" charset="0"/>
              </a:rPr>
              <a:t>einde</a:t>
            </a:r>
            <a:r>
              <a:rPr lang="en-US" sz="1200" dirty="0">
                <a:latin typeface="Comic Sans MS" panose="030F0702030302020204" pitchFamily="66" charset="0"/>
              </a:rPr>
              <a:t> </a:t>
            </a:r>
            <a:r>
              <a:rPr lang="en-US" sz="1200" dirty="0" err="1">
                <a:latin typeface="Comic Sans MS" panose="030F0702030302020204" pitchFamily="66" charset="0"/>
              </a:rPr>
              <a:t>gemaakt</a:t>
            </a:r>
            <a:r>
              <a:rPr lang="en-US" sz="1200" dirty="0">
                <a:latin typeface="Comic Sans MS" panose="030F0702030302020204" pitchFamily="66" charset="0"/>
              </a:rPr>
              <a:t> </a:t>
            </a:r>
            <a:r>
              <a:rPr lang="en-US" sz="1200" dirty="0" err="1">
                <a:latin typeface="Comic Sans MS" panose="030F0702030302020204" pitchFamily="66" charset="0"/>
              </a:rPr>
              <a:t>aan</a:t>
            </a:r>
            <a:r>
              <a:rPr lang="en-US" sz="1200" dirty="0">
                <a:latin typeface="Comic Sans MS" panose="030F0702030302020204" pitchFamily="66" charset="0"/>
              </a:rPr>
              <a:t> de </a:t>
            </a:r>
            <a:r>
              <a:rPr lang="en-US" sz="1200" dirty="0" err="1">
                <a:latin typeface="Comic Sans MS" panose="030F0702030302020204" pitchFamily="66" charset="0"/>
              </a:rPr>
              <a:t>sociale</a:t>
            </a:r>
            <a:r>
              <a:rPr lang="en-US" sz="1200" dirty="0">
                <a:latin typeface="Comic Sans MS" panose="030F0702030302020204" pitchFamily="66" charset="0"/>
              </a:rPr>
              <a:t> </a:t>
            </a:r>
            <a:r>
              <a:rPr lang="en-US" sz="1200" dirty="0" err="1">
                <a:latin typeface="Comic Sans MS" panose="030F0702030302020204" pitchFamily="66" charset="0"/>
              </a:rPr>
              <a:t>ongelijkheid</a:t>
            </a:r>
            <a:r>
              <a:rPr lang="en-US" sz="1200" dirty="0">
                <a:latin typeface="Comic Sans MS" panose="030F0702030302020204" pitchFamily="66" charset="0"/>
              </a:rPr>
              <a:t> (= 1 punt). </a:t>
            </a:r>
          </a:p>
        </p:txBody>
      </p:sp>
      <p:sp>
        <p:nvSpPr>
          <p:cNvPr id="7" name="Ovaal 6">
            <a:extLst>
              <a:ext uri="{FF2B5EF4-FFF2-40B4-BE49-F238E27FC236}">
                <a16:creationId xmlns:a16="http://schemas.microsoft.com/office/drawing/2014/main" id="{811A9963-60C7-4A6E-AE7B-6BC2D1783425}"/>
              </a:ext>
            </a:extLst>
          </p:cNvPr>
          <p:cNvSpPr/>
          <p:nvPr/>
        </p:nvSpPr>
        <p:spPr>
          <a:xfrm flipV="1">
            <a:off x="8902931" y="1452403"/>
            <a:ext cx="1313411" cy="332511"/>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Ovaal 7">
            <a:extLst>
              <a:ext uri="{FF2B5EF4-FFF2-40B4-BE49-F238E27FC236}">
                <a16:creationId xmlns:a16="http://schemas.microsoft.com/office/drawing/2014/main" id="{03990FB4-819D-460A-B659-436303D65C16}"/>
              </a:ext>
            </a:extLst>
          </p:cNvPr>
          <p:cNvSpPr/>
          <p:nvPr/>
        </p:nvSpPr>
        <p:spPr>
          <a:xfrm flipV="1">
            <a:off x="5327073" y="4347555"/>
            <a:ext cx="534785" cy="183326"/>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036817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E1BC4C95-E3F5-42FD-BE56-3330E85AEBD5}"/>
              </a:ext>
            </a:extLst>
          </p:cNvPr>
          <p:cNvSpPr txBox="1"/>
          <p:nvPr/>
        </p:nvSpPr>
        <p:spPr>
          <a:xfrm>
            <a:off x="64204" y="0"/>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3" name="Tekstvak 2">
            <a:extLst>
              <a:ext uri="{FF2B5EF4-FFF2-40B4-BE49-F238E27FC236}">
                <a16:creationId xmlns:a16="http://schemas.microsoft.com/office/drawing/2014/main" id="{E2333EF3-1A2D-45FA-B60A-EC5AB3914BE7}"/>
              </a:ext>
            </a:extLst>
          </p:cNvPr>
          <p:cNvSpPr txBox="1"/>
          <p:nvPr/>
        </p:nvSpPr>
        <p:spPr>
          <a:xfrm>
            <a:off x="714895" y="319910"/>
            <a:ext cx="9775767" cy="984885"/>
          </a:xfrm>
          <a:prstGeom prst="rect">
            <a:avLst/>
          </a:prstGeom>
          <a:noFill/>
        </p:spPr>
        <p:txBody>
          <a:bodyPr wrap="square" rtlCol="0">
            <a:spAutoFit/>
          </a:bodyPr>
          <a:lstStyle/>
          <a:p>
            <a:r>
              <a:rPr lang="en-US" sz="4000" dirty="0" err="1"/>
              <a:t>Een</a:t>
            </a:r>
            <a:r>
              <a:rPr lang="en-US" sz="4000" dirty="0"/>
              <a:t> </a:t>
            </a:r>
            <a:r>
              <a:rPr lang="en-US" sz="4000" dirty="0" err="1">
                <a:solidFill>
                  <a:srgbClr val="7030A0"/>
                </a:solidFill>
              </a:rPr>
              <a:t>kenmerkend</a:t>
            </a:r>
            <a:r>
              <a:rPr lang="en-US" sz="4000" dirty="0">
                <a:solidFill>
                  <a:srgbClr val="7030A0"/>
                </a:solidFill>
              </a:rPr>
              <a:t> </a:t>
            </a:r>
            <a:r>
              <a:rPr lang="en-US" sz="4000" dirty="0" err="1">
                <a:solidFill>
                  <a:srgbClr val="7030A0"/>
                </a:solidFill>
              </a:rPr>
              <a:t>aspectvraag</a:t>
            </a:r>
            <a:r>
              <a:rPr lang="en-US" sz="4000" dirty="0">
                <a:solidFill>
                  <a:srgbClr val="7030A0"/>
                </a:solidFill>
              </a:rPr>
              <a:t> </a:t>
            </a:r>
            <a:endParaRPr lang="nl-NL" sz="4000" dirty="0"/>
          </a:p>
          <a:p>
            <a:endParaRPr lang="nl-NL" dirty="0"/>
          </a:p>
        </p:txBody>
      </p:sp>
      <p:sp>
        <p:nvSpPr>
          <p:cNvPr id="4" name="Tekstvak 3">
            <a:extLst>
              <a:ext uri="{FF2B5EF4-FFF2-40B4-BE49-F238E27FC236}">
                <a16:creationId xmlns:a16="http://schemas.microsoft.com/office/drawing/2014/main" id="{A7B19D25-CE1F-4CB6-A79B-BFC160726F0D}"/>
              </a:ext>
            </a:extLst>
          </p:cNvPr>
          <p:cNvSpPr txBox="1"/>
          <p:nvPr/>
        </p:nvSpPr>
        <p:spPr>
          <a:xfrm>
            <a:off x="133003" y="1109576"/>
            <a:ext cx="11795759" cy="2708434"/>
          </a:xfrm>
          <a:prstGeom prst="rect">
            <a:avLst/>
          </a:prstGeom>
          <a:noFill/>
        </p:spPr>
        <p:txBody>
          <a:bodyPr wrap="square" rtlCol="0">
            <a:spAutoFit/>
          </a:bodyPr>
          <a:lstStyle/>
          <a:p>
            <a:pPr>
              <a:tabLst>
                <a:tab pos="623888" algn="l"/>
              </a:tabLst>
            </a:pPr>
            <a:r>
              <a:rPr lang="nl-NL" sz="1600" b="1" dirty="0"/>
              <a:t>	</a:t>
            </a:r>
            <a:r>
              <a:rPr lang="nl-NL" sz="1400" b="1" dirty="0"/>
              <a:t>Bron:</a:t>
            </a:r>
            <a:endParaRPr lang="nl-NL" sz="1400" dirty="0"/>
          </a:p>
          <a:p>
            <a:pPr>
              <a:tabLst>
                <a:tab pos="623888" algn="l"/>
              </a:tabLst>
            </a:pPr>
            <a:r>
              <a:rPr lang="nl-NL" sz="1400" i="1" dirty="0"/>
              <a:t>	Bisschop Willibrordus (650-739) is een bekende missionaris uit de vroege Middeleeuwen. De Engelse monnik </a:t>
            </a:r>
            <a:r>
              <a:rPr lang="nl-NL" sz="1400" i="1" dirty="0" err="1"/>
              <a:t>Alcuïnus</a:t>
            </a:r>
            <a:r>
              <a:rPr lang="nl-NL" sz="1400" i="1" dirty="0"/>
              <a:t> schrijft</a:t>
            </a:r>
          </a:p>
          <a:p>
            <a:pPr>
              <a:tabLst>
                <a:tab pos="623888" algn="l"/>
              </a:tabLst>
            </a:pPr>
            <a:r>
              <a:rPr lang="nl-NL" sz="1400" i="1" dirty="0"/>
              <a:t>	omstreeks 790 over hem </a:t>
            </a:r>
            <a:endParaRPr lang="nl-NL" sz="1400" dirty="0"/>
          </a:p>
          <a:p>
            <a:pPr>
              <a:tabLst>
                <a:tab pos="623888" algn="l"/>
              </a:tabLst>
            </a:pPr>
            <a:r>
              <a:rPr lang="nl-NL" sz="1400" dirty="0"/>
              <a:t>	“Toen dus de eerbiedwaardige man eens, zoals hij gewoon was, op missiereis was, kwam hij bij een plaats die </a:t>
            </a:r>
            <a:r>
              <a:rPr lang="nl-NL" sz="1400" dirty="0" err="1"/>
              <a:t>Walichrum</a:t>
            </a:r>
            <a:r>
              <a:rPr lang="nl-NL" sz="1400" dirty="0"/>
              <a:t> </a:t>
            </a:r>
          </a:p>
          <a:p>
            <a:pPr>
              <a:tabLst>
                <a:tab pos="623888" algn="l"/>
              </a:tabLst>
            </a:pPr>
            <a:r>
              <a:rPr lang="nl-NL" sz="1400" dirty="0"/>
              <a:t>	(Walcheren) heet, waar nog een heiligdom van het oude bijgeloof stond. Toen de man Gods dit in zijn vurige ijver verbrijzelde voor </a:t>
            </a:r>
          </a:p>
          <a:p>
            <a:pPr>
              <a:tabLst>
                <a:tab pos="623888" algn="l"/>
              </a:tabLst>
            </a:pPr>
            <a:r>
              <a:rPr lang="nl-NL" sz="1400" dirty="0"/>
              <a:t>	de ogen van de bewaker van het heiligdom, ontstak deze in hevige woede en sloeg met zijn zwaard op het hoofd van de priester van </a:t>
            </a:r>
          </a:p>
          <a:p>
            <a:pPr>
              <a:tabLst>
                <a:tab pos="623888" algn="l"/>
              </a:tabLst>
            </a:pPr>
            <a:r>
              <a:rPr lang="nl-NL" sz="1400" dirty="0"/>
              <a:t>	Christus om het onrecht zijn god aangedaan te wreken. Maar omdat God zijn dienaar beschermde, liep hij geen enkel letsel op. Toen </a:t>
            </a:r>
          </a:p>
          <a:p>
            <a:pPr>
              <a:tabLst>
                <a:tab pos="623888" algn="l"/>
              </a:tabLst>
            </a:pPr>
            <a:r>
              <a:rPr lang="nl-NL" sz="1400" dirty="0"/>
              <a:t>	zijn metgezellen dit zagen, kwamen zij aanrennen om het brute geweld van de goddeloze man met de dood te straffen. Maar de </a:t>
            </a:r>
          </a:p>
          <a:p>
            <a:pPr>
              <a:tabLst>
                <a:tab pos="623888" algn="l"/>
              </a:tabLst>
            </a:pPr>
            <a:r>
              <a:rPr lang="nl-NL" sz="1400" dirty="0"/>
              <a:t>	schuldige werd door de vrome man Gods uit hun handen bevrijd en hij liet hem gaan.”</a:t>
            </a:r>
          </a:p>
          <a:p>
            <a:pPr>
              <a:tabLst>
                <a:tab pos="623888" algn="l"/>
              </a:tabLst>
            </a:pPr>
            <a:r>
              <a:rPr lang="nl-NL" sz="1400" dirty="0"/>
              <a:t> </a:t>
            </a:r>
          </a:p>
          <a:p>
            <a:pPr>
              <a:tabLst>
                <a:tab pos="623888" algn="l"/>
              </a:tabLst>
            </a:pPr>
            <a:r>
              <a:rPr lang="nl-NL" sz="1400" dirty="0"/>
              <a:t>	Deze bron past bij een kenmerkend aspect van de vroege middeleeuwen.</a:t>
            </a:r>
          </a:p>
          <a:p>
            <a:pPr>
              <a:tabLst>
                <a:tab pos="623888" algn="l"/>
              </a:tabLst>
            </a:pPr>
            <a:r>
              <a:rPr lang="nl-NL" sz="1400" dirty="0"/>
              <a:t>2p 	Noem dit aspect en geef aan hoe dit uit de bron blijkt.</a:t>
            </a:r>
          </a:p>
        </p:txBody>
      </p:sp>
      <p:sp>
        <p:nvSpPr>
          <p:cNvPr id="5" name="Tekstvak 4">
            <a:extLst>
              <a:ext uri="{FF2B5EF4-FFF2-40B4-BE49-F238E27FC236}">
                <a16:creationId xmlns:a16="http://schemas.microsoft.com/office/drawing/2014/main" id="{F3ADB9D3-FF93-4990-85F2-8AC88ED9AF6E}"/>
              </a:ext>
            </a:extLst>
          </p:cNvPr>
          <p:cNvSpPr txBox="1"/>
          <p:nvPr/>
        </p:nvSpPr>
        <p:spPr>
          <a:xfrm>
            <a:off x="789709" y="3999177"/>
            <a:ext cx="11244351" cy="2554545"/>
          </a:xfrm>
          <a:prstGeom prst="rect">
            <a:avLst/>
          </a:prstGeom>
          <a:noFill/>
        </p:spPr>
        <p:txBody>
          <a:bodyPr wrap="square" rtlCol="0">
            <a:spAutoFit/>
          </a:bodyPr>
          <a:lstStyle/>
          <a:p>
            <a:r>
              <a:rPr lang="en-US" sz="1400" b="1" dirty="0" err="1"/>
              <a:t>Stap</a:t>
            </a:r>
            <a:r>
              <a:rPr lang="en-US" sz="1400" b="1" dirty="0"/>
              <a:t> 1:</a:t>
            </a:r>
            <a:r>
              <a:rPr lang="en-US" sz="1400" dirty="0"/>
              <a:t> </a:t>
            </a:r>
            <a:r>
              <a:rPr lang="en-US" sz="1400" dirty="0" err="1">
                <a:solidFill>
                  <a:srgbClr val="FF0000"/>
                </a:solidFill>
              </a:rPr>
              <a:t>Herken</a:t>
            </a:r>
            <a:r>
              <a:rPr lang="en-US" sz="1400" dirty="0">
                <a:solidFill>
                  <a:srgbClr val="FF0000"/>
                </a:solidFill>
              </a:rPr>
              <a:t> de </a:t>
            </a:r>
            <a:r>
              <a:rPr lang="en-US" sz="1400" dirty="0" err="1">
                <a:solidFill>
                  <a:srgbClr val="FF0000"/>
                </a:solidFill>
              </a:rPr>
              <a:t>vraag</a:t>
            </a:r>
            <a:r>
              <a:rPr lang="en-US" sz="1400" dirty="0">
                <a:solidFill>
                  <a:srgbClr val="FF0000"/>
                </a:solidFill>
              </a:rPr>
              <a:t>: </a:t>
            </a:r>
            <a:r>
              <a:rPr lang="en-US" sz="1400" dirty="0">
                <a:solidFill>
                  <a:srgbClr val="000000"/>
                </a:solidFill>
              </a:rPr>
              <a:t>het is </a:t>
            </a:r>
            <a:r>
              <a:rPr lang="en-US" sz="1400" dirty="0" err="1">
                <a:solidFill>
                  <a:srgbClr val="000000"/>
                </a:solidFill>
              </a:rPr>
              <a:t>een</a:t>
            </a:r>
            <a:r>
              <a:rPr lang="en-US" sz="1400" dirty="0">
                <a:solidFill>
                  <a:srgbClr val="000000"/>
                </a:solidFill>
              </a:rPr>
              <a:t> </a:t>
            </a:r>
            <a:r>
              <a:rPr lang="en-US" sz="1400" dirty="0" err="1">
                <a:solidFill>
                  <a:srgbClr val="000000"/>
                </a:solidFill>
              </a:rPr>
              <a:t>kenmerkend</a:t>
            </a:r>
            <a:r>
              <a:rPr lang="en-US" sz="1400" dirty="0">
                <a:solidFill>
                  <a:srgbClr val="000000"/>
                </a:solidFill>
              </a:rPr>
              <a:t> </a:t>
            </a:r>
            <a:r>
              <a:rPr lang="en-US" sz="1400" dirty="0" err="1">
                <a:solidFill>
                  <a:srgbClr val="000000"/>
                </a:solidFill>
              </a:rPr>
              <a:t>aspectvraag</a:t>
            </a:r>
            <a:r>
              <a:rPr lang="en-US" sz="1400" dirty="0">
                <a:solidFill>
                  <a:srgbClr val="000000"/>
                </a:solidFill>
              </a:rPr>
              <a:t>, want </a:t>
            </a:r>
            <a:r>
              <a:rPr lang="en-US" sz="1400" dirty="0" err="1">
                <a:solidFill>
                  <a:srgbClr val="000000"/>
                </a:solidFill>
              </a:rPr>
              <a:t>daar</a:t>
            </a:r>
            <a:r>
              <a:rPr lang="en-US" sz="1400" dirty="0">
                <a:solidFill>
                  <a:srgbClr val="000000"/>
                </a:solidFill>
              </a:rPr>
              <a:t> </a:t>
            </a:r>
            <a:r>
              <a:rPr lang="en-US" sz="1400" dirty="0" err="1">
                <a:solidFill>
                  <a:srgbClr val="000000"/>
                </a:solidFill>
              </a:rPr>
              <a:t>wordt</a:t>
            </a:r>
            <a:r>
              <a:rPr lang="en-US" sz="1400" dirty="0">
                <a:solidFill>
                  <a:srgbClr val="000000"/>
                </a:solidFill>
              </a:rPr>
              <a:t> </a:t>
            </a:r>
            <a:r>
              <a:rPr lang="en-US" sz="1400" dirty="0" err="1">
                <a:solidFill>
                  <a:srgbClr val="000000"/>
                </a:solidFill>
              </a:rPr>
              <a:t>naar</a:t>
            </a:r>
            <a:r>
              <a:rPr lang="en-US" sz="1400" dirty="0">
                <a:solidFill>
                  <a:srgbClr val="000000"/>
                </a:solidFill>
              </a:rPr>
              <a:t> </a:t>
            </a:r>
            <a:r>
              <a:rPr lang="en-US" sz="1400" dirty="0" err="1">
                <a:solidFill>
                  <a:srgbClr val="000000"/>
                </a:solidFill>
              </a:rPr>
              <a:t>gevraagd</a:t>
            </a:r>
            <a:r>
              <a:rPr lang="en-US" sz="1400" dirty="0">
                <a:solidFill>
                  <a:srgbClr val="000000"/>
                </a:solidFill>
              </a:rPr>
              <a:t>.</a:t>
            </a:r>
          </a:p>
          <a:p>
            <a:r>
              <a:rPr lang="en-US" sz="1400" b="1" dirty="0" err="1"/>
              <a:t>Stap</a:t>
            </a:r>
            <a:r>
              <a:rPr lang="en-US" sz="1400" b="1" dirty="0"/>
              <a:t> 2:</a:t>
            </a:r>
            <a:r>
              <a:rPr lang="en-US" sz="1400" dirty="0"/>
              <a:t> </a:t>
            </a:r>
            <a:r>
              <a:rPr lang="en-US" sz="1400" dirty="0">
                <a:solidFill>
                  <a:srgbClr val="FF0000"/>
                </a:solidFill>
              </a:rPr>
              <a:t>Wat </a:t>
            </a:r>
            <a:r>
              <a:rPr lang="en-US" sz="1400" dirty="0" err="1">
                <a:solidFill>
                  <a:srgbClr val="FF0000"/>
                </a:solidFill>
              </a:rPr>
              <a:t>er</a:t>
            </a:r>
            <a:r>
              <a:rPr lang="en-US" sz="1400" dirty="0">
                <a:solidFill>
                  <a:srgbClr val="FF0000"/>
                </a:solidFill>
              </a:rPr>
              <a:t> nu </a:t>
            </a:r>
            <a:r>
              <a:rPr lang="en-US" sz="1400" dirty="0" err="1">
                <a:solidFill>
                  <a:srgbClr val="FF0000"/>
                </a:solidFill>
              </a:rPr>
              <a:t>eigenlijk</a:t>
            </a:r>
            <a:r>
              <a:rPr lang="en-US" sz="1400" dirty="0">
                <a:solidFill>
                  <a:srgbClr val="FF0000"/>
                </a:solidFill>
              </a:rPr>
              <a:t> </a:t>
            </a:r>
            <a:r>
              <a:rPr lang="en-US" sz="1400" dirty="0" err="1">
                <a:solidFill>
                  <a:srgbClr val="FF0000"/>
                </a:solidFill>
              </a:rPr>
              <a:t>precies</a:t>
            </a:r>
            <a:r>
              <a:rPr lang="en-US" sz="1400" dirty="0">
                <a:solidFill>
                  <a:srgbClr val="FF0000"/>
                </a:solidFill>
              </a:rPr>
              <a:t> </a:t>
            </a:r>
            <a:r>
              <a:rPr lang="en-US" sz="1400" dirty="0" err="1">
                <a:solidFill>
                  <a:srgbClr val="FF0000"/>
                </a:solidFill>
              </a:rPr>
              <a:t>gevraagd</a:t>
            </a:r>
            <a:r>
              <a:rPr lang="en-US" sz="1400" dirty="0">
                <a:solidFill>
                  <a:srgbClr val="FF0000"/>
                </a:solidFill>
              </a:rPr>
              <a:t>? </a:t>
            </a:r>
            <a:r>
              <a:rPr lang="en-US" sz="1400" dirty="0">
                <a:solidFill>
                  <a:srgbClr val="000000"/>
                </a:solidFill>
              </a:rPr>
              <a:t>Welk KA </a:t>
            </a:r>
            <a:r>
              <a:rPr lang="en-US" sz="1400" dirty="0" err="1">
                <a:solidFill>
                  <a:srgbClr val="000000"/>
                </a:solidFill>
              </a:rPr>
              <a:t>herken</a:t>
            </a:r>
            <a:r>
              <a:rPr lang="en-US" sz="1400" dirty="0">
                <a:solidFill>
                  <a:srgbClr val="000000"/>
                </a:solidFill>
              </a:rPr>
              <a:t> </a:t>
            </a:r>
            <a:r>
              <a:rPr lang="en-US" sz="1400" dirty="0" err="1">
                <a:solidFill>
                  <a:srgbClr val="000000"/>
                </a:solidFill>
              </a:rPr>
              <a:t>je</a:t>
            </a:r>
            <a:r>
              <a:rPr lang="en-US" sz="1400" dirty="0">
                <a:solidFill>
                  <a:srgbClr val="000000"/>
                </a:solidFill>
              </a:rPr>
              <a:t> </a:t>
            </a:r>
            <a:r>
              <a:rPr lang="en-US" sz="1400" dirty="0" err="1">
                <a:solidFill>
                  <a:srgbClr val="000000"/>
                </a:solidFill>
              </a:rPr>
              <a:t>en</a:t>
            </a:r>
            <a:r>
              <a:rPr lang="en-US" sz="1400" dirty="0">
                <a:solidFill>
                  <a:srgbClr val="000000"/>
                </a:solidFill>
              </a:rPr>
              <a:t> hoe </a:t>
            </a:r>
            <a:r>
              <a:rPr lang="en-US" sz="1400" dirty="0" err="1">
                <a:solidFill>
                  <a:srgbClr val="000000"/>
                </a:solidFill>
              </a:rPr>
              <a:t>zie</a:t>
            </a:r>
            <a:r>
              <a:rPr lang="en-US" sz="1400" dirty="0">
                <a:solidFill>
                  <a:srgbClr val="000000"/>
                </a:solidFill>
              </a:rPr>
              <a:t> </a:t>
            </a:r>
            <a:r>
              <a:rPr lang="en-US" sz="1400" dirty="0" err="1">
                <a:solidFill>
                  <a:srgbClr val="000000"/>
                </a:solidFill>
              </a:rPr>
              <a:t>je</a:t>
            </a:r>
            <a:r>
              <a:rPr lang="en-US" sz="1400" dirty="0">
                <a:solidFill>
                  <a:srgbClr val="000000"/>
                </a:solidFill>
              </a:rPr>
              <a:t> </a:t>
            </a:r>
            <a:r>
              <a:rPr lang="en-US" sz="1400" dirty="0" err="1">
                <a:solidFill>
                  <a:srgbClr val="000000"/>
                </a:solidFill>
              </a:rPr>
              <a:t>dit</a:t>
            </a:r>
            <a:r>
              <a:rPr lang="en-US" sz="1400" dirty="0">
                <a:solidFill>
                  <a:srgbClr val="000000"/>
                </a:solidFill>
              </a:rPr>
              <a:t> in de </a:t>
            </a:r>
            <a:r>
              <a:rPr lang="en-US" sz="1400" dirty="0" err="1">
                <a:solidFill>
                  <a:srgbClr val="000000"/>
                </a:solidFill>
              </a:rPr>
              <a:t>bron</a:t>
            </a:r>
            <a:r>
              <a:rPr lang="en-US" sz="1400" dirty="0">
                <a:solidFill>
                  <a:srgbClr val="000000"/>
                </a:solidFill>
              </a:rPr>
              <a:t>.</a:t>
            </a:r>
          </a:p>
          <a:p>
            <a:r>
              <a:rPr lang="en-US" sz="1400" b="1" dirty="0" err="1"/>
              <a:t>Stap</a:t>
            </a:r>
            <a:r>
              <a:rPr lang="en-US" sz="1400" b="1" dirty="0"/>
              <a:t> 3:</a:t>
            </a:r>
            <a:r>
              <a:rPr lang="en-US" sz="1400" dirty="0"/>
              <a:t> </a:t>
            </a:r>
            <a:r>
              <a:rPr lang="en-US" sz="1400" dirty="0">
                <a:solidFill>
                  <a:srgbClr val="FF0000"/>
                </a:solidFill>
              </a:rPr>
              <a:t>Wat </a:t>
            </a:r>
            <a:r>
              <a:rPr lang="en-US" sz="1400" dirty="0" err="1">
                <a:solidFill>
                  <a:srgbClr val="FF0000"/>
                </a:solidFill>
              </a:rPr>
              <a:t>moet</a:t>
            </a:r>
            <a:r>
              <a:rPr lang="en-US" sz="1400" dirty="0">
                <a:solidFill>
                  <a:srgbClr val="FF0000"/>
                </a:solidFill>
              </a:rPr>
              <a:t> </a:t>
            </a:r>
            <a:r>
              <a:rPr lang="en-US" sz="1400" dirty="0" err="1">
                <a:solidFill>
                  <a:srgbClr val="FF0000"/>
                </a:solidFill>
              </a:rPr>
              <a:t>je</a:t>
            </a:r>
            <a:r>
              <a:rPr lang="en-US" sz="1400" dirty="0">
                <a:solidFill>
                  <a:srgbClr val="FF0000"/>
                </a:solidFill>
              </a:rPr>
              <a:t> </a:t>
            </a:r>
            <a:r>
              <a:rPr lang="en-US" sz="1400" dirty="0" err="1">
                <a:solidFill>
                  <a:srgbClr val="FF0000"/>
                </a:solidFill>
              </a:rPr>
              <a:t>doen</a:t>
            </a:r>
            <a:r>
              <a:rPr lang="en-US" sz="1400" dirty="0">
                <a:solidFill>
                  <a:srgbClr val="FF0000"/>
                </a:solidFill>
              </a:rPr>
              <a:t>?</a:t>
            </a:r>
          </a:p>
          <a:p>
            <a:pPr defTabSz="269875">
              <a:tabLst>
                <a:tab pos="539750" algn="l"/>
              </a:tabLst>
            </a:pPr>
            <a:r>
              <a:rPr lang="en-US" sz="1400" dirty="0"/>
              <a:t>	1.	</a:t>
            </a:r>
            <a:r>
              <a:rPr lang="en-US" sz="1400" dirty="0" err="1"/>
              <a:t>Zoek</a:t>
            </a:r>
            <a:r>
              <a:rPr lang="en-US" sz="1400" dirty="0"/>
              <a:t> in de </a:t>
            </a:r>
            <a:r>
              <a:rPr lang="en-US" sz="1400" dirty="0" err="1"/>
              <a:t>bron</a:t>
            </a:r>
            <a:r>
              <a:rPr lang="en-US" sz="1400" dirty="0"/>
              <a:t> </a:t>
            </a:r>
            <a:r>
              <a:rPr lang="en-US" sz="1400" dirty="0" err="1"/>
              <a:t>naar</a:t>
            </a:r>
            <a:r>
              <a:rPr lang="en-US" sz="1400" dirty="0"/>
              <a:t> </a:t>
            </a:r>
            <a:r>
              <a:rPr lang="en-US" sz="1400" dirty="0" err="1"/>
              <a:t>iets</a:t>
            </a:r>
            <a:r>
              <a:rPr lang="en-US" sz="1400" dirty="0"/>
              <a:t> </a:t>
            </a:r>
            <a:r>
              <a:rPr lang="en-US" sz="1400" dirty="0" err="1"/>
              <a:t>dat</a:t>
            </a:r>
            <a:r>
              <a:rPr lang="en-US" sz="1400" dirty="0"/>
              <a:t> past </a:t>
            </a:r>
            <a:r>
              <a:rPr lang="en-US" sz="1400" dirty="0" err="1"/>
              <a:t>bij</a:t>
            </a:r>
            <a:r>
              <a:rPr lang="en-US" sz="1400" dirty="0"/>
              <a:t> </a:t>
            </a:r>
            <a:r>
              <a:rPr lang="en-US" sz="1400" dirty="0" err="1"/>
              <a:t>een</a:t>
            </a:r>
            <a:r>
              <a:rPr lang="en-US" sz="1400" dirty="0"/>
              <a:t> </a:t>
            </a:r>
            <a:r>
              <a:rPr lang="en-US" sz="1400" dirty="0" err="1"/>
              <a:t>kenmerkend</a:t>
            </a:r>
            <a:r>
              <a:rPr lang="en-US" sz="1400" dirty="0"/>
              <a:t> aspect → KA 9: de </a:t>
            </a:r>
            <a:r>
              <a:rPr lang="en-US" sz="1400" dirty="0" err="1"/>
              <a:t>verspreiding</a:t>
            </a:r>
            <a:r>
              <a:rPr lang="en-US" sz="1400" dirty="0"/>
              <a:t> van het </a:t>
            </a:r>
            <a:r>
              <a:rPr lang="en-US" sz="1400" dirty="0" err="1"/>
              <a:t>christendom</a:t>
            </a:r>
            <a:r>
              <a:rPr lang="en-US" sz="1400" dirty="0"/>
              <a:t> in </a:t>
            </a:r>
            <a:r>
              <a:rPr lang="en-US" sz="1400" dirty="0" err="1"/>
              <a:t>geheel</a:t>
            </a:r>
            <a:r>
              <a:rPr lang="en-US" sz="1400" dirty="0"/>
              <a:t> Europa.</a:t>
            </a:r>
          </a:p>
          <a:p>
            <a:pPr defTabSz="269875">
              <a:tabLst>
                <a:tab pos="539750" algn="l"/>
              </a:tabLst>
            </a:pPr>
            <a:r>
              <a:rPr lang="en-US" sz="1400" dirty="0"/>
              <a:t>	2.	</a:t>
            </a:r>
            <a:r>
              <a:rPr lang="en-US" sz="1400" dirty="0" err="1"/>
              <a:t>Zoek</a:t>
            </a:r>
            <a:r>
              <a:rPr lang="en-US" sz="1400" dirty="0"/>
              <a:t> het </a:t>
            </a:r>
            <a:r>
              <a:rPr lang="en-US" sz="1400" dirty="0" err="1"/>
              <a:t>juiste</a:t>
            </a:r>
            <a:r>
              <a:rPr lang="en-US" sz="1400" dirty="0"/>
              <a:t> </a:t>
            </a:r>
            <a:r>
              <a:rPr lang="en-US" sz="1400" dirty="0" err="1"/>
              <a:t>citaat</a:t>
            </a:r>
            <a:r>
              <a:rPr lang="en-US" sz="1400" dirty="0"/>
              <a:t> </a:t>
            </a:r>
            <a:r>
              <a:rPr lang="en-US" sz="1400" dirty="0" err="1"/>
              <a:t>erbij</a:t>
            </a:r>
            <a:r>
              <a:rPr lang="en-US" sz="1400" dirty="0"/>
              <a:t> → “</a:t>
            </a:r>
            <a:r>
              <a:rPr lang="en-US" sz="1400" dirty="0" err="1"/>
              <a:t>Willibrordus</a:t>
            </a:r>
            <a:r>
              <a:rPr lang="en-US" sz="1400" dirty="0"/>
              <a:t> is </a:t>
            </a:r>
            <a:r>
              <a:rPr lang="en-US" sz="1400" dirty="0" err="1"/>
              <a:t>een</a:t>
            </a:r>
            <a:r>
              <a:rPr lang="en-US" sz="1400" dirty="0"/>
              <a:t> </a:t>
            </a:r>
            <a:r>
              <a:rPr lang="en-US" sz="1400" dirty="0" err="1"/>
              <a:t>bekende</a:t>
            </a:r>
            <a:r>
              <a:rPr lang="en-US" sz="1400" dirty="0"/>
              <a:t> </a:t>
            </a:r>
            <a:r>
              <a:rPr lang="en-US" sz="1400" dirty="0" err="1"/>
              <a:t>missionaris</a:t>
            </a:r>
            <a:r>
              <a:rPr lang="en-US" sz="1400" dirty="0"/>
              <a:t>” OF “</a:t>
            </a:r>
            <a:r>
              <a:rPr lang="en-US" sz="1400" dirty="0" err="1"/>
              <a:t>Toen</a:t>
            </a:r>
            <a:r>
              <a:rPr lang="en-US" sz="1400" dirty="0"/>
              <a:t> .. de man .. op </a:t>
            </a:r>
            <a:r>
              <a:rPr lang="en-US" sz="1400" dirty="0" err="1"/>
              <a:t>missiereis</a:t>
            </a:r>
            <a:r>
              <a:rPr lang="en-US" sz="1400" dirty="0"/>
              <a:t> was …” </a:t>
            </a:r>
          </a:p>
          <a:p>
            <a:r>
              <a:rPr lang="en-US" sz="1400" b="1" dirty="0" err="1"/>
              <a:t>Stap</a:t>
            </a:r>
            <a:r>
              <a:rPr lang="en-US" sz="1400" b="1" dirty="0"/>
              <a:t> 4: </a:t>
            </a:r>
            <a:r>
              <a:rPr lang="en-US" sz="1400" dirty="0" err="1">
                <a:solidFill>
                  <a:srgbClr val="FF0000"/>
                </a:solidFill>
              </a:rPr>
              <a:t>Formuleer</a:t>
            </a:r>
            <a:r>
              <a:rPr lang="en-US" sz="1400" dirty="0">
                <a:solidFill>
                  <a:srgbClr val="FF0000"/>
                </a:solidFill>
              </a:rPr>
              <a:t> </a:t>
            </a:r>
            <a:r>
              <a:rPr lang="en-US" sz="1400" dirty="0" err="1">
                <a:solidFill>
                  <a:srgbClr val="FF0000"/>
                </a:solidFill>
              </a:rPr>
              <a:t>een</a:t>
            </a:r>
            <a:r>
              <a:rPr lang="en-US" sz="1400" dirty="0">
                <a:solidFill>
                  <a:srgbClr val="FF0000"/>
                </a:solidFill>
              </a:rPr>
              <a:t> </a:t>
            </a:r>
            <a:r>
              <a:rPr lang="en-US" sz="1400" dirty="0" err="1">
                <a:solidFill>
                  <a:srgbClr val="FF0000"/>
                </a:solidFill>
              </a:rPr>
              <a:t>goed</a:t>
            </a:r>
            <a:r>
              <a:rPr lang="en-US" sz="1400" dirty="0">
                <a:solidFill>
                  <a:srgbClr val="FF0000"/>
                </a:solidFill>
              </a:rPr>
              <a:t> (model-)</a:t>
            </a:r>
            <a:r>
              <a:rPr lang="en-US" sz="1400" dirty="0" err="1">
                <a:solidFill>
                  <a:srgbClr val="FF0000"/>
                </a:solidFill>
              </a:rPr>
              <a:t>antwoord</a:t>
            </a:r>
            <a:r>
              <a:rPr lang="en-US" sz="1400" dirty="0">
                <a:solidFill>
                  <a:srgbClr val="FF0000"/>
                </a:solidFill>
              </a:rPr>
              <a:t>. </a:t>
            </a:r>
            <a:endParaRPr lang="en-US" sz="1400" b="1" dirty="0"/>
          </a:p>
          <a:p>
            <a:pPr>
              <a:tabLst>
                <a:tab pos="357188" algn="l"/>
                <a:tab pos="539750" algn="l"/>
              </a:tabLst>
            </a:pPr>
            <a:r>
              <a:rPr lang="en-US" sz="1400" b="1" dirty="0"/>
              <a:t>		</a:t>
            </a:r>
            <a:r>
              <a:rPr lang="en-US" sz="1200" dirty="0">
                <a:latin typeface="Comic Sans MS" panose="030F0702030302020204" pitchFamily="66" charset="0"/>
              </a:rPr>
              <a:t>Het KA is: de </a:t>
            </a:r>
            <a:r>
              <a:rPr lang="en-US" sz="1200" dirty="0" err="1">
                <a:latin typeface="Comic Sans MS" panose="030F0702030302020204" pitchFamily="66" charset="0"/>
              </a:rPr>
              <a:t>verspreiding</a:t>
            </a:r>
            <a:r>
              <a:rPr lang="en-US" sz="1200" dirty="0">
                <a:latin typeface="Comic Sans MS" panose="030F0702030302020204" pitchFamily="66" charset="0"/>
              </a:rPr>
              <a:t> van het </a:t>
            </a:r>
            <a:r>
              <a:rPr lang="en-US" sz="1200" dirty="0" err="1">
                <a:latin typeface="Comic Sans MS" panose="030F0702030302020204" pitchFamily="66" charset="0"/>
              </a:rPr>
              <a:t>christendom</a:t>
            </a:r>
            <a:r>
              <a:rPr lang="en-US" sz="1200" dirty="0">
                <a:latin typeface="Comic Sans MS" panose="030F0702030302020204" pitchFamily="66" charset="0"/>
              </a:rPr>
              <a:t> in Europa.</a:t>
            </a:r>
          </a:p>
          <a:p>
            <a:pPr>
              <a:tabLst>
                <a:tab pos="357188" algn="l"/>
                <a:tab pos="539750" algn="l"/>
              </a:tabLst>
            </a:pPr>
            <a:r>
              <a:rPr lang="en-US" sz="1200" dirty="0">
                <a:latin typeface="Comic Sans MS" panose="030F0702030302020204" pitchFamily="66" charset="0"/>
              </a:rPr>
              <a:t>		</a:t>
            </a:r>
            <a:r>
              <a:rPr lang="en-US" sz="1200" dirty="0" err="1">
                <a:latin typeface="Comic Sans MS" panose="030F0702030302020204" pitchFamily="66" charset="0"/>
              </a:rPr>
              <a:t>Je</a:t>
            </a:r>
            <a:r>
              <a:rPr lang="en-US" sz="1200" dirty="0">
                <a:latin typeface="Comic Sans MS" panose="030F0702030302020204" pitchFamily="66" charset="0"/>
              </a:rPr>
              <a:t> </a:t>
            </a:r>
            <a:r>
              <a:rPr lang="en-US" sz="1200" dirty="0" err="1">
                <a:latin typeface="Comic Sans MS" panose="030F0702030302020204" pitchFamily="66" charset="0"/>
              </a:rPr>
              <a:t>ziet</a:t>
            </a:r>
            <a:r>
              <a:rPr lang="en-US" sz="1200" dirty="0">
                <a:latin typeface="Comic Sans MS" panose="030F0702030302020204" pitchFamily="66" charset="0"/>
              </a:rPr>
              <a:t> </a:t>
            </a:r>
            <a:r>
              <a:rPr lang="en-US" sz="1200" dirty="0" err="1">
                <a:latin typeface="Comic Sans MS" panose="030F0702030302020204" pitchFamily="66" charset="0"/>
              </a:rPr>
              <a:t>dit</a:t>
            </a:r>
            <a:r>
              <a:rPr lang="en-US" sz="1200" dirty="0">
                <a:latin typeface="Comic Sans MS" panose="030F0702030302020204" pitchFamily="66" charset="0"/>
              </a:rPr>
              <a:t> in de </a:t>
            </a:r>
            <a:r>
              <a:rPr lang="en-US" sz="1200" dirty="0" err="1">
                <a:latin typeface="Comic Sans MS" panose="030F0702030302020204" pitchFamily="66" charset="0"/>
              </a:rPr>
              <a:t>bron</a:t>
            </a:r>
            <a:r>
              <a:rPr lang="en-US" sz="1200" dirty="0">
                <a:latin typeface="Comic Sans MS" panose="030F0702030302020204" pitchFamily="66" charset="0"/>
              </a:rPr>
              <a:t>, want </a:t>
            </a:r>
            <a:r>
              <a:rPr lang="en-US" sz="1200" dirty="0" err="1">
                <a:latin typeface="Comic Sans MS" panose="030F0702030302020204" pitchFamily="66" charset="0"/>
              </a:rPr>
              <a:t>daar</a:t>
            </a:r>
            <a:r>
              <a:rPr lang="en-US" sz="1200" dirty="0">
                <a:latin typeface="Comic Sans MS" panose="030F0702030302020204" pitchFamily="66" charset="0"/>
              </a:rPr>
              <a:t> </a:t>
            </a:r>
            <a:r>
              <a:rPr lang="en-US" sz="1200" dirty="0" err="1">
                <a:latin typeface="Comic Sans MS" panose="030F0702030302020204" pitchFamily="66" charset="0"/>
              </a:rPr>
              <a:t>staat</a:t>
            </a:r>
            <a:r>
              <a:rPr lang="en-US" sz="1200" dirty="0">
                <a:latin typeface="Comic Sans MS" panose="030F0702030302020204" pitchFamily="66" charset="0"/>
              </a:rPr>
              <a:t> </a:t>
            </a:r>
            <a:r>
              <a:rPr lang="en-US" sz="1200" dirty="0" err="1">
                <a:latin typeface="Comic Sans MS" panose="030F0702030302020204" pitchFamily="66" charset="0"/>
              </a:rPr>
              <a:t>dat</a:t>
            </a:r>
            <a:r>
              <a:rPr lang="en-US" sz="1200" dirty="0">
                <a:latin typeface="Comic Sans MS" panose="030F0702030302020204" pitchFamily="66" charset="0"/>
              </a:rPr>
              <a:t> “</a:t>
            </a:r>
            <a:r>
              <a:rPr lang="en-US" sz="1200" dirty="0" err="1">
                <a:latin typeface="Comic Sans MS" panose="030F0702030302020204" pitchFamily="66" charset="0"/>
              </a:rPr>
              <a:t>Willibrordus</a:t>
            </a:r>
            <a:r>
              <a:rPr lang="en-US" sz="1200" dirty="0">
                <a:latin typeface="Comic Sans MS" panose="030F0702030302020204" pitchFamily="66" charset="0"/>
              </a:rPr>
              <a:t> is </a:t>
            </a:r>
            <a:r>
              <a:rPr lang="en-US" sz="1200" dirty="0" err="1">
                <a:latin typeface="Comic Sans MS" panose="030F0702030302020204" pitchFamily="66" charset="0"/>
              </a:rPr>
              <a:t>een</a:t>
            </a:r>
            <a:r>
              <a:rPr lang="en-US" sz="1200" dirty="0">
                <a:latin typeface="Comic Sans MS" panose="030F0702030302020204" pitchFamily="66" charset="0"/>
              </a:rPr>
              <a:t> </a:t>
            </a:r>
            <a:r>
              <a:rPr lang="en-US" sz="1200" dirty="0" err="1">
                <a:latin typeface="Comic Sans MS" panose="030F0702030302020204" pitchFamily="66" charset="0"/>
              </a:rPr>
              <a:t>bekende</a:t>
            </a:r>
            <a:r>
              <a:rPr lang="en-US" sz="1200" dirty="0">
                <a:latin typeface="Comic Sans MS" panose="030F0702030302020204" pitchFamily="66" charset="0"/>
              </a:rPr>
              <a:t> </a:t>
            </a:r>
            <a:r>
              <a:rPr lang="en-US" sz="1200" dirty="0" err="1">
                <a:latin typeface="Comic Sans MS" panose="030F0702030302020204" pitchFamily="66" charset="0"/>
              </a:rPr>
              <a:t>missionaris</a:t>
            </a:r>
            <a:r>
              <a:rPr lang="en-US" sz="1200" dirty="0">
                <a:latin typeface="Comic Sans MS" panose="030F0702030302020204" pitchFamily="66" charset="0"/>
              </a:rPr>
              <a:t>” was </a:t>
            </a:r>
            <a:r>
              <a:rPr lang="en-US" sz="1200" dirty="0" err="1">
                <a:latin typeface="Comic Sans MS" panose="030F0702030302020204" pitchFamily="66" charset="0"/>
              </a:rPr>
              <a:t>en</a:t>
            </a:r>
            <a:r>
              <a:rPr lang="en-US" sz="1200" dirty="0">
                <a:latin typeface="Comic Sans MS" panose="030F0702030302020204" pitchFamily="66" charset="0"/>
              </a:rPr>
              <a:t> </a:t>
            </a:r>
            <a:r>
              <a:rPr lang="en-US" sz="1200" dirty="0" err="1">
                <a:latin typeface="Comic Sans MS" panose="030F0702030302020204" pitchFamily="66" charset="0"/>
              </a:rPr>
              <a:t>een</a:t>
            </a:r>
            <a:r>
              <a:rPr lang="en-US" sz="1200" dirty="0">
                <a:latin typeface="Comic Sans MS" panose="030F0702030302020204" pitchFamily="66" charset="0"/>
              </a:rPr>
              <a:t> </a:t>
            </a:r>
            <a:r>
              <a:rPr lang="en-US" sz="1200" dirty="0" err="1">
                <a:latin typeface="Comic Sans MS" panose="030F0702030302020204" pitchFamily="66" charset="0"/>
              </a:rPr>
              <a:t>missionaris</a:t>
            </a:r>
            <a:r>
              <a:rPr lang="en-US" sz="1200" dirty="0">
                <a:latin typeface="Comic Sans MS" panose="030F0702030302020204" pitchFamily="66" charset="0"/>
              </a:rPr>
              <a:t> was </a:t>
            </a:r>
            <a:r>
              <a:rPr lang="en-US" sz="1200" dirty="0" err="1">
                <a:latin typeface="Comic Sans MS" panose="030F0702030302020204" pitchFamily="66" charset="0"/>
              </a:rPr>
              <a:t>iemand</a:t>
            </a:r>
            <a:r>
              <a:rPr lang="en-US" sz="1200" dirty="0">
                <a:latin typeface="Comic Sans MS" panose="030F0702030302020204" pitchFamily="66" charset="0"/>
              </a:rPr>
              <a:t> die</a:t>
            </a:r>
          </a:p>
          <a:p>
            <a:pPr>
              <a:tabLst>
                <a:tab pos="357188" algn="l"/>
                <a:tab pos="539750" algn="l"/>
              </a:tabLst>
            </a:pPr>
            <a:r>
              <a:rPr lang="en-US" sz="1200" dirty="0">
                <a:latin typeface="Comic Sans MS" panose="030F0702030302020204" pitchFamily="66" charset="0"/>
              </a:rPr>
              <a:t>		het </a:t>
            </a:r>
            <a:r>
              <a:rPr lang="en-US" sz="1200" dirty="0" err="1">
                <a:latin typeface="Comic Sans MS" panose="030F0702030302020204" pitchFamily="66" charset="0"/>
              </a:rPr>
              <a:t>christendom</a:t>
            </a:r>
            <a:r>
              <a:rPr lang="en-US" sz="1200" dirty="0">
                <a:latin typeface="Comic Sans MS" panose="030F0702030302020204" pitchFamily="66" charset="0"/>
              </a:rPr>
              <a:t> </a:t>
            </a:r>
            <a:r>
              <a:rPr lang="en-US" sz="1200" dirty="0" err="1">
                <a:latin typeface="Comic Sans MS" panose="030F0702030302020204" pitchFamily="66" charset="0"/>
              </a:rPr>
              <a:t>verspreidt</a:t>
            </a:r>
            <a:r>
              <a:rPr lang="en-US" sz="1200" dirty="0">
                <a:latin typeface="Comic Sans MS" panose="030F0702030302020204" pitchFamily="66" charset="0"/>
              </a:rPr>
              <a:t>. </a:t>
            </a:r>
          </a:p>
          <a:p>
            <a:pPr>
              <a:tabLst>
                <a:tab pos="357188" algn="l"/>
                <a:tab pos="539750" algn="l"/>
              </a:tabLst>
            </a:pPr>
            <a:r>
              <a:rPr lang="en-US" sz="1200" dirty="0">
                <a:latin typeface="Comic Sans MS" panose="030F0702030302020204" pitchFamily="66" charset="0"/>
              </a:rPr>
              <a:t>		OF</a:t>
            </a:r>
          </a:p>
          <a:p>
            <a:pPr>
              <a:tabLst>
                <a:tab pos="357188" algn="l"/>
                <a:tab pos="539750" algn="l"/>
              </a:tabLst>
            </a:pPr>
            <a:r>
              <a:rPr lang="en-US" sz="1200" dirty="0">
                <a:latin typeface="Comic Sans MS" panose="030F0702030302020204" pitchFamily="66" charset="0"/>
              </a:rPr>
              <a:t>		</a:t>
            </a:r>
            <a:r>
              <a:rPr lang="en-US" sz="1200" dirty="0" err="1">
                <a:latin typeface="Comic Sans MS" panose="030F0702030302020204" pitchFamily="66" charset="0"/>
              </a:rPr>
              <a:t>Je</a:t>
            </a:r>
            <a:r>
              <a:rPr lang="en-US" sz="1200" dirty="0">
                <a:latin typeface="Comic Sans MS" panose="030F0702030302020204" pitchFamily="66" charset="0"/>
              </a:rPr>
              <a:t> </a:t>
            </a:r>
            <a:r>
              <a:rPr lang="en-US" sz="1200" dirty="0" err="1">
                <a:latin typeface="Comic Sans MS" panose="030F0702030302020204" pitchFamily="66" charset="0"/>
              </a:rPr>
              <a:t>ziet</a:t>
            </a:r>
            <a:r>
              <a:rPr lang="en-US" sz="1200" dirty="0">
                <a:latin typeface="Comic Sans MS" panose="030F0702030302020204" pitchFamily="66" charset="0"/>
              </a:rPr>
              <a:t> in de </a:t>
            </a:r>
            <a:r>
              <a:rPr lang="en-US" sz="1200" dirty="0" err="1">
                <a:latin typeface="Comic Sans MS" panose="030F0702030302020204" pitchFamily="66" charset="0"/>
              </a:rPr>
              <a:t>inleiding</a:t>
            </a:r>
            <a:r>
              <a:rPr lang="en-US" sz="1200" dirty="0">
                <a:latin typeface="Comic Sans MS" panose="030F0702030302020204" pitchFamily="66" charset="0"/>
              </a:rPr>
              <a:t> van de </a:t>
            </a:r>
            <a:r>
              <a:rPr lang="en-US" sz="1200" dirty="0" err="1">
                <a:latin typeface="Comic Sans MS" panose="030F0702030302020204" pitchFamily="66" charset="0"/>
              </a:rPr>
              <a:t>bron</a:t>
            </a:r>
            <a:r>
              <a:rPr lang="en-US" sz="1200" dirty="0">
                <a:latin typeface="Comic Sans MS" panose="030F0702030302020204" pitchFamily="66" charset="0"/>
              </a:rPr>
              <a:t> </a:t>
            </a:r>
            <a:r>
              <a:rPr lang="en-US" sz="1200" dirty="0" err="1">
                <a:latin typeface="Comic Sans MS" panose="030F0702030302020204" pitchFamily="66" charset="0"/>
              </a:rPr>
              <a:t>dat</a:t>
            </a:r>
            <a:r>
              <a:rPr lang="en-US" sz="1200" dirty="0">
                <a:latin typeface="Comic Sans MS" panose="030F0702030302020204" pitchFamily="66" charset="0"/>
              </a:rPr>
              <a:t> </a:t>
            </a:r>
            <a:r>
              <a:rPr lang="en-US" sz="1200" dirty="0" err="1">
                <a:latin typeface="Comic Sans MS" panose="030F0702030302020204" pitchFamily="66" charset="0"/>
              </a:rPr>
              <a:t>Bonifatius</a:t>
            </a:r>
            <a:r>
              <a:rPr lang="en-US" sz="1200" dirty="0">
                <a:latin typeface="Comic Sans MS" panose="030F0702030302020204" pitchFamily="66" charset="0"/>
              </a:rPr>
              <a:t> op </a:t>
            </a:r>
            <a:r>
              <a:rPr lang="en-US" sz="1200" dirty="0" err="1">
                <a:latin typeface="Comic Sans MS" panose="030F0702030302020204" pitchFamily="66" charset="0"/>
              </a:rPr>
              <a:t>missiereis</a:t>
            </a:r>
            <a:r>
              <a:rPr lang="en-US" sz="1200" dirty="0">
                <a:latin typeface="Comic Sans MS" panose="030F0702030302020204" pitchFamily="66" charset="0"/>
              </a:rPr>
              <a:t> was </a:t>
            </a:r>
            <a:r>
              <a:rPr lang="en-US" sz="1200" dirty="0" err="1">
                <a:latin typeface="Comic Sans MS" panose="030F0702030302020204" pitchFamily="66" charset="0"/>
              </a:rPr>
              <a:t>en</a:t>
            </a:r>
            <a:r>
              <a:rPr lang="en-US" sz="1200" dirty="0">
                <a:latin typeface="Comic Sans MS" panose="030F0702030302020204" pitchFamily="66" charset="0"/>
              </a:rPr>
              <a:t> </a:t>
            </a:r>
            <a:r>
              <a:rPr lang="en-US" sz="1200" dirty="0" err="1">
                <a:latin typeface="Comic Sans MS" panose="030F0702030302020204" pitchFamily="66" charset="0"/>
              </a:rPr>
              <a:t>dat</a:t>
            </a:r>
            <a:r>
              <a:rPr lang="en-US" sz="1200" dirty="0">
                <a:latin typeface="Comic Sans MS" panose="030F0702030302020204" pitchFamily="66" charset="0"/>
              </a:rPr>
              <a:t> </a:t>
            </a:r>
            <a:r>
              <a:rPr lang="en-US" sz="1200" dirty="0" err="1">
                <a:latin typeface="Comic Sans MS" panose="030F0702030302020204" pitchFamily="66" charset="0"/>
              </a:rPr>
              <a:t>betekent</a:t>
            </a:r>
            <a:r>
              <a:rPr lang="en-US" sz="1200" dirty="0">
                <a:latin typeface="Comic Sans MS" panose="030F0702030302020204" pitchFamily="66" charset="0"/>
              </a:rPr>
              <a:t> </a:t>
            </a:r>
            <a:r>
              <a:rPr lang="en-US" sz="1200" dirty="0" err="1">
                <a:latin typeface="Comic Sans MS" panose="030F0702030302020204" pitchFamily="66" charset="0"/>
              </a:rPr>
              <a:t>dat</a:t>
            </a:r>
            <a:r>
              <a:rPr lang="en-US" sz="1200" dirty="0">
                <a:latin typeface="Comic Sans MS" panose="030F0702030302020204" pitchFamily="66" charset="0"/>
              </a:rPr>
              <a:t> </a:t>
            </a:r>
            <a:r>
              <a:rPr lang="en-US" sz="1200" dirty="0" err="1">
                <a:latin typeface="Comic Sans MS" panose="030F0702030302020204" pitchFamily="66" charset="0"/>
              </a:rPr>
              <a:t>hij</a:t>
            </a:r>
            <a:r>
              <a:rPr lang="en-US" sz="1200" dirty="0">
                <a:latin typeface="Comic Sans MS" panose="030F0702030302020204" pitchFamily="66" charset="0"/>
              </a:rPr>
              <a:t> </a:t>
            </a:r>
            <a:r>
              <a:rPr lang="en-US" sz="1200" dirty="0" err="1">
                <a:latin typeface="Comic Sans MS" panose="030F0702030302020204" pitchFamily="66" charset="0"/>
              </a:rPr>
              <a:t>mensen</a:t>
            </a:r>
            <a:r>
              <a:rPr lang="en-US" sz="1200" dirty="0">
                <a:latin typeface="Comic Sans MS" panose="030F0702030302020204" pitchFamily="66" charset="0"/>
              </a:rPr>
              <a:t> </a:t>
            </a:r>
            <a:r>
              <a:rPr lang="en-US" sz="1200" dirty="0" err="1">
                <a:latin typeface="Comic Sans MS" panose="030F0702030302020204" pitchFamily="66" charset="0"/>
              </a:rPr>
              <a:t>wilde</a:t>
            </a:r>
            <a:r>
              <a:rPr lang="en-US" sz="1200" dirty="0">
                <a:latin typeface="Comic Sans MS" panose="030F0702030302020204" pitchFamily="66" charset="0"/>
              </a:rPr>
              <a:t> </a:t>
            </a:r>
            <a:r>
              <a:rPr lang="en-US" sz="1200" dirty="0" err="1">
                <a:latin typeface="Comic Sans MS" panose="030F0702030302020204" pitchFamily="66" charset="0"/>
              </a:rPr>
              <a:t>bekeren</a:t>
            </a:r>
            <a:r>
              <a:rPr lang="en-US" sz="1200" dirty="0">
                <a:latin typeface="Comic Sans MS" panose="030F0702030302020204" pitchFamily="66" charset="0"/>
              </a:rPr>
              <a:t> tot het </a:t>
            </a:r>
            <a:r>
              <a:rPr lang="en-US" sz="1200" dirty="0" err="1">
                <a:latin typeface="Comic Sans MS" panose="030F0702030302020204" pitchFamily="66" charset="0"/>
              </a:rPr>
              <a:t>christendom</a:t>
            </a:r>
            <a:r>
              <a:rPr lang="en-US" sz="1200" dirty="0">
                <a:latin typeface="Comic Sans MS" panose="030F0702030302020204" pitchFamily="66" charset="0"/>
              </a:rPr>
              <a:t>.</a:t>
            </a:r>
          </a:p>
          <a:p>
            <a:endParaRPr lang="nl-NL" sz="1400" dirty="0"/>
          </a:p>
        </p:txBody>
      </p:sp>
      <p:sp>
        <p:nvSpPr>
          <p:cNvPr id="6" name="Ovaal 5">
            <a:extLst>
              <a:ext uri="{FF2B5EF4-FFF2-40B4-BE49-F238E27FC236}">
                <a16:creationId xmlns:a16="http://schemas.microsoft.com/office/drawing/2014/main" id="{5BF5AEE0-CA97-437D-8D97-CA5147A34E08}"/>
              </a:ext>
            </a:extLst>
          </p:cNvPr>
          <p:cNvSpPr/>
          <p:nvPr/>
        </p:nvSpPr>
        <p:spPr>
          <a:xfrm>
            <a:off x="4148049" y="1304795"/>
            <a:ext cx="1080655" cy="388229"/>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Ovaal 6">
            <a:extLst>
              <a:ext uri="{FF2B5EF4-FFF2-40B4-BE49-F238E27FC236}">
                <a16:creationId xmlns:a16="http://schemas.microsoft.com/office/drawing/2014/main" id="{DEBB68A9-BA8E-406D-854F-093E5757E5AC}"/>
              </a:ext>
            </a:extLst>
          </p:cNvPr>
          <p:cNvSpPr/>
          <p:nvPr/>
        </p:nvSpPr>
        <p:spPr>
          <a:xfrm>
            <a:off x="5527961" y="1745325"/>
            <a:ext cx="1005841" cy="349136"/>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663654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8CA21515-5268-4C95-A415-529929FFF268}"/>
              </a:ext>
            </a:extLst>
          </p:cNvPr>
          <p:cNvSpPr txBox="1"/>
          <p:nvPr/>
        </p:nvSpPr>
        <p:spPr>
          <a:xfrm>
            <a:off x="0" y="0"/>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5" name="Tekstvak 4">
            <a:extLst>
              <a:ext uri="{FF2B5EF4-FFF2-40B4-BE49-F238E27FC236}">
                <a16:creationId xmlns:a16="http://schemas.microsoft.com/office/drawing/2014/main" id="{4AAB0C76-ED57-4C9B-8B00-5B88C771F6BB}"/>
              </a:ext>
            </a:extLst>
          </p:cNvPr>
          <p:cNvSpPr txBox="1"/>
          <p:nvPr/>
        </p:nvSpPr>
        <p:spPr>
          <a:xfrm>
            <a:off x="373626" y="349135"/>
            <a:ext cx="10407981" cy="707886"/>
          </a:xfrm>
          <a:prstGeom prst="rect">
            <a:avLst/>
          </a:prstGeom>
          <a:noFill/>
        </p:spPr>
        <p:txBody>
          <a:bodyPr wrap="square" rtlCol="0">
            <a:spAutoFit/>
          </a:bodyPr>
          <a:lstStyle/>
          <a:p>
            <a:r>
              <a:rPr lang="en-US" sz="4000" dirty="0" err="1"/>
              <a:t>Een</a:t>
            </a:r>
            <a:r>
              <a:rPr lang="en-US" sz="4000" dirty="0"/>
              <a:t> </a:t>
            </a:r>
            <a:r>
              <a:rPr lang="en-US" sz="4000" dirty="0" err="1">
                <a:solidFill>
                  <a:srgbClr val="0070C0"/>
                </a:solidFill>
              </a:rPr>
              <a:t>volgorde-vraag</a:t>
            </a:r>
            <a:r>
              <a:rPr lang="en-US" sz="4000" dirty="0">
                <a:solidFill>
                  <a:srgbClr val="0070C0"/>
                </a:solidFill>
              </a:rPr>
              <a:t> (1)</a:t>
            </a:r>
            <a:endParaRPr lang="nl-NL" sz="4000" dirty="0"/>
          </a:p>
        </p:txBody>
      </p:sp>
      <p:sp>
        <p:nvSpPr>
          <p:cNvPr id="8" name="Tekstvak 7">
            <a:extLst>
              <a:ext uri="{FF2B5EF4-FFF2-40B4-BE49-F238E27FC236}">
                <a16:creationId xmlns:a16="http://schemas.microsoft.com/office/drawing/2014/main" id="{50FDB322-B12E-48FD-A7EF-CA9DEFC986BC}"/>
              </a:ext>
            </a:extLst>
          </p:cNvPr>
          <p:cNvSpPr txBox="1"/>
          <p:nvPr/>
        </p:nvSpPr>
        <p:spPr>
          <a:xfrm>
            <a:off x="482138" y="1255222"/>
            <a:ext cx="10740043" cy="4616648"/>
          </a:xfrm>
          <a:prstGeom prst="rect">
            <a:avLst/>
          </a:prstGeom>
          <a:noFill/>
        </p:spPr>
        <p:txBody>
          <a:bodyPr wrap="square" rtlCol="0">
            <a:spAutoFit/>
          </a:bodyPr>
          <a:lstStyle/>
          <a:p>
            <a:pPr lvl="0">
              <a:tabLst>
                <a:tab pos="354013" algn="l"/>
                <a:tab pos="8701088" algn="l"/>
              </a:tabLst>
            </a:pPr>
            <a:r>
              <a:rPr lang="nl-NL" sz="1400" b="1" dirty="0">
                <a:solidFill>
                  <a:prstClr val="black"/>
                </a:solidFill>
                <a:latin typeface="Arial" panose="020B0604020202020204" pitchFamily="34" charset="0"/>
                <a:ea typeface="Times New Roman" panose="02020603050405020304" pitchFamily="18" charset="0"/>
              </a:rPr>
              <a:t>Zet de volgende historische gebeurtenissen </a:t>
            </a:r>
            <a:r>
              <a:rPr lang="nl-NL" sz="1400" b="1" dirty="0">
                <a:solidFill>
                  <a:srgbClr val="FF0000"/>
                </a:solidFill>
                <a:latin typeface="Arial" panose="020B0604020202020204" pitchFamily="34" charset="0"/>
                <a:ea typeface="Times New Roman" panose="02020603050405020304" pitchFamily="18" charset="0"/>
              </a:rPr>
              <a:t>uit het historisch overzicht </a:t>
            </a:r>
            <a:r>
              <a:rPr lang="nl-NL" sz="1400" b="1" dirty="0">
                <a:solidFill>
                  <a:prstClr val="black"/>
                </a:solidFill>
                <a:latin typeface="Arial" panose="020B0604020202020204" pitchFamily="34" charset="0"/>
                <a:ea typeface="Times New Roman" panose="02020603050405020304" pitchFamily="18" charset="0"/>
              </a:rPr>
              <a:t>in de juiste chronologische volgorde:</a:t>
            </a:r>
            <a:br>
              <a:rPr lang="nl-NL" sz="1400" dirty="0">
                <a:solidFill>
                  <a:prstClr val="black"/>
                </a:solidFill>
                <a:latin typeface="Arial" panose="020B0604020202020204" pitchFamily="34" charset="0"/>
                <a:ea typeface="Times New Roman" panose="02020603050405020304" pitchFamily="18" charset="0"/>
              </a:rPr>
            </a:b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1 	Tijdens de godsdienstoorlogen in Engeland wordt de katholieke Mary Stuart in opdracht van haar nicht, </a:t>
            </a:r>
            <a:endParaRPr lang="nl-NL" sz="1400" dirty="0">
              <a:solidFill>
                <a:prstClr val="black"/>
              </a:solidFill>
              <a:latin typeface="Lucida Handwriting" panose="03010101010101010101" pitchFamily="66" charset="0"/>
              <a:ea typeface="Times New Roman" panose="02020603050405020304" pitchFamily="18" charset="0"/>
            </a:endParaRPr>
          </a:p>
          <a:p>
            <a:pPr lvl="0">
              <a:tabLst>
                <a:tab pos="354013" algn="l"/>
              </a:tabLst>
            </a:pPr>
            <a:r>
              <a:rPr lang="nl-NL" sz="1400" dirty="0">
                <a:solidFill>
                  <a:prstClr val="black"/>
                </a:solidFill>
                <a:latin typeface="Arial" panose="020B0604020202020204" pitchFamily="34" charset="0"/>
                <a:ea typeface="Times New Roman" panose="02020603050405020304" pitchFamily="18" charset="0"/>
              </a:rPr>
              <a:t>	de protestantse koningin Elisabeth I, onthoofd.</a:t>
            </a: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2 	Twee maanden na de wapenstilstand waarmee de Eerste Wereldoorlog eindigt, breekt in Berlijn de</a:t>
            </a:r>
            <a:endParaRPr lang="nl-NL" sz="1400" dirty="0">
              <a:solidFill>
                <a:prstClr val="black"/>
              </a:solidFill>
              <a:latin typeface="Lucida Handwriting" panose="03010101010101010101" pitchFamily="66" charset="0"/>
              <a:ea typeface="Times New Roman" panose="02020603050405020304" pitchFamily="18" charset="0"/>
            </a:endParaRPr>
          </a:p>
          <a:p>
            <a:pPr lvl="0">
              <a:tabLst>
                <a:tab pos="354013" algn="l"/>
              </a:tabLst>
            </a:pPr>
            <a:r>
              <a:rPr lang="nl-NL" sz="1400" dirty="0">
                <a:solidFill>
                  <a:prstClr val="black"/>
                </a:solidFill>
                <a:latin typeface="Arial" panose="020B0604020202020204" pitchFamily="34" charset="0"/>
                <a:ea typeface="Times New Roman" panose="02020603050405020304" pitchFamily="18" charset="0"/>
              </a:rPr>
              <a:t>	Spartakisten-opstand uit. Bij deze opstand wordt de radicale socialiste Rosa Luxemburg gedood.</a:t>
            </a: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3	In de Verenigde Staten ontstaat een jacht op communistische spionnen die atoomgeheimen verraden</a:t>
            </a:r>
            <a:endParaRPr lang="nl-NL" sz="1400" dirty="0">
              <a:solidFill>
                <a:srgbClr val="FF0000"/>
              </a:solidFill>
              <a:latin typeface="Lucida Handwriting" panose="03010101010101010101" pitchFamily="66" charset="0"/>
              <a:ea typeface="Times New Roman" panose="02020603050405020304" pitchFamily="18" charset="0"/>
            </a:endParaRPr>
          </a:p>
          <a:p>
            <a:pPr lvl="0">
              <a:tabLst>
                <a:tab pos="354013" algn="l"/>
              </a:tabLst>
            </a:pPr>
            <a:r>
              <a:rPr lang="nl-NL" sz="1400" dirty="0">
                <a:solidFill>
                  <a:prstClr val="black"/>
                </a:solidFill>
                <a:latin typeface="Arial" panose="020B0604020202020204" pitchFamily="34" charset="0"/>
                <a:ea typeface="Times New Roman" panose="02020603050405020304" pitchFamily="18" charset="0"/>
              </a:rPr>
              <a:t>	zouden hebben. Het echtpaar Julius en </a:t>
            </a:r>
            <a:r>
              <a:rPr lang="nl-NL" sz="1400" dirty="0" err="1">
                <a:solidFill>
                  <a:prstClr val="black"/>
                </a:solidFill>
                <a:latin typeface="Arial" panose="020B0604020202020204" pitchFamily="34" charset="0"/>
                <a:ea typeface="Times New Roman" panose="02020603050405020304" pitchFamily="18" charset="0"/>
              </a:rPr>
              <a:t>Ethel</a:t>
            </a:r>
            <a:r>
              <a:rPr lang="nl-NL" sz="1400" dirty="0">
                <a:solidFill>
                  <a:prstClr val="black"/>
                </a:solidFill>
                <a:latin typeface="Arial" panose="020B0604020202020204" pitchFamily="34" charset="0"/>
                <a:ea typeface="Times New Roman" panose="02020603050405020304" pitchFamily="18" charset="0"/>
              </a:rPr>
              <a:t> Rosenberg wordt na een proces ter dood gebracht.</a:t>
            </a: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4 	De Franse koningin Marie-Antoinette wordt op het Plein van de Revolutie in Parijs onthoofd, omdat de </a:t>
            </a:r>
          </a:p>
          <a:p>
            <a:pPr lvl="0">
              <a:tabLst>
                <a:tab pos="354013" algn="l"/>
              </a:tabLst>
            </a:pPr>
            <a:r>
              <a:rPr lang="nl-NL" sz="1400" dirty="0">
                <a:solidFill>
                  <a:prstClr val="black"/>
                </a:solidFill>
                <a:latin typeface="Arial" panose="020B0604020202020204" pitchFamily="34" charset="0"/>
                <a:ea typeface="Times New Roman" panose="02020603050405020304" pitchFamily="18" charset="0"/>
              </a:rPr>
              <a:t>	democratische revolutie is geradicaliseerd.                                                                                                    </a:t>
            </a: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5 	Tijdens de jaarlijkse paardenrennen van Epson springt de suffragette (strijdster voor vrouwenkiesrecht) </a:t>
            </a:r>
          </a:p>
          <a:p>
            <a:pPr lvl="0">
              <a:tabLst>
                <a:tab pos="354013" algn="l"/>
              </a:tabLst>
            </a:pPr>
            <a:r>
              <a:rPr lang="nl-NL" sz="1400" dirty="0">
                <a:solidFill>
                  <a:prstClr val="black"/>
                </a:solidFill>
                <a:latin typeface="Arial" panose="020B0604020202020204" pitchFamily="34" charset="0"/>
                <a:ea typeface="Times New Roman" panose="02020603050405020304" pitchFamily="18" charset="0"/>
              </a:rPr>
              <a:t>	Emily </a:t>
            </a:r>
            <a:r>
              <a:rPr lang="nl-NL" sz="1400" dirty="0" err="1">
                <a:solidFill>
                  <a:prstClr val="black"/>
                </a:solidFill>
                <a:latin typeface="Arial" panose="020B0604020202020204" pitchFamily="34" charset="0"/>
                <a:ea typeface="Times New Roman" panose="02020603050405020304" pitchFamily="18" charset="0"/>
              </a:rPr>
              <a:t>Wilding</a:t>
            </a:r>
            <a:r>
              <a:rPr lang="nl-NL" sz="1400" dirty="0">
                <a:solidFill>
                  <a:prstClr val="black"/>
                </a:solidFill>
                <a:latin typeface="Arial" panose="020B0604020202020204" pitchFamily="34" charset="0"/>
                <a:ea typeface="Times New Roman" panose="02020603050405020304" pitchFamily="18" charset="0"/>
              </a:rPr>
              <a:t> </a:t>
            </a:r>
            <a:r>
              <a:rPr lang="nl-NL" sz="1400" dirty="0" err="1">
                <a:solidFill>
                  <a:prstClr val="black"/>
                </a:solidFill>
                <a:latin typeface="Arial" panose="020B0604020202020204" pitchFamily="34" charset="0"/>
                <a:ea typeface="Times New Roman" panose="02020603050405020304" pitchFamily="18" charset="0"/>
              </a:rPr>
              <a:t>Davison</a:t>
            </a:r>
            <a:r>
              <a:rPr lang="nl-NL" sz="1400" dirty="0">
                <a:solidFill>
                  <a:prstClr val="black"/>
                </a:solidFill>
                <a:latin typeface="Arial" panose="020B0604020202020204" pitchFamily="34" charset="0"/>
                <a:ea typeface="Times New Roman" panose="02020603050405020304" pitchFamily="18" charset="0"/>
              </a:rPr>
              <a:t> voor het paard van de koning. Zij wordt vertrapt door de paardenvoeten.</a:t>
            </a: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6 	</a:t>
            </a:r>
            <a:r>
              <a:rPr lang="nl-NL" sz="1400" dirty="0" err="1">
                <a:solidFill>
                  <a:prstClr val="black"/>
                </a:solidFill>
                <a:latin typeface="Arial" panose="020B0604020202020204" pitchFamily="34" charset="0"/>
                <a:ea typeface="Times New Roman" panose="02020603050405020304" pitchFamily="18" charset="0"/>
              </a:rPr>
              <a:t>Verzetstrijdster</a:t>
            </a:r>
            <a:r>
              <a:rPr lang="nl-NL" sz="1400" dirty="0">
                <a:solidFill>
                  <a:prstClr val="black"/>
                </a:solidFill>
                <a:latin typeface="Arial" panose="020B0604020202020204" pitchFamily="34" charset="0"/>
                <a:ea typeface="Times New Roman" panose="02020603050405020304" pitchFamily="18" charset="0"/>
              </a:rPr>
              <a:t> Hanny Schaft wordt gefusilleerd door de Duitse bezetter.                                                     </a:t>
            </a:r>
            <a:endParaRPr lang="en-US" sz="1400" dirty="0"/>
          </a:p>
          <a:p>
            <a:endParaRPr lang="en-US" sz="1400" b="1" dirty="0"/>
          </a:p>
          <a:p>
            <a:endParaRPr lang="en-US" sz="1400" b="1" dirty="0"/>
          </a:p>
          <a:p>
            <a:r>
              <a:rPr lang="en-US" sz="1400" b="1" dirty="0" err="1"/>
              <a:t>Stap</a:t>
            </a:r>
            <a:r>
              <a:rPr lang="en-US" sz="1400" b="1" dirty="0"/>
              <a:t> 1:</a:t>
            </a:r>
            <a:r>
              <a:rPr lang="en-US" sz="1400" dirty="0"/>
              <a:t> </a:t>
            </a:r>
            <a:r>
              <a:rPr lang="en-US" sz="1400" dirty="0" err="1">
                <a:solidFill>
                  <a:srgbClr val="FF0000"/>
                </a:solidFill>
              </a:rPr>
              <a:t>Herken</a:t>
            </a:r>
            <a:r>
              <a:rPr lang="en-US" sz="1400" dirty="0">
                <a:solidFill>
                  <a:srgbClr val="FF0000"/>
                </a:solidFill>
              </a:rPr>
              <a:t> de </a:t>
            </a:r>
            <a:r>
              <a:rPr lang="en-US" sz="1400" dirty="0" err="1">
                <a:solidFill>
                  <a:srgbClr val="FF0000"/>
                </a:solidFill>
              </a:rPr>
              <a:t>vraag</a:t>
            </a:r>
            <a:r>
              <a:rPr lang="en-US" sz="1400" dirty="0">
                <a:solidFill>
                  <a:srgbClr val="FF0000"/>
                </a:solidFill>
              </a:rPr>
              <a:t> : </a:t>
            </a:r>
            <a:r>
              <a:rPr lang="en-US" sz="1400" dirty="0">
                <a:solidFill>
                  <a:srgbClr val="000000"/>
                </a:solidFill>
              </a:rPr>
              <a:t>het is </a:t>
            </a:r>
            <a:r>
              <a:rPr lang="en-US" sz="1400" dirty="0" err="1">
                <a:solidFill>
                  <a:srgbClr val="000000"/>
                </a:solidFill>
              </a:rPr>
              <a:t>een</a:t>
            </a:r>
            <a:r>
              <a:rPr lang="en-US" sz="1400" dirty="0">
                <a:solidFill>
                  <a:srgbClr val="000000"/>
                </a:solidFill>
              </a:rPr>
              <a:t> </a:t>
            </a:r>
            <a:r>
              <a:rPr lang="en-US" sz="1400" dirty="0" err="1">
                <a:solidFill>
                  <a:srgbClr val="000000"/>
                </a:solidFill>
              </a:rPr>
              <a:t>volgordevraag</a:t>
            </a:r>
            <a:r>
              <a:rPr lang="en-US" sz="1400" dirty="0">
                <a:solidFill>
                  <a:srgbClr val="000000"/>
                </a:solidFill>
              </a:rPr>
              <a:t> </a:t>
            </a:r>
            <a:r>
              <a:rPr lang="nl-NL" sz="1200" dirty="0">
                <a:solidFill>
                  <a:srgbClr val="FF0000"/>
                </a:solidFill>
                <a:latin typeface="Arial" panose="020B0604020202020204" pitchFamily="34" charset="0"/>
                <a:ea typeface="Times New Roman" panose="02020603050405020304" pitchFamily="18" charset="0"/>
              </a:rPr>
              <a:t>uit het historisch overzicht.</a:t>
            </a:r>
            <a:endParaRPr lang="en-US" sz="1200" dirty="0">
              <a:solidFill>
                <a:srgbClr val="000000"/>
              </a:solidFill>
            </a:endParaRPr>
          </a:p>
          <a:p>
            <a:r>
              <a:rPr lang="en-US" sz="1400" b="1" dirty="0" err="1"/>
              <a:t>Stap</a:t>
            </a:r>
            <a:r>
              <a:rPr lang="en-US" sz="1400" b="1" dirty="0"/>
              <a:t> 2:</a:t>
            </a:r>
            <a:r>
              <a:rPr lang="en-US" sz="1400" dirty="0"/>
              <a:t> </a:t>
            </a:r>
            <a:r>
              <a:rPr lang="en-US" sz="1400" dirty="0">
                <a:solidFill>
                  <a:srgbClr val="FF0000"/>
                </a:solidFill>
              </a:rPr>
              <a:t>Wat </a:t>
            </a:r>
            <a:r>
              <a:rPr lang="en-US" sz="1400" dirty="0" err="1">
                <a:solidFill>
                  <a:srgbClr val="FF0000"/>
                </a:solidFill>
              </a:rPr>
              <a:t>wordt</a:t>
            </a:r>
            <a:r>
              <a:rPr lang="en-US" sz="1400" dirty="0">
                <a:solidFill>
                  <a:srgbClr val="FF0000"/>
                </a:solidFill>
              </a:rPr>
              <a:t> </a:t>
            </a:r>
            <a:r>
              <a:rPr lang="en-US" sz="1400" dirty="0" err="1">
                <a:solidFill>
                  <a:srgbClr val="FF0000"/>
                </a:solidFill>
              </a:rPr>
              <a:t>er</a:t>
            </a:r>
            <a:r>
              <a:rPr lang="en-US" sz="1400" dirty="0">
                <a:solidFill>
                  <a:srgbClr val="FF0000"/>
                </a:solidFill>
              </a:rPr>
              <a:t> nu </a:t>
            </a:r>
            <a:r>
              <a:rPr lang="en-US" sz="1400" dirty="0" err="1">
                <a:solidFill>
                  <a:srgbClr val="FF0000"/>
                </a:solidFill>
              </a:rPr>
              <a:t>eigenlijk</a:t>
            </a:r>
            <a:r>
              <a:rPr lang="en-US" sz="1400" dirty="0">
                <a:solidFill>
                  <a:srgbClr val="FF0000"/>
                </a:solidFill>
              </a:rPr>
              <a:t> </a:t>
            </a:r>
            <a:r>
              <a:rPr lang="en-US" sz="1400" dirty="0" err="1">
                <a:solidFill>
                  <a:srgbClr val="FF0000"/>
                </a:solidFill>
              </a:rPr>
              <a:t>precies</a:t>
            </a:r>
            <a:r>
              <a:rPr lang="en-US" sz="1400" dirty="0">
                <a:solidFill>
                  <a:srgbClr val="FF0000"/>
                </a:solidFill>
              </a:rPr>
              <a:t> </a:t>
            </a:r>
            <a:r>
              <a:rPr lang="en-US" sz="1400" dirty="0" err="1">
                <a:solidFill>
                  <a:srgbClr val="FF0000"/>
                </a:solidFill>
              </a:rPr>
              <a:t>gevraagd</a:t>
            </a:r>
            <a:r>
              <a:rPr lang="en-US" sz="1400" dirty="0">
                <a:solidFill>
                  <a:srgbClr val="FF0000"/>
                </a:solidFill>
              </a:rPr>
              <a:t>? </a:t>
            </a:r>
            <a:r>
              <a:rPr lang="en-US" sz="1400" dirty="0" err="1">
                <a:solidFill>
                  <a:srgbClr val="000000"/>
                </a:solidFill>
              </a:rPr>
              <a:t>Zes</a:t>
            </a:r>
            <a:r>
              <a:rPr lang="en-US" sz="1400" dirty="0">
                <a:solidFill>
                  <a:srgbClr val="000000"/>
                </a:solidFill>
              </a:rPr>
              <a:t> </a:t>
            </a:r>
            <a:r>
              <a:rPr lang="en-US" sz="1400" dirty="0" err="1">
                <a:solidFill>
                  <a:srgbClr val="000000"/>
                </a:solidFill>
              </a:rPr>
              <a:t>gebeurtenissen</a:t>
            </a:r>
            <a:r>
              <a:rPr lang="en-US" sz="1400" dirty="0">
                <a:solidFill>
                  <a:srgbClr val="000000"/>
                </a:solidFill>
              </a:rPr>
              <a:t> in de </a:t>
            </a:r>
            <a:r>
              <a:rPr lang="en-US" sz="1400" dirty="0" err="1">
                <a:solidFill>
                  <a:srgbClr val="000000"/>
                </a:solidFill>
              </a:rPr>
              <a:t>goede</a:t>
            </a:r>
            <a:r>
              <a:rPr lang="en-US" sz="1400" dirty="0">
                <a:solidFill>
                  <a:srgbClr val="000000"/>
                </a:solidFill>
              </a:rPr>
              <a:t> </a:t>
            </a:r>
            <a:r>
              <a:rPr lang="en-US" sz="1400" dirty="0" err="1">
                <a:solidFill>
                  <a:srgbClr val="000000"/>
                </a:solidFill>
              </a:rPr>
              <a:t>tijdsvolgorde</a:t>
            </a:r>
            <a:r>
              <a:rPr lang="en-US" sz="1400" dirty="0">
                <a:solidFill>
                  <a:srgbClr val="000000"/>
                </a:solidFill>
              </a:rPr>
              <a:t> </a:t>
            </a:r>
            <a:r>
              <a:rPr lang="en-US" sz="1400" dirty="0" err="1">
                <a:solidFill>
                  <a:srgbClr val="000000"/>
                </a:solidFill>
              </a:rPr>
              <a:t>zetten</a:t>
            </a:r>
            <a:r>
              <a:rPr lang="en-US" sz="1400" dirty="0">
                <a:solidFill>
                  <a:srgbClr val="000000"/>
                </a:solidFill>
              </a:rPr>
              <a:t>.</a:t>
            </a:r>
            <a:endParaRPr lang="en-US" sz="1400" dirty="0">
              <a:solidFill>
                <a:srgbClr val="FF0000"/>
              </a:solidFill>
            </a:endParaRPr>
          </a:p>
          <a:p>
            <a:r>
              <a:rPr lang="en-US" sz="1400" b="1" dirty="0" err="1"/>
              <a:t>Stap</a:t>
            </a:r>
            <a:r>
              <a:rPr lang="en-US" sz="1400" b="1" dirty="0"/>
              <a:t> 3: </a:t>
            </a:r>
            <a:r>
              <a:rPr lang="en-US" sz="1400" dirty="0">
                <a:solidFill>
                  <a:srgbClr val="FF0000"/>
                </a:solidFill>
              </a:rPr>
              <a:t>Wat </a:t>
            </a:r>
            <a:r>
              <a:rPr lang="en-US" sz="1400" dirty="0" err="1">
                <a:solidFill>
                  <a:srgbClr val="FF0000"/>
                </a:solidFill>
              </a:rPr>
              <a:t>moet</a:t>
            </a:r>
            <a:r>
              <a:rPr lang="en-US" sz="1400" dirty="0">
                <a:solidFill>
                  <a:srgbClr val="FF0000"/>
                </a:solidFill>
              </a:rPr>
              <a:t> </a:t>
            </a:r>
            <a:r>
              <a:rPr lang="en-US" sz="1400" dirty="0" err="1">
                <a:solidFill>
                  <a:srgbClr val="FF0000"/>
                </a:solidFill>
              </a:rPr>
              <a:t>je</a:t>
            </a:r>
            <a:r>
              <a:rPr lang="en-US" sz="1400" dirty="0">
                <a:solidFill>
                  <a:srgbClr val="FF0000"/>
                </a:solidFill>
              </a:rPr>
              <a:t> </a:t>
            </a:r>
            <a:r>
              <a:rPr lang="en-US" sz="1400" dirty="0" err="1">
                <a:solidFill>
                  <a:srgbClr val="FF0000"/>
                </a:solidFill>
              </a:rPr>
              <a:t>doen</a:t>
            </a:r>
            <a:r>
              <a:rPr lang="en-US" sz="1400" dirty="0">
                <a:solidFill>
                  <a:srgbClr val="FF0000"/>
                </a:solidFill>
              </a:rPr>
              <a:t>? </a:t>
            </a:r>
            <a:r>
              <a:rPr lang="en-US" sz="1400" dirty="0" err="1"/>
              <a:t>Zoek</a:t>
            </a:r>
            <a:r>
              <a:rPr lang="en-US" sz="1400" dirty="0"/>
              <a:t> in </a:t>
            </a:r>
            <a:r>
              <a:rPr lang="en-US" sz="1400" dirty="0" err="1"/>
              <a:t>elke</a:t>
            </a:r>
            <a:r>
              <a:rPr lang="en-US" sz="1400" dirty="0"/>
              <a:t> zin </a:t>
            </a:r>
            <a:r>
              <a:rPr lang="en-US" sz="1400" dirty="0" err="1"/>
              <a:t>een</a:t>
            </a:r>
            <a:r>
              <a:rPr lang="en-US" sz="1400" dirty="0"/>
              <a:t> </a:t>
            </a:r>
            <a:r>
              <a:rPr lang="en-US" sz="1400" dirty="0" err="1"/>
              <a:t>kenmerkend</a:t>
            </a:r>
            <a:r>
              <a:rPr lang="en-US" sz="1400" dirty="0"/>
              <a:t> </a:t>
            </a:r>
            <a:r>
              <a:rPr lang="en-US" sz="1400" dirty="0" err="1"/>
              <a:t>woord</a:t>
            </a:r>
            <a:r>
              <a:rPr lang="en-US" sz="1400" dirty="0"/>
              <a:t> </a:t>
            </a:r>
            <a:r>
              <a:rPr lang="en-US" sz="1400" dirty="0" err="1"/>
              <a:t>uit</a:t>
            </a:r>
            <a:r>
              <a:rPr lang="en-US" sz="1400" dirty="0"/>
              <a:t> </a:t>
            </a:r>
            <a:r>
              <a:rPr lang="en-US" sz="1400" dirty="0" err="1"/>
              <a:t>een</a:t>
            </a:r>
            <a:r>
              <a:rPr lang="en-US" sz="1400" dirty="0"/>
              <a:t> </a:t>
            </a:r>
            <a:r>
              <a:rPr lang="en-US" sz="1400" dirty="0" err="1"/>
              <a:t>bepaalde</a:t>
            </a:r>
            <a:r>
              <a:rPr lang="en-US" sz="1400" dirty="0"/>
              <a:t> </a:t>
            </a:r>
            <a:r>
              <a:rPr lang="en-US" sz="1400" dirty="0" err="1"/>
              <a:t>tijdvak</a:t>
            </a:r>
            <a:r>
              <a:rPr lang="en-US" sz="1400" dirty="0"/>
              <a:t>/</a:t>
            </a:r>
            <a:r>
              <a:rPr lang="en-US" sz="1400" dirty="0" err="1"/>
              <a:t>eeuw</a:t>
            </a:r>
            <a:r>
              <a:rPr lang="en-US" sz="1400" dirty="0"/>
              <a:t> </a:t>
            </a:r>
            <a:r>
              <a:rPr lang="en-US" sz="1400" dirty="0" err="1"/>
              <a:t>en</a:t>
            </a:r>
            <a:r>
              <a:rPr lang="en-US" sz="1400" dirty="0"/>
              <a:t> </a:t>
            </a:r>
            <a:r>
              <a:rPr lang="en-US" sz="1400" dirty="0" err="1"/>
              <a:t>schrijf</a:t>
            </a:r>
            <a:r>
              <a:rPr lang="en-US" sz="1400" dirty="0"/>
              <a:t> </a:t>
            </a:r>
            <a:r>
              <a:rPr lang="en-US" sz="1400" dirty="0" err="1"/>
              <a:t>dit</a:t>
            </a:r>
            <a:r>
              <a:rPr lang="en-US" sz="1400" dirty="0"/>
              <a:t> </a:t>
            </a:r>
            <a:r>
              <a:rPr lang="en-US" sz="1400" dirty="0" err="1">
                <a:solidFill>
                  <a:srgbClr val="FF0000"/>
                </a:solidFill>
              </a:rPr>
              <a:t>tijdvak</a:t>
            </a:r>
            <a:r>
              <a:rPr lang="en-US" sz="1400" dirty="0">
                <a:solidFill>
                  <a:srgbClr val="FF0000"/>
                </a:solidFill>
              </a:rPr>
              <a:t>/</a:t>
            </a:r>
            <a:r>
              <a:rPr lang="en-US" sz="1400" dirty="0" err="1">
                <a:solidFill>
                  <a:srgbClr val="FF0000"/>
                </a:solidFill>
              </a:rPr>
              <a:t>eeuw</a:t>
            </a:r>
            <a:r>
              <a:rPr lang="en-US" sz="1400" dirty="0">
                <a:solidFill>
                  <a:srgbClr val="FF0000"/>
                </a:solidFill>
              </a:rPr>
              <a:t> </a:t>
            </a:r>
            <a:r>
              <a:rPr lang="en-US" sz="1400" dirty="0" err="1">
                <a:solidFill>
                  <a:srgbClr val="000000"/>
                </a:solidFill>
              </a:rPr>
              <a:t>erachter</a:t>
            </a:r>
            <a:r>
              <a:rPr lang="en-US" sz="1400" dirty="0">
                <a:solidFill>
                  <a:srgbClr val="000000"/>
                </a:solidFill>
              </a:rPr>
              <a:t>; </a:t>
            </a:r>
          </a:p>
          <a:p>
            <a:r>
              <a:rPr lang="en-US" sz="1400" dirty="0">
                <a:solidFill>
                  <a:srgbClr val="000000"/>
                </a:solidFill>
              </a:rPr>
              <a:t>             </a:t>
            </a:r>
            <a:r>
              <a:rPr lang="en-US" sz="1400" dirty="0" err="1"/>
              <a:t>bij</a:t>
            </a:r>
            <a:r>
              <a:rPr lang="en-US" sz="1400" dirty="0"/>
              <a:t> twee </a:t>
            </a:r>
            <a:r>
              <a:rPr lang="en-US" sz="1400" dirty="0" err="1"/>
              <a:t>dezelfde</a:t>
            </a:r>
            <a:r>
              <a:rPr lang="en-US" sz="1400" dirty="0"/>
              <a:t> </a:t>
            </a:r>
            <a:r>
              <a:rPr lang="en-US" sz="1400" dirty="0" err="1"/>
              <a:t>tijdvakken</a:t>
            </a:r>
            <a:r>
              <a:rPr lang="en-US" sz="1400" dirty="0"/>
              <a:t> </a:t>
            </a:r>
            <a:r>
              <a:rPr lang="en-US" sz="1400" dirty="0" err="1"/>
              <a:t>gebruik</a:t>
            </a:r>
            <a:r>
              <a:rPr lang="en-US" sz="1400" dirty="0"/>
              <a:t> </a:t>
            </a:r>
            <a:r>
              <a:rPr lang="en-US" sz="1400" dirty="0" err="1"/>
              <a:t>je</a:t>
            </a:r>
            <a:r>
              <a:rPr lang="en-US" sz="1400" dirty="0"/>
              <a:t> </a:t>
            </a:r>
            <a:r>
              <a:rPr lang="en-US" sz="1400" dirty="0" err="1"/>
              <a:t>je</a:t>
            </a:r>
            <a:r>
              <a:rPr lang="en-US" sz="1400" dirty="0"/>
              <a:t> </a:t>
            </a:r>
            <a:r>
              <a:rPr lang="en-US" sz="1400" dirty="0" err="1"/>
              <a:t>kennis</a:t>
            </a:r>
            <a:r>
              <a:rPr lang="en-US" sz="1400" dirty="0"/>
              <a:t> </a:t>
            </a:r>
            <a:r>
              <a:rPr lang="en-US" sz="1400" dirty="0" err="1"/>
              <a:t>en</a:t>
            </a:r>
            <a:r>
              <a:rPr lang="en-US" sz="1400" dirty="0"/>
              <a:t> </a:t>
            </a:r>
            <a:r>
              <a:rPr lang="en-US" sz="1400" dirty="0" err="1"/>
              <a:t>logica</a:t>
            </a:r>
            <a:r>
              <a:rPr lang="en-US" sz="1400" dirty="0"/>
              <a:t> (</a:t>
            </a:r>
            <a:r>
              <a:rPr lang="en-US" sz="1400" dirty="0" err="1"/>
              <a:t>hier</a:t>
            </a:r>
            <a:r>
              <a:rPr lang="en-US" sz="1400" dirty="0"/>
              <a:t>: WO-I </a:t>
            </a:r>
            <a:r>
              <a:rPr lang="en-US" sz="1400" dirty="0" err="1"/>
              <a:t>en</a:t>
            </a:r>
            <a:r>
              <a:rPr lang="en-US" sz="1400" dirty="0"/>
              <a:t> WO-II) om de </a:t>
            </a:r>
            <a:r>
              <a:rPr lang="en-US" sz="1400" dirty="0" err="1"/>
              <a:t>volgorde</a:t>
            </a:r>
            <a:r>
              <a:rPr lang="en-US" sz="1400" dirty="0"/>
              <a:t> </a:t>
            </a:r>
            <a:r>
              <a:rPr lang="en-US" sz="1400" dirty="0" err="1"/>
              <a:t>te</a:t>
            </a:r>
            <a:r>
              <a:rPr lang="en-US" sz="1400" dirty="0"/>
              <a:t> </a:t>
            </a:r>
            <a:r>
              <a:rPr lang="en-US" sz="1400" dirty="0" err="1"/>
              <a:t>bepalen</a:t>
            </a:r>
            <a:r>
              <a:rPr lang="en-US" sz="1400" dirty="0"/>
              <a:t>.</a:t>
            </a:r>
          </a:p>
          <a:p>
            <a:r>
              <a:rPr lang="en-US" sz="1400" b="1" dirty="0" err="1"/>
              <a:t>Stap</a:t>
            </a:r>
            <a:r>
              <a:rPr lang="en-US" sz="1400" b="1" dirty="0"/>
              <a:t> 4: </a:t>
            </a:r>
            <a:r>
              <a:rPr lang="en-US" sz="1400" dirty="0" err="1">
                <a:solidFill>
                  <a:srgbClr val="FF0000"/>
                </a:solidFill>
              </a:rPr>
              <a:t>Formuleer</a:t>
            </a:r>
            <a:r>
              <a:rPr lang="en-US" sz="1400" dirty="0">
                <a:solidFill>
                  <a:srgbClr val="FF0000"/>
                </a:solidFill>
              </a:rPr>
              <a:t> </a:t>
            </a:r>
            <a:r>
              <a:rPr lang="en-US" sz="1400" dirty="0" err="1">
                <a:solidFill>
                  <a:srgbClr val="FF0000"/>
                </a:solidFill>
              </a:rPr>
              <a:t>een</a:t>
            </a:r>
            <a:r>
              <a:rPr lang="en-US" sz="1400" dirty="0">
                <a:solidFill>
                  <a:srgbClr val="FF0000"/>
                </a:solidFill>
              </a:rPr>
              <a:t> </a:t>
            </a:r>
            <a:r>
              <a:rPr lang="en-US" sz="1400" dirty="0" err="1">
                <a:solidFill>
                  <a:srgbClr val="FF0000"/>
                </a:solidFill>
              </a:rPr>
              <a:t>goed</a:t>
            </a:r>
            <a:r>
              <a:rPr lang="en-US" sz="1400" dirty="0">
                <a:solidFill>
                  <a:srgbClr val="FF0000"/>
                </a:solidFill>
              </a:rPr>
              <a:t> (model-)</a:t>
            </a:r>
            <a:r>
              <a:rPr lang="en-US" sz="1400" dirty="0" err="1">
                <a:solidFill>
                  <a:srgbClr val="FF0000"/>
                </a:solidFill>
              </a:rPr>
              <a:t>antwoord</a:t>
            </a:r>
            <a:r>
              <a:rPr lang="en-US" sz="1400" dirty="0">
                <a:solidFill>
                  <a:srgbClr val="FF0000"/>
                </a:solidFill>
              </a:rPr>
              <a:t>. </a:t>
            </a:r>
            <a:r>
              <a:rPr lang="en-US" sz="1400" dirty="0" err="1">
                <a:solidFill>
                  <a:srgbClr val="000000"/>
                </a:solidFill>
              </a:rPr>
              <a:t>Dus</a:t>
            </a:r>
            <a:r>
              <a:rPr lang="en-US" sz="1400" dirty="0">
                <a:solidFill>
                  <a:srgbClr val="000000"/>
                </a:solidFill>
              </a:rPr>
              <a:t> </a:t>
            </a:r>
            <a:r>
              <a:rPr lang="en-US" sz="1400" dirty="0" err="1">
                <a:solidFill>
                  <a:srgbClr val="000000"/>
                </a:solidFill>
              </a:rPr>
              <a:t>bijvoorbeeld</a:t>
            </a:r>
            <a:r>
              <a:rPr lang="en-US" sz="1400" dirty="0">
                <a:solidFill>
                  <a:srgbClr val="000000"/>
                </a:solidFill>
              </a:rPr>
              <a:t>:  2 – 5 – 6 – etc.</a:t>
            </a:r>
          </a:p>
          <a:p>
            <a:r>
              <a:rPr lang="en-US" sz="1400" b="1" dirty="0"/>
              <a:t>	</a:t>
            </a:r>
            <a:endParaRPr lang="nl-NL" sz="1400" dirty="0"/>
          </a:p>
        </p:txBody>
      </p:sp>
    </p:spTree>
    <p:extLst>
      <p:ext uri="{BB962C8B-B14F-4D97-AF65-F5344CB8AC3E}">
        <p14:creationId xmlns:p14="http://schemas.microsoft.com/office/powerpoint/2010/main" val="82681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8CA21515-5268-4C95-A415-529929FFF268}"/>
              </a:ext>
            </a:extLst>
          </p:cNvPr>
          <p:cNvSpPr txBox="1"/>
          <p:nvPr/>
        </p:nvSpPr>
        <p:spPr>
          <a:xfrm>
            <a:off x="0" y="-77524"/>
            <a:ext cx="12192000" cy="68580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nl-NL" dirty="0"/>
          </a:p>
        </p:txBody>
      </p:sp>
      <p:sp>
        <p:nvSpPr>
          <p:cNvPr id="8" name="Ovaal 7">
            <a:extLst>
              <a:ext uri="{FF2B5EF4-FFF2-40B4-BE49-F238E27FC236}">
                <a16:creationId xmlns:a16="http://schemas.microsoft.com/office/drawing/2014/main" id="{57A58907-B824-40F1-B045-F367461C8909}"/>
              </a:ext>
            </a:extLst>
          </p:cNvPr>
          <p:cNvSpPr/>
          <p:nvPr/>
        </p:nvSpPr>
        <p:spPr>
          <a:xfrm>
            <a:off x="2188444" y="1675331"/>
            <a:ext cx="1641360" cy="450100"/>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9" name="Ovaal 8">
            <a:extLst>
              <a:ext uri="{FF2B5EF4-FFF2-40B4-BE49-F238E27FC236}">
                <a16:creationId xmlns:a16="http://schemas.microsoft.com/office/drawing/2014/main" id="{A75B85E5-B250-4909-BC81-990B25C292FC}"/>
              </a:ext>
            </a:extLst>
          </p:cNvPr>
          <p:cNvSpPr/>
          <p:nvPr/>
        </p:nvSpPr>
        <p:spPr>
          <a:xfrm>
            <a:off x="1304832" y="3183183"/>
            <a:ext cx="2036884" cy="450100"/>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Ovaal 9">
            <a:extLst>
              <a:ext uri="{FF2B5EF4-FFF2-40B4-BE49-F238E27FC236}">
                <a16:creationId xmlns:a16="http://schemas.microsoft.com/office/drawing/2014/main" id="{74653148-4FDA-4914-BD60-37372004D274}"/>
              </a:ext>
            </a:extLst>
          </p:cNvPr>
          <p:cNvSpPr/>
          <p:nvPr/>
        </p:nvSpPr>
        <p:spPr>
          <a:xfrm>
            <a:off x="7232073" y="2538611"/>
            <a:ext cx="1454728" cy="450100"/>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1" name="Ovaal 10">
            <a:extLst>
              <a:ext uri="{FF2B5EF4-FFF2-40B4-BE49-F238E27FC236}">
                <a16:creationId xmlns:a16="http://schemas.microsoft.com/office/drawing/2014/main" id="{8635598F-CD41-434A-985B-FA1A3200D36C}"/>
              </a:ext>
            </a:extLst>
          </p:cNvPr>
          <p:cNvSpPr/>
          <p:nvPr/>
        </p:nvSpPr>
        <p:spPr>
          <a:xfrm>
            <a:off x="5276295" y="2114786"/>
            <a:ext cx="1771265" cy="401053"/>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2" name="Ovaal 11">
            <a:extLst>
              <a:ext uri="{FF2B5EF4-FFF2-40B4-BE49-F238E27FC236}">
                <a16:creationId xmlns:a16="http://schemas.microsoft.com/office/drawing/2014/main" id="{E03B3363-32E5-4092-84A9-1E917236CB82}"/>
              </a:ext>
            </a:extLst>
          </p:cNvPr>
          <p:cNvSpPr/>
          <p:nvPr/>
        </p:nvSpPr>
        <p:spPr>
          <a:xfrm>
            <a:off x="5781324" y="3807353"/>
            <a:ext cx="1294715" cy="450100"/>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Ovaal 12">
            <a:extLst>
              <a:ext uri="{FF2B5EF4-FFF2-40B4-BE49-F238E27FC236}">
                <a16:creationId xmlns:a16="http://schemas.microsoft.com/office/drawing/2014/main" id="{E11827AE-6EE0-4725-A7F3-C0DC5869B2AB}"/>
              </a:ext>
            </a:extLst>
          </p:cNvPr>
          <p:cNvSpPr/>
          <p:nvPr/>
        </p:nvSpPr>
        <p:spPr>
          <a:xfrm>
            <a:off x="7959437" y="3389773"/>
            <a:ext cx="1524737" cy="450100"/>
          </a:xfrm>
          <a:prstGeom prst="ellipse">
            <a:avLst/>
          </a:prstGeom>
          <a:solidFill>
            <a:srgbClr val="9ADE9A">
              <a:alpha val="40000"/>
            </a:srgbClr>
          </a:solid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 name="Tekstvak 4">
            <a:extLst>
              <a:ext uri="{FF2B5EF4-FFF2-40B4-BE49-F238E27FC236}">
                <a16:creationId xmlns:a16="http://schemas.microsoft.com/office/drawing/2014/main" id="{5254A7A5-A623-4E3C-8B5C-E8F79684CA79}"/>
              </a:ext>
            </a:extLst>
          </p:cNvPr>
          <p:cNvSpPr txBox="1"/>
          <p:nvPr/>
        </p:nvSpPr>
        <p:spPr>
          <a:xfrm>
            <a:off x="820680" y="374788"/>
            <a:ext cx="9320847" cy="984885"/>
          </a:xfrm>
          <a:prstGeom prst="rect">
            <a:avLst/>
          </a:prstGeom>
          <a:noFill/>
        </p:spPr>
        <p:txBody>
          <a:bodyPr wrap="square" rtlCol="0">
            <a:spAutoFit/>
          </a:bodyPr>
          <a:lstStyle/>
          <a:p>
            <a:r>
              <a:rPr lang="en-US" sz="4000" dirty="0" err="1"/>
              <a:t>Een</a:t>
            </a:r>
            <a:r>
              <a:rPr lang="en-US" sz="4000" dirty="0"/>
              <a:t> </a:t>
            </a:r>
            <a:r>
              <a:rPr lang="en-US" sz="4000" dirty="0" err="1">
                <a:solidFill>
                  <a:srgbClr val="0070C0"/>
                </a:solidFill>
              </a:rPr>
              <a:t>volgorde-vraag</a:t>
            </a:r>
            <a:r>
              <a:rPr lang="en-US" sz="4000" dirty="0">
                <a:solidFill>
                  <a:srgbClr val="0070C0"/>
                </a:solidFill>
              </a:rPr>
              <a:t> (1 </a:t>
            </a:r>
            <a:r>
              <a:rPr lang="en-US" sz="4000" dirty="0" err="1">
                <a:solidFill>
                  <a:srgbClr val="0070C0"/>
                </a:solidFill>
              </a:rPr>
              <a:t>vervolg</a:t>
            </a:r>
            <a:r>
              <a:rPr lang="en-US" sz="4000" dirty="0">
                <a:solidFill>
                  <a:srgbClr val="0070C0"/>
                </a:solidFill>
              </a:rPr>
              <a:t>)</a:t>
            </a:r>
            <a:endParaRPr lang="nl-NL" sz="4000" dirty="0"/>
          </a:p>
          <a:p>
            <a:endParaRPr lang="nl-NL" dirty="0"/>
          </a:p>
        </p:txBody>
      </p:sp>
      <p:sp>
        <p:nvSpPr>
          <p:cNvPr id="14" name="Tekstvak 13">
            <a:extLst>
              <a:ext uri="{FF2B5EF4-FFF2-40B4-BE49-F238E27FC236}">
                <a16:creationId xmlns:a16="http://schemas.microsoft.com/office/drawing/2014/main" id="{8413F4BA-F227-4A1C-A120-A5C88B11F0AB}"/>
              </a:ext>
            </a:extLst>
          </p:cNvPr>
          <p:cNvSpPr txBox="1"/>
          <p:nvPr/>
        </p:nvSpPr>
        <p:spPr>
          <a:xfrm>
            <a:off x="955964" y="1326464"/>
            <a:ext cx="10673541" cy="4278094"/>
          </a:xfrm>
          <a:prstGeom prst="rect">
            <a:avLst/>
          </a:prstGeom>
          <a:noFill/>
        </p:spPr>
        <p:txBody>
          <a:bodyPr wrap="square" rtlCol="0">
            <a:spAutoFit/>
          </a:bodyPr>
          <a:lstStyle/>
          <a:p>
            <a:pPr lvl="0">
              <a:tabLst>
                <a:tab pos="354013" algn="l"/>
                <a:tab pos="8701088" algn="l"/>
              </a:tabLst>
            </a:pPr>
            <a:r>
              <a:rPr lang="nl-NL" sz="1400" b="1" dirty="0">
                <a:solidFill>
                  <a:prstClr val="black"/>
                </a:solidFill>
                <a:latin typeface="Arial" panose="020B0604020202020204" pitchFamily="34" charset="0"/>
                <a:ea typeface="Times New Roman" panose="02020603050405020304" pitchFamily="18" charset="0"/>
              </a:rPr>
              <a:t>Zet de volgende historische gebeurtenissen in de juist volgorde:</a:t>
            </a:r>
            <a:br>
              <a:rPr lang="nl-NL" sz="1400" dirty="0">
                <a:solidFill>
                  <a:prstClr val="black"/>
                </a:solidFill>
                <a:latin typeface="Arial" panose="020B0604020202020204" pitchFamily="34" charset="0"/>
                <a:ea typeface="Times New Roman" panose="02020603050405020304" pitchFamily="18" charset="0"/>
              </a:rPr>
            </a:b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1 	Tijdens de godsdienstoorlogen in Engeland wordt de katholieke Mary Stuart in opdracht van haar nicht,   </a:t>
            </a:r>
            <a:r>
              <a:rPr lang="nl-NL" sz="1400" dirty="0">
                <a:solidFill>
                  <a:srgbClr val="FF0000"/>
                </a:solidFill>
                <a:latin typeface="Lucida Handwriting" panose="03010101010101010101" pitchFamily="66" charset="0"/>
                <a:ea typeface="Times New Roman" panose="02020603050405020304" pitchFamily="18" charset="0"/>
              </a:rPr>
              <a:t>tijdvak 5 </a:t>
            </a:r>
            <a:r>
              <a:rPr lang="nl-NL" sz="1400" dirty="0">
                <a:solidFill>
                  <a:prstClr val="black"/>
                </a:solidFill>
                <a:latin typeface="Lucida Handwriting" panose="03010101010101010101" pitchFamily="66" charset="0"/>
                <a:ea typeface="Times New Roman" panose="02020603050405020304" pitchFamily="18" charset="0"/>
              </a:rPr>
              <a:t> </a:t>
            </a:r>
          </a:p>
          <a:p>
            <a:pPr lvl="0">
              <a:tabLst>
                <a:tab pos="354013" algn="l"/>
              </a:tabLst>
            </a:pPr>
            <a:r>
              <a:rPr lang="nl-NL" sz="1400" dirty="0">
                <a:solidFill>
                  <a:prstClr val="black"/>
                </a:solidFill>
                <a:latin typeface="Arial" panose="020B0604020202020204" pitchFamily="34" charset="0"/>
                <a:ea typeface="Times New Roman" panose="02020603050405020304" pitchFamily="18" charset="0"/>
              </a:rPr>
              <a:t>	de protestantse </a:t>
            </a:r>
            <a:r>
              <a:rPr lang="nl-NL" sz="1400" dirty="0" err="1">
                <a:solidFill>
                  <a:prstClr val="black"/>
                </a:solidFill>
                <a:latin typeface="Arial" panose="020B0604020202020204" pitchFamily="34" charset="0"/>
                <a:ea typeface="Times New Roman" panose="02020603050405020304" pitchFamily="18" charset="0"/>
              </a:rPr>
              <a:t>koningi</a:t>
            </a:r>
            <a:r>
              <a:rPr lang="nl-NL" sz="1400" dirty="0">
                <a:solidFill>
                  <a:prstClr val="black"/>
                </a:solidFill>
                <a:latin typeface="Arial" panose="020B0604020202020204" pitchFamily="34" charset="0"/>
                <a:ea typeface="Times New Roman" panose="02020603050405020304" pitchFamily="18" charset="0"/>
              </a:rPr>
              <a:t> Elisabeth I, onthoofd.</a:t>
            </a: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2 	Twee maanden na de wapenstilstand waarmee de Eerste Wereldoorlog eindigt, breekt in Berlijn de          </a:t>
            </a:r>
            <a:r>
              <a:rPr lang="nl-NL" sz="1400" dirty="0">
                <a:solidFill>
                  <a:srgbClr val="FF0000"/>
                </a:solidFill>
                <a:latin typeface="Lucida Handwriting" panose="03010101010101010101" pitchFamily="66" charset="0"/>
                <a:ea typeface="Times New Roman" panose="02020603050405020304" pitchFamily="18" charset="0"/>
              </a:rPr>
              <a:t>tijdvak 9</a:t>
            </a:r>
            <a:endParaRPr lang="nl-NL" sz="1400" dirty="0">
              <a:solidFill>
                <a:prstClr val="black"/>
              </a:solidFill>
              <a:latin typeface="Lucida Handwriting" panose="03010101010101010101" pitchFamily="66" charset="0"/>
              <a:ea typeface="Times New Roman" panose="02020603050405020304" pitchFamily="18" charset="0"/>
            </a:endParaRPr>
          </a:p>
          <a:p>
            <a:pPr lvl="0">
              <a:tabLst>
                <a:tab pos="354013" algn="l"/>
              </a:tabLst>
            </a:pPr>
            <a:r>
              <a:rPr lang="nl-NL" sz="1400" dirty="0">
                <a:solidFill>
                  <a:prstClr val="black"/>
                </a:solidFill>
                <a:latin typeface="Arial" panose="020B0604020202020204" pitchFamily="34" charset="0"/>
                <a:ea typeface="Times New Roman" panose="02020603050405020304" pitchFamily="18" charset="0"/>
              </a:rPr>
              <a:t>	</a:t>
            </a:r>
            <a:r>
              <a:rPr lang="nl-NL" sz="1400" dirty="0" err="1">
                <a:solidFill>
                  <a:prstClr val="black"/>
                </a:solidFill>
                <a:latin typeface="Arial" panose="020B0604020202020204" pitchFamily="34" charset="0"/>
                <a:ea typeface="Times New Roman" panose="02020603050405020304" pitchFamily="18" charset="0"/>
              </a:rPr>
              <a:t>Spartakistenopstand</a:t>
            </a:r>
            <a:r>
              <a:rPr lang="nl-NL" sz="1400" dirty="0">
                <a:solidFill>
                  <a:prstClr val="black"/>
                </a:solidFill>
                <a:latin typeface="Arial" panose="020B0604020202020204" pitchFamily="34" charset="0"/>
                <a:ea typeface="Times New Roman" panose="02020603050405020304" pitchFamily="18" charset="0"/>
              </a:rPr>
              <a:t> uit. Bij deze opstand wordt de radicale socialiste Rosa Luxemburg gedood.</a:t>
            </a: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3	In de Verenigde Staten ontstaat een jacht op communistische spionnen die atoomgeheimen verraden      </a:t>
            </a:r>
            <a:r>
              <a:rPr lang="nl-NL" sz="1400" dirty="0">
                <a:solidFill>
                  <a:srgbClr val="FF0000"/>
                </a:solidFill>
                <a:latin typeface="Lucida Handwriting" panose="03010101010101010101" pitchFamily="66" charset="0"/>
                <a:ea typeface="Times New Roman" panose="02020603050405020304" pitchFamily="18" charset="0"/>
              </a:rPr>
              <a:t>tijdvak 10</a:t>
            </a:r>
          </a:p>
          <a:p>
            <a:pPr lvl="0">
              <a:tabLst>
                <a:tab pos="354013" algn="l"/>
              </a:tabLst>
            </a:pPr>
            <a:r>
              <a:rPr lang="nl-NL" sz="1400" dirty="0">
                <a:solidFill>
                  <a:prstClr val="black"/>
                </a:solidFill>
                <a:latin typeface="Arial" panose="020B0604020202020204" pitchFamily="34" charset="0"/>
                <a:ea typeface="Times New Roman" panose="02020603050405020304" pitchFamily="18" charset="0"/>
              </a:rPr>
              <a:t>	zouden hebben. Het echtpaar Julius en </a:t>
            </a:r>
            <a:r>
              <a:rPr lang="nl-NL" sz="1400" dirty="0" err="1">
                <a:solidFill>
                  <a:prstClr val="black"/>
                </a:solidFill>
                <a:latin typeface="Arial" panose="020B0604020202020204" pitchFamily="34" charset="0"/>
                <a:ea typeface="Times New Roman" panose="02020603050405020304" pitchFamily="18" charset="0"/>
              </a:rPr>
              <a:t>Ethel</a:t>
            </a:r>
            <a:r>
              <a:rPr lang="nl-NL" sz="1400" dirty="0">
                <a:solidFill>
                  <a:prstClr val="black"/>
                </a:solidFill>
                <a:latin typeface="Arial" panose="020B0604020202020204" pitchFamily="34" charset="0"/>
                <a:ea typeface="Times New Roman" panose="02020603050405020304" pitchFamily="18" charset="0"/>
              </a:rPr>
              <a:t> Rosenberg wordt na een proces ter dood gebracht.</a:t>
            </a: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4 	De Franse koningin Marie-Antoinette wordt op het Plein van de Revolutie in Parijs onthoofd, omdat de     </a:t>
            </a:r>
            <a:r>
              <a:rPr lang="nl-NL" sz="1400" dirty="0">
                <a:solidFill>
                  <a:srgbClr val="FF0000"/>
                </a:solidFill>
                <a:latin typeface="Lucida Handwriting" panose="03010101010101010101" pitchFamily="66" charset="0"/>
                <a:ea typeface="Times New Roman" panose="02020603050405020304" pitchFamily="18" charset="0"/>
              </a:rPr>
              <a:t>tijdvak 7 </a:t>
            </a:r>
            <a:r>
              <a:rPr lang="nl-NL" sz="1400" dirty="0">
                <a:solidFill>
                  <a:prstClr val="black"/>
                </a:solidFill>
                <a:latin typeface="Arial" panose="020B0604020202020204" pitchFamily="34" charset="0"/>
                <a:ea typeface="Times New Roman" panose="02020603050405020304" pitchFamily="18" charset="0"/>
              </a:rPr>
              <a:t>	democratische revolutie is geradicaliseerd.                                                                                                    </a:t>
            </a: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5 	Tijdens de jaarlijkse paardenrennen van Epson springt de suffragette (strijdster voor vrouwenkiesrecht)    </a:t>
            </a:r>
            <a:r>
              <a:rPr lang="nl-NL" sz="1400" dirty="0">
                <a:solidFill>
                  <a:srgbClr val="FF0000"/>
                </a:solidFill>
                <a:latin typeface="Lucida Handwriting" panose="03010101010101010101" pitchFamily="66" charset="0"/>
                <a:ea typeface="Times New Roman" panose="02020603050405020304" pitchFamily="18" charset="0"/>
              </a:rPr>
              <a:t>tijdvak 8</a:t>
            </a:r>
          </a:p>
          <a:p>
            <a:pPr lvl="0">
              <a:tabLst>
                <a:tab pos="354013" algn="l"/>
              </a:tabLst>
            </a:pPr>
            <a:r>
              <a:rPr lang="nl-NL" sz="1400" dirty="0">
                <a:solidFill>
                  <a:prstClr val="black"/>
                </a:solidFill>
                <a:latin typeface="Arial" panose="020B0604020202020204" pitchFamily="34" charset="0"/>
                <a:ea typeface="Times New Roman" panose="02020603050405020304" pitchFamily="18" charset="0"/>
              </a:rPr>
              <a:t>	Emily </a:t>
            </a:r>
            <a:r>
              <a:rPr lang="nl-NL" sz="1400" dirty="0" err="1">
                <a:solidFill>
                  <a:prstClr val="black"/>
                </a:solidFill>
                <a:latin typeface="Arial" panose="020B0604020202020204" pitchFamily="34" charset="0"/>
                <a:ea typeface="Times New Roman" panose="02020603050405020304" pitchFamily="18" charset="0"/>
              </a:rPr>
              <a:t>Wilding</a:t>
            </a:r>
            <a:r>
              <a:rPr lang="nl-NL" sz="1400" dirty="0">
                <a:solidFill>
                  <a:prstClr val="black"/>
                </a:solidFill>
                <a:latin typeface="Arial" panose="020B0604020202020204" pitchFamily="34" charset="0"/>
                <a:ea typeface="Times New Roman" panose="02020603050405020304" pitchFamily="18" charset="0"/>
              </a:rPr>
              <a:t> </a:t>
            </a:r>
            <a:r>
              <a:rPr lang="nl-NL" sz="1400" dirty="0" err="1">
                <a:solidFill>
                  <a:prstClr val="black"/>
                </a:solidFill>
                <a:latin typeface="Arial" panose="020B0604020202020204" pitchFamily="34" charset="0"/>
                <a:ea typeface="Times New Roman" panose="02020603050405020304" pitchFamily="18" charset="0"/>
              </a:rPr>
              <a:t>Davison</a:t>
            </a:r>
            <a:r>
              <a:rPr lang="nl-NL" sz="1400" dirty="0">
                <a:solidFill>
                  <a:prstClr val="black"/>
                </a:solidFill>
                <a:latin typeface="Arial" panose="020B0604020202020204" pitchFamily="34" charset="0"/>
                <a:ea typeface="Times New Roman" panose="02020603050405020304" pitchFamily="18" charset="0"/>
              </a:rPr>
              <a:t> voor het paard van de koning. Zij wordt vertrapt door de paardenvoeten.</a:t>
            </a:r>
            <a:br>
              <a:rPr lang="nl-NL" sz="1400" dirty="0">
                <a:solidFill>
                  <a:prstClr val="black"/>
                </a:solidFill>
                <a:latin typeface="Arial" panose="020B0604020202020204" pitchFamily="34" charset="0"/>
                <a:ea typeface="Times New Roman" panose="02020603050405020304" pitchFamily="18" charset="0"/>
              </a:rPr>
            </a:br>
            <a:r>
              <a:rPr lang="nl-NL" sz="1400" dirty="0">
                <a:solidFill>
                  <a:prstClr val="black"/>
                </a:solidFill>
                <a:latin typeface="Arial" panose="020B0604020202020204" pitchFamily="34" charset="0"/>
                <a:ea typeface="Times New Roman" panose="02020603050405020304" pitchFamily="18" charset="0"/>
              </a:rPr>
              <a:t>6 	</a:t>
            </a:r>
            <a:r>
              <a:rPr lang="nl-NL" sz="1400" dirty="0" err="1">
                <a:solidFill>
                  <a:prstClr val="black"/>
                </a:solidFill>
                <a:latin typeface="Arial" panose="020B0604020202020204" pitchFamily="34" charset="0"/>
                <a:ea typeface="Times New Roman" panose="02020603050405020304" pitchFamily="18" charset="0"/>
              </a:rPr>
              <a:t>Verzetstrijdster</a:t>
            </a:r>
            <a:r>
              <a:rPr lang="nl-NL" sz="1400" dirty="0">
                <a:solidFill>
                  <a:prstClr val="black"/>
                </a:solidFill>
                <a:latin typeface="Arial" panose="020B0604020202020204" pitchFamily="34" charset="0"/>
                <a:ea typeface="Times New Roman" panose="02020603050405020304" pitchFamily="18" charset="0"/>
              </a:rPr>
              <a:t> Hanny Schaft wordt gefusilleerd door de Duitse bezetter.                                                     </a:t>
            </a:r>
            <a:r>
              <a:rPr lang="nl-NL" sz="1400" dirty="0">
                <a:solidFill>
                  <a:srgbClr val="FF0000"/>
                </a:solidFill>
                <a:latin typeface="Lucida Handwriting" panose="03010101010101010101" pitchFamily="66" charset="0"/>
                <a:ea typeface="Times New Roman" panose="02020603050405020304" pitchFamily="18" charset="0"/>
              </a:rPr>
              <a:t>Tijdvak 9</a:t>
            </a:r>
            <a:endParaRPr lang="nl-NL" sz="1400" dirty="0">
              <a:solidFill>
                <a:srgbClr val="FF0000"/>
              </a:solidFill>
              <a:latin typeface="Lucida Handwriting" panose="03010101010101010101" pitchFamily="66" charset="0"/>
            </a:endParaRPr>
          </a:p>
          <a:p>
            <a:endParaRPr lang="en-US" dirty="0"/>
          </a:p>
          <a:p>
            <a:endParaRPr lang="en-US" dirty="0"/>
          </a:p>
          <a:p>
            <a:endParaRPr lang="en-US" dirty="0"/>
          </a:p>
          <a:p>
            <a:r>
              <a:rPr lang="en-US" dirty="0"/>
              <a:t>De </a:t>
            </a:r>
            <a:r>
              <a:rPr lang="en-US" dirty="0" err="1"/>
              <a:t>juiste</a:t>
            </a:r>
            <a:r>
              <a:rPr lang="en-US" dirty="0"/>
              <a:t> </a:t>
            </a:r>
            <a:r>
              <a:rPr lang="en-US" dirty="0" err="1"/>
              <a:t>volgorde</a:t>
            </a:r>
            <a:r>
              <a:rPr lang="en-US" dirty="0"/>
              <a:t> is: </a:t>
            </a:r>
            <a:r>
              <a:rPr lang="en-US" dirty="0">
                <a:solidFill>
                  <a:srgbClr val="FF0000"/>
                </a:solidFill>
                <a:latin typeface="Lucida Handwriting" panose="03010101010101010101" pitchFamily="66" charset="0"/>
              </a:rPr>
              <a:t>1 – 4 – 5 – 2 – 6 - 3</a:t>
            </a:r>
            <a:endParaRPr lang="nl-NL" dirty="0"/>
          </a:p>
          <a:p>
            <a:endParaRPr lang="en-US" dirty="0"/>
          </a:p>
        </p:txBody>
      </p:sp>
    </p:spTree>
    <p:extLst>
      <p:ext uri="{BB962C8B-B14F-4D97-AF65-F5344CB8AC3E}">
        <p14:creationId xmlns:p14="http://schemas.microsoft.com/office/powerpoint/2010/main" val="362785097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726</TotalTime>
  <Words>719</Words>
  <Application>Microsoft Office PowerPoint</Application>
  <PresentationFormat>Breedbeeld</PresentationFormat>
  <Paragraphs>236</Paragraphs>
  <Slides>14</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14</vt:i4>
      </vt:variant>
    </vt:vector>
  </HeadingPairs>
  <TitlesOfParts>
    <vt:vector size="22" baseType="lpstr">
      <vt:lpstr>Arial</vt:lpstr>
      <vt:lpstr>Arial Narrow</vt:lpstr>
      <vt:lpstr>Calibri</vt:lpstr>
      <vt:lpstr>Calibri Light</vt:lpstr>
      <vt:lpstr>Comic Sans MS</vt:lpstr>
      <vt:lpstr>Lucida Handwriting</vt:lpstr>
      <vt:lpstr>Times New Roman</vt:lpstr>
      <vt:lpstr>Kantoorthema</vt:lpstr>
      <vt:lpstr>Effectief antwoord geven op examenvragen GESCHIEDENIS      </vt:lpstr>
      <vt:lpstr>Stap 1: herken  de soort vraag        De meest voorkomende examenvragen: - oorzakelijk verband-vragen (leg uit; verklaar; waarom) (20-30%) - argumentatie-vragen (beredeneer; laat zien; toon aan) (15-25%) - toepassingvragen (leg uit; laat zien; toon aan) (H: 20%,V: 10%) - volgorde-vragen (zet in de juiste volgorde) (5 – 10%) - kenmerkend aspectvragen (noem, leg uit) (H: 15%, V:10%) - historische vaardigheden-vragen (leg uit; geef aan) (10%)  - combinatievragen (koppel aan; verbind) (0-5%)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geef je effectief antwoord op examenvragen?</dc:title>
  <dc:creator>Bas Schuijt</dc:creator>
  <cp:lastModifiedBy>Bas Schuijt</cp:lastModifiedBy>
  <cp:revision>79</cp:revision>
  <dcterms:created xsi:type="dcterms:W3CDTF">2017-07-12T16:31:11Z</dcterms:created>
  <dcterms:modified xsi:type="dcterms:W3CDTF">2018-02-01T18:08:05Z</dcterms:modified>
</cp:coreProperties>
</file>