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426" r:id="rId2"/>
    <p:sldId id="449" r:id="rId3"/>
    <p:sldId id="425" r:id="rId4"/>
    <p:sldId id="427" r:id="rId5"/>
    <p:sldId id="428" r:id="rId6"/>
    <p:sldId id="429" r:id="rId7"/>
    <p:sldId id="424" r:id="rId8"/>
    <p:sldId id="433" r:id="rId9"/>
    <p:sldId id="436" r:id="rId10"/>
    <p:sldId id="432" r:id="rId11"/>
    <p:sldId id="431" r:id="rId12"/>
    <p:sldId id="437" r:id="rId13"/>
    <p:sldId id="438" r:id="rId14"/>
    <p:sldId id="430" r:id="rId15"/>
    <p:sldId id="435" r:id="rId16"/>
    <p:sldId id="434" r:id="rId17"/>
    <p:sldId id="439" r:id="rId18"/>
    <p:sldId id="440" r:id="rId19"/>
    <p:sldId id="441" r:id="rId20"/>
    <p:sldId id="442" r:id="rId21"/>
    <p:sldId id="443" r:id="rId22"/>
    <p:sldId id="444" r:id="rId23"/>
    <p:sldId id="445" r:id="rId24"/>
    <p:sldId id="448" r:id="rId25"/>
    <p:sldId id="446" r:id="rId26"/>
    <p:sldId id="447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s Schuijt" initials="BS" lastIdx="1" clrIdx="0">
    <p:extLst>
      <p:ext uri="{19B8F6BF-5375-455C-9EA6-DF929625EA0E}">
        <p15:presenceInfo xmlns:p15="http://schemas.microsoft.com/office/powerpoint/2012/main" userId="37a38d2cd87202d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588BB-3404-4BAA-ADB1-4650EBA23718}" type="datetimeFigureOut">
              <a:rPr lang="nl-NL" smtClean="0"/>
              <a:t>18-1-2021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32069-A0C9-4BBD-B2CE-B09C612910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863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BFACDDE8-1B5B-4B73-8E35-7889F1958EF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448801" y="135256"/>
            <a:ext cx="2400300" cy="12001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nl-NL" altLang="nl-NL" sz="1016" dirty="0">
                <a:solidFill>
                  <a:prstClr val="black"/>
                </a:solidFill>
              </a:rPr>
              <a:t>Koude Oorlog 1948-1991</a:t>
            </a:r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ECB1EAE1-9EB5-4972-A680-E2E55EEDE3B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17500" y="135256"/>
            <a:ext cx="1778000" cy="12001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nl-NL" altLang="nl-NL" sz="1016" dirty="0">
                <a:solidFill>
                  <a:prstClr val="black"/>
                </a:solidFill>
              </a:rPr>
              <a:t>Historische Contexten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0D5A53D-AB8A-41DD-8EE4-A5B9142B02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1457518" y="306706"/>
            <a:ext cx="391583" cy="3486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1338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prekendverleden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B649"/>
            </a:gs>
            <a:gs pos="24001">
              <a:srgbClr val="C3D69B"/>
            </a:gs>
            <a:gs pos="98000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08533443-DD2A-4C7B-9569-7E567CD750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84" y="6560821"/>
            <a:ext cx="1210733" cy="20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E0BD75CF-195C-440B-8C26-3425F55CFED3}"/>
              </a:ext>
            </a:extLst>
          </p:cNvPr>
          <p:cNvSpPr txBox="1">
            <a:spLocks/>
          </p:cNvSpPr>
          <p:nvPr userDrawn="1"/>
        </p:nvSpPr>
        <p:spPr>
          <a:xfrm>
            <a:off x="317500" y="6560820"/>
            <a:ext cx="196851" cy="26098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nl-NL"/>
            </a:defPPr>
            <a:lvl1pPr marL="0" algn="l" defTabSz="914400" rtl="0" eaLnBrk="1" latinLnBrk="0" hangingPunct="1">
              <a:defRPr sz="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129" i="0" dirty="0">
                <a:solidFill>
                  <a:schemeClr val="tx1"/>
                </a:solidFill>
              </a:rPr>
              <a:t>©</a:t>
            </a:r>
          </a:p>
        </p:txBody>
      </p:sp>
      <p:sp>
        <p:nvSpPr>
          <p:cNvPr id="6" name="Tekstvak 44">
            <a:extLst>
              <a:ext uri="{FF2B5EF4-FFF2-40B4-BE49-F238E27FC236}">
                <a16:creationId xmlns:a16="http://schemas.microsoft.com/office/drawing/2014/main" id="{580627CE-A670-4A7D-8123-33413F5962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36018" y="6587490"/>
            <a:ext cx="3117849" cy="237203"/>
          </a:xfrm>
          <a:prstGeom prst="rect">
            <a:avLst/>
          </a:prstGeom>
          <a:noFill/>
          <a:ln>
            <a:noFill/>
          </a:ln>
        </p:spPr>
        <p:txBody>
          <a:bodyPr lIns="80096" tIns="40048" rIns="80096" bIns="400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497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NL" sz="1016" i="1" dirty="0">
                <a:solidFill>
                  <a:prstClr val="black"/>
                </a:solidFill>
              </a:rPr>
              <a:t>Examenkaternen met Historische Contexten</a:t>
            </a:r>
          </a:p>
        </p:txBody>
      </p:sp>
      <p:sp>
        <p:nvSpPr>
          <p:cNvPr id="5" name="Tekstvak 44">
            <a:extLst>
              <a:ext uri="{FF2B5EF4-FFF2-40B4-BE49-F238E27FC236}">
                <a16:creationId xmlns:a16="http://schemas.microsoft.com/office/drawing/2014/main" id="{41521E86-E2DA-4F23-83CE-A1DA5D5444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96867" y="6585586"/>
            <a:ext cx="3117851" cy="237203"/>
          </a:xfrm>
          <a:prstGeom prst="rect">
            <a:avLst/>
          </a:prstGeom>
          <a:noFill/>
          <a:ln>
            <a:noFill/>
          </a:ln>
        </p:spPr>
        <p:txBody>
          <a:bodyPr lIns="80096" tIns="40048" rIns="80096" bIns="400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7497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NL" sz="1016" dirty="0">
                <a:solidFill>
                  <a:prstClr val="black"/>
                </a:solidFill>
                <a:hlinkClick r:id="rId4"/>
              </a:rPr>
              <a:t>www.sprekendverleden.com</a:t>
            </a:r>
            <a:endParaRPr lang="nl-NL" altLang="nl-NL" sz="1016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6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nl-NL" sz="1320" kern="1200" cap="all">
          <a:solidFill>
            <a:schemeClr val="tx1"/>
          </a:solidFill>
          <a:latin typeface="Calibri" pitchFamily="34" charset="0"/>
          <a:ea typeface="+mn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32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32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32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320">
          <a:solidFill>
            <a:schemeClr val="tx1"/>
          </a:solidFill>
          <a:latin typeface="Calibri" pitchFamily="34" charset="0"/>
          <a:cs typeface="Arial" charset="0"/>
        </a:defRPr>
      </a:lvl5pPr>
      <a:lvl6pPr marL="480593" algn="ctr" rtl="0" fontAlgn="base">
        <a:spcBef>
          <a:spcPct val="0"/>
        </a:spcBef>
        <a:spcAft>
          <a:spcPct val="0"/>
        </a:spcAft>
        <a:defRPr sz="1468">
          <a:solidFill>
            <a:schemeClr val="tx1"/>
          </a:solidFill>
          <a:latin typeface="Calibri" pitchFamily="34" charset="0"/>
          <a:cs typeface="Arial" charset="0"/>
        </a:defRPr>
      </a:lvl6pPr>
      <a:lvl7pPr marL="961186" algn="ctr" rtl="0" fontAlgn="base">
        <a:spcBef>
          <a:spcPct val="0"/>
        </a:spcBef>
        <a:spcAft>
          <a:spcPct val="0"/>
        </a:spcAft>
        <a:defRPr sz="1468">
          <a:solidFill>
            <a:schemeClr val="tx1"/>
          </a:solidFill>
          <a:latin typeface="Calibri" pitchFamily="34" charset="0"/>
          <a:cs typeface="Arial" charset="0"/>
        </a:defRPr>
      </a:lvl7pPr>
      <a:lvl8pPr marL="1441780" algn="ctr" rtl="0" fontAlgn="base">
        <a:spcBef>
          <a:spcPct val="0"/>
        </a:spcBef>
        <a:spcAft>
          <a:spcPct val="0"/>
        </a:spcAft>
        <a:defRPr sz="1468">
          <a:solidFill>
            <a:schemeClr val="tx1"/>
          </a:solidFill>
          <a:latin typeface="Calibri" pitchFamily="34" charset="0"/>
          <a:cs typeface="Arial" charset="0"/>
        </a:defRPr>
      </a:lvl8pPr>
      <a:lvl9pPr marL="1922371" algn="ctr" rtl="0" fontAlgn="base">
        <a:spcBef>
          <a:spcPct val="0"/>
        </a:spcBef>
        <a:spcAft>
          <a:spcPct val="0"/>
        </a:spcAft>
        <a:defRPr sz="1468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lang="nl-NL" sz="1080" i="1" kern="1200" dirty="0">
          <a:solidFill>
            <a:schemeClr val="tx1"/>
          </a:solidFill>
          <a:latin typeface="Calibri" pitchFamily="34" charset="0"/>
          <a:ea typeface="+mn-ea"/>
          <a:cs typeface="Arial" charset="0"/>
        </a:defRPr>
      </a:lvl1pPr>
      <a:lvl2pPr marL="775336" indent="-29527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nl-NL" sz="2880" kern="1200" dirty="0">
          <a:solidFill>
            <a:schemeClr val="tx1"/>
          </a:solidFill>
          <a:latin typeface="Calibri" pitchFamily="34" charset="0"/>
          <a:ea typeface="+mn-ea"/>
          <a:cs typeface="Arial" charset="0"/>
        </a:defRPr>
      </a:lvl2pPr>
      <a:lvl3pPr marL="1196340" indent="-23431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nl-NL" sz="2280" kern="1200" dirty="0">
          <a:solidFill>
            <a:schemeClr val="tx1"/>
          </a:solidFill>
          <a:latin typeface="Calibri" pitchFamily="34" charset="0"/>
          <a:ea typeface="+mn-ea"/>
          <a:cs typeface="Arial" charset="0"/>
        </a:defRPr>
      </a:lvl3pPr>
      <a:lvl4pPr marL="1678306" indent="-23431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nl-NL" kern="1200" dirty="0">
          <a:solidFill>
            <a:schemeClr val="tx1"/>
          </a:solidFill>
          <a:latin typeface="Calibri" pitchFamily="34" charset="0"/>
          <a:ea typeface="+mn-ea"/>
          <a:cs typeface="Arial" charset="0"/>
        </a:defRPr>
      </a:lvl4pPr>
      <a:lvl5pPr marL="2158366" indent="-23431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nl-NL" kern="1200" dirty="0">
          <a:solidFill>
            <a:schemeClr val="tx1"/>
          </a:solidFill>
          <a:latin typeface="Calibri" pitchFamily="34" charset="0"/>
          <a:ea typeface="+mn-ea"/>
          <a:cs typeface="Arial" charset="0"/>
        </a:defRPr>
      </a:lvl5pPr>
      <a:lvl6pPr marL="2643262" indent="-240296" algn="l" defTabSz="9611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44" kern="1200">
          <a:solidFill>
            <a:schemeClr val="tx1"/>
          </a:solidFill>
          <a:latin typeface="+mn-lt"/>
          <a:ea typeface="+mn-ea"/>
          <a:cs typeface="+mn-cs"/>
        </a:defRPr>
      </a:lvl6pPr>
      <a:lvl7pPr marL="3123854" indent="-240296" algn="l" defTabSz="9611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44" kern="1200">
          <a:solidFill>
            <a:schemeClr val="tx1"/>
          </a:solidFill>
          <a:latin typeface="+mn-lt"/>
          <a:ea typeface="+mn-ea"/>
          <a:cs typeface="+mn-cs"/>
        </a:defRPr>
      </a:lvl7pPr>
      <a:lvl8pPr marL="3604446" indent="-240296" algn="l" defTabSz="9611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44" kern="1200">
          <a:solidFill>
            <a:schemeClr val="tx1"/>
          </a:solidFill>
          <a:latin typeface="+mn-lt"/>
          <a:ea typeface="+mn-ea"/>
          <a:cs typeface="+mn-cs"/>
        </a:defRPr>
      </a:lvl8pPr>
      <a:lvl9pPr marL="4085040" indent="-240296" algn="l" defTabSz="9611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61186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1pPr>
      <a:lvl2pPr marL="480593" algn="l" defTabSz="961186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2pPr>
      <a:lvl3pPr marL="961186" algn="l" defTabSz="961186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3pPr>
      <a:lvl4pPr marL="1441780" algn="l" defTabSz="961186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4pPr>
      <a:lvl5pPr marL="1922371" algn="l" defTabSz="961186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5pPr>
      <a:lvl6pPr marL="2402965" algn="l" defTabSz="961186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6pPr>
      <a:lvl7pPr marL="2883557" algn="l" defTabSz="961186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7pPr>
      <a:lvl8pPr marL="3364150" algn="l" defTabSz="961186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8pPr>
      <a:lvl9pPr marL="3844745" algn="l" defTabSz="961186" rtl="0" eaLnBrk="1" latinLnBrk="0" hangingPunct="1">
        <a:defRPr sz="19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google.nl/url?sa=i&amp;url=http%3A%2F%2Fin.beeldengeluid.nl%2Fkanaal%2F4017-emigranten&amp;psig=AOvVaw0RD96__qbbzsOvj62BTbvS&amp;ust=1589476589005000&amp;source=images&amp;cd=vfe&amp;ved=0CAIQjRxqFwoTCID94e2rsekCFQAAAAAdAAAAABAK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vogel&#10;&#10;Automatisch gegenereerde beschrijving">
            <a:extLst>
              <a:ext uri="{FF2B5EF4-FFF2-40B4-BE49-F238E27FC236}">
                <a16:creationId xmlns:a16="http://schemas.microsoft.com/office/drawing/2014/main" id="{A4FE3BC2-FB4E-4263-938A-384B71ECF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51"/>
            <a:ext cx="12192000" cy="68580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D017A1CC-5E39-49EC-BEB2-2F9F08B04E0B}"/>
              </a:ext>
            </a:extLst>
          </p:cNvPr>
          <p:cNvSpPr/>
          <p:nvPr/>
        </p:nvSpPr>
        <p:spPr>
          <a:xfrm>
            <a:off x="4006938" y="316798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 err="1"/>
              <a:t>Vooraf</a:t>
            </a:r>
            <a:r>
              <a:rPr lang="en-US" sz="1600" b="1" dirty="0"/>
              <a:t>:</a:t>
            </a:r>
          </a:p>
          <a:p>
            <a:pPr algn="ctr" eaLnBrk="1" hangingPunct="1">
              <a:defRPr/>
            </a:pPr>
            <a:r>
              <a:rPr lang="en-US" sz="1600" b="1" dirty="0"/>
              <a:t>Nederland TOEN - NU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BE5E03B-6EF7-414B-B8E7-30EA18AFC37D}"/>
              </a:ext>
            </a:extLst>
          </p:cNvPr>
          <p:cNvSpPr/>
          <p:nvPr/>
        </p:nvSpPr>
        <p:spPr>
          <a:xfrm>
            <a:off x="179110" y="994661"/>
            <a:ext cx="2971584" cy="569386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NEDERLAND TOEN (1948)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Ons land was grotendeels verwoest door WO-II: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De meeste Nederlanders waren arm (WO-II en crisisjaren);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De gezinnen waren groot;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Mannen waren kostwinner,  vrouwen werkten thuis;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Gehoorzaamheid en fatsoen waren belangrijke waarden;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Nederland is emigratieland;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Vrouwen waren ondergeschikt;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Jongeren hadden niets te vertellen;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Nederland was blank;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Nederland was gesloten;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Nederlanders werkten hard, en hadden weinig vrije tijd;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Nederland was politiek verdeeld (volgens de zuilen);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Nederland stelde niet veel voor in de wereld;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Nederland was uniform (iedereen ziet er hetzelfde uit / doet hetzelfde);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Etc.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D8CF8CE-6E8A-460C-AA02-2B45C4DC50AA}"/>
              </a:ext>
            </a:extLst>
          </p:cNvPr>
          <p:cNvSpPr/>
          <p:nvPr/>
        </p:nvSpPr>
        <p:spPr>
          <a:xfrm>
            <a:off x="8910636" y="700295"/>
            <a:ext cx="2971584" cy="612475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NEDERLAND NU</a:t>
            </a:r>
            <a:endParaRPr lang="nl-NL" sz="1400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Ons land ziet er verzorgd uit;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Veel Nederlanders zijn (stinkend) rijk;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Steeds meer Nederlanders groeien op in kleine gezinnen;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Mannen en vrouwen hebben een betaalde baan;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(individuele) Vrijheid en zelfredzaamheid zijn belangrijke waarden;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Nederland is immigratieland;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Vrouwen zijn gelijkwaardig;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Jongeren tellen mee, hebben een eigen leefwereld/subcultuur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Nederland is multi-etnisch (kleurrijk);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Nederland is open;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Nederlanders zijn productief, en hebben veel vrije tijd;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Nederland is politiek verdeeld (tweedeling);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Nederland doet mee in Europa en de Wereld;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Nederland is pluriform (enorm veel verschillen)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Etc.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2EE46C5-9CE7-4D20-9CE4-B16C2E80CA2B}"/>
              </a:ext>
            </a:extLst>
          </p:cNvPr>
          <p:cNvCxnSpPr>
            <a:cxnSpLocks/>
          </p:cNvCxnSpPr>
          <p:nvPr/>
        </p:nvCxnSpPr>
        <p:spPr>
          <a:xfrm flipH="1">
            <a:off x="3259908" y="1516131"/>
            <a:ext cx="691979" cy="98020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3751188-C5CA-4A86-B6E8-F812A9A9E728}"/>
              </a:ext>
            </a:extLst>
          </p:cNvPr>
          <p:cNvCxnSpPr>
            <a:cxnSpLocks/>
          </p:cNvCxnSpPr>
          <p:nvPr/>
        </p:nvCxnSpPr>
        <p:spPr>
          <a:xfrm>
            <a:off x="8110431" y="1539872"/>
            <a:ext cx="695818" cy="95093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367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man, persoon, dragen, kijken&#10;&#10;Automatisch gegenereerde beschrijving">
            <a:extLst>
              <a:ext uri="{FF2B5EF4-FFF2-40B4-BE49-F238E27FC236}">
                <a16:creationId xmlns:a16="http://schemas.microsoft.com/office/drawing/2014/main" id="{6FC9E97F-DBB1-4811-8A48-5B17B096F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7" y="1"/>
            <a:ext cx="12166993" cy="68580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4DE28518-7925-4401-9E60-4B44171B09AD}"/>
              </a:ext>
            </a:extLst>
          </p:cNvPr>
          <p:cNvSpPr/>
          <p:nvPr/>
        </p:nvSpPr>
        <p:spPr>
          <a:xfrm>
            <a:off x="4386521" y="506242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1.7 De </a:t>
            </a:r>
            <a:r>
              <a:rPr lang="en-US" sz="1600" b="1" dirty="0" err="1"/>
              <a:t>positie</a:t>
            </a:r>
            <a:r>
              <a:rPr lang="en-US" sz="1600" b="1" dirty="0"/>
              <a:t> van de vrouw </a:t>
            </a:r>
            <a:r>
              <a:rPr lang="en-US" sz="1600" b="1" dirty="0" err="1"/>
              <a:t>verandert</a:t>
            </a:r>
            <a:r>
              <a:rPr lang="en-US" sz="1600" b="1" dirty="0"/>
              <a:t> – </a:t>
            </a:r>
            <a:r>
              <a:rPr lang="en-US" sz="1600" b="1" dirty="0" err="1"/>
              <a:t>oorzaken</a:t>
            </a:r>
            <a:endParaRPr lang="en-US" sz="1600" b="1" dirty="0"/>
          </a:p>
          <a:p>
            <a:pPr algn="ctr" eaLnBrk="1" hangingPunct="1">
              <a:defRPr/>
            </a:pPr>
            <a:r>
              <a:rPr lang="en-US" sz="1600" b="1" dirty="0"/>
              <a:t>(</a:t>
            </a:r>
            <a:r>
              <a:rPr lang="en-US" sz="1600" b="1" dirty="0" err="1"/>
              <a:t>jaren</a:t>
            </a:r>
            <a:r>
              <a:rPr lang="en-US" sz="1600" b="1" dirty="0"/>
              <a:t> ’50 – ’60)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D36B1803-1ACB-44FD-BF30-D12A6D50B54D}"/>
              </a:ext>
            </a:extLst>
          </p:cNvPr>
          <p:cNvSpPr/>
          <p:nvPr/>
        </p:nvSpPr>
        <p:spPr>
          <a:xfrm>
            <a:off x="25007" y="991453"/>
            <a:ext cx="3375239" cy="3108543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1400" b="1" dirty="0">
                <a:solidFill>
                  <a:schemeClr val="tx1"/>
                </a:solidFill>
              </a:rPr>
              <a:t>WETTELIJKE HANDELINGSONBEKWAAMHEID AFGESCHAFT (1956)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Tot die </a:t>
            </a:r>
            <a:r>
              <a:rPr lang="en-US" sz="1400" b="1" dirty="0" err="1">
                <a:solidFill>
                  <a:schemeClr val="tx1"/>
                </a:solidFill>
              </a:rPr>
              <a:t>tijd</a:t>
            </a:r>
            <a:r>
              <a:rPr lang="en-US" sz="1400" b="1" dirty="0">
                <a:solidFill>
                  <a:schemeClr val="tx1"/>
                </a:solidFill>
              </a:rPr>
              <a:t>….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werkten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getrouwde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vrouwen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niet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bij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overheid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had </a:t>
            </a: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getrouwde</a:t>
            </a:r>
            <a:r>
              <a:rPr lang="en-US" sz="1400" dirty="0">
                <a:solidFill>
                  <a:schemeClr val="tx1"/>
                </a:solidFill>
              </a:rPr>
              <a:t> vrouw </a:t>
            </a:r>
            <a:r>
              <a:rPr lang="en-US" sz="1400" dirty="0" err="1">
                <a:solidFill>
                  <a:schemeClr val="tx1"/>
                </a:solidFill>
              </a:rPr>
              <a:t>bij</a:t>
            </a:r>
            <a:r>
              <a:rPr lang="en-US" sz="1400" dirty="0">
                <a:solidFill>
                  <a:schemeClr val="tx1"/>
                </a:solidFill>
              </a:rPr>
              <a:t> ‘</a:t>
            </a:r>
            <a:r>
              <a:rPr lang="en-US" sz="1400" dirty="0" err="1">
                <a:solidFill>
                  <a:schemeClr val="tx1"/>
                </a:solidFill>
              </a:rPr>
              <a:t>zaken</a:t>
            </a:r>
            <a:r>
              <a:rPr lang="en-US" sz="1400" dirty="0">
                <a:solidFill>
                  <a:schemeClr val="tx1"/>
                </a:solidFill>
              </a:rPr>
              <a:t>’ </a:t>
            </a:r>
            <a:r>
              <a:rPr lang="en-US" sz="1400" dirty="0" err="1">
                <a:solidFill>
                  <a:schemeClr val="tx1"/>
                </a:solidFill>
              </a:rPr>
              <a:t>toestemming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nodig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haar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echtgenoot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Door </a:t>
            </a:r>
            <a:r>
              <a:rPr lang="en-US" sz="1400" b="1" dirty="0" err="1">
                <a:solidFill>
                  <a:schemeClr val="tx1"/>
                </a:solidFill>
              </a:rPr>
              <a:t>afschaffing</a:t>
            </a:r>
            <a:r>
              <a:rPr lang="en-US" sz="1400" b="1" dirty="0">
                <a:solidFill>
                  <a:schemeClr val="tx1"/>
                </a:solidFill>
              </a:rPr>
              <a:t> …..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kregen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vrouwen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gelijke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rechten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DUS DE GETROUWDE VROUW KON NU BLIJVEN WERKEN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0E197E1-F1D5-4408-85A6-AA851C59136C}"/>
              </a:ext>
            </a:extLst>
          </p:cNvPr>
          <p:cNvSpPr/>
          <p:nvPr/>
        </p:nvSpPr>
        <p:spPr>
          <a:xfrm>
            <a:off x="8841260" y="550981"/>
            <a:ext cx="3350740" cy="28931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 startAt="2"/>
              <a:defRPr/>
            </a:pPr>
            <a:r>
              <a:rPr lang="en-US" sz="1400" b="1" dirty="0">
                <a:solidFill>
                  <a:schemeClr val="tx1"/>
                </a:solidFill>
              </a:rPr>
              <a:t>INTRODUCTIE VAN ANTICONCEPTIEPIL</a:t>
            </a:r>
            <a:endParaRPr lang="en-US" sz="1400" dirty="0">
              <a:solidFill>
                <a:schemeClr val="tx1"/>
              </a:solidFill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 startAt="2"/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Tot die </a:t>
            </a:r>
            <a:r>
              <a:rPr lang="en-US" sz="1400" b="1" dirty="0" err="1">
                <a:solidFill>
                  <a:schemeClr val="tx1"/>
                </a:solidFill>
              </a:rPr>
              <a:t>tijd</a:t>
            </a:r>
            <a:r>
              <a:rPr lang="en-US" sz="1400" b="1" dirty="0">
                <a:solidFill>
                  <a:schemeClr val="tx1"/>
                </a:solidFill>
              </a:rPr>
              <a:t> ….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gebruikten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echtparen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nauwelijks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voorbehoedsmiddellen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waren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gezinnen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groot</a:t>
            </a:r>
            <a:r>
              <a:rPr lang="en-US" sz="1400" dirty="0">
                <a:solidFill>
                  <a:schemeClr val="tx1"/>
                </a:solidFill>
              </a:rPr>
              <a:t> (10 </a:t>
            </a:r>
            <a:r>
              <a:rPr lang="en-US" sz="1400" dirty="0" err="1">
                <a:solidFill>
                  <a:schemeClr val="tx1"/>
                </a:solidFill>
              </a:rPr>
              <a:t>kinderen</a:t>
            </a:r>
            <a:r>
              <a:rPr lang="en-US" sz="1400" dirty="0">
                <a:solidFill>
                  <a:schemeClr val="tx1"/>
                </a:solidFill>
              </a:rPr>
              <a:t>!)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Door de PIL ……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is </a:t>
            </a:r>
            <a:r>
              <a:rPr lang="en-US" sz="1400" dirty="0" err="1">
                <a:solidFill>
                  <a:schemeClr val="tx1"/>
                </a:solidFill>
              </a:rPr>
              <a:t>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geboorteplanning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zijn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gezinnen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stuk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kleiner</a:t>
            </a:r>
            <a:r>
              <a:rPr lang="en-US" sz="1400" dirty="0">
                <a:solidFill>
                  <a:schemeClr val="tx1"/>
                </a:solidFill>
              </a:rPr>
              <a:t> (0-4 </a:t>
            </a:r>
            <a:r>
              <a:rPr lang="en-US" sz="1400" dirty="0" err="1">
                <a:solidFill>
                  <a:schemeClr val="tx1"/>
                </a:solidFill>
              </a:rPr>
              <a:t>kinderen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DUS WERD DE VROUW MEER DAN ALLEEN  MOEDER EN HUISVROUW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EDFF0BA-704F-44CD-BF59-FDE7513AB024}"/>
              </a:ext>
            </a:extLst>
          </p:cNvPr>
          <p:cNvSpPr/>
          <p:nvPr/>
        </p:nvSpPr>
        <p:spPr>
          <a:xfrm>
            <a:off x="7672560" y="3919934"/>
            <a:ext cx="4494433" cy="2462213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4. NIEUWE ECHTSCHEIDINGSWET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 startAt="3"/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Tot die </a:t>
            </a:r>
            <a:r>
              <a:rPr lang="en-US" sz="1400" b="1" dirty="0" err="1">
                <a:solidFill>
                  <a:schemeClr val="tx1"/>
                </a:solidFill>
              </a:rPr>
              <a:t>tijd</a:t>
            </a:r>
            <a:r>
              <a:rPr lang="en-US" sz="1400" b="1" dirty="0">
                <a:solidFill>
                  <a:schemeClr val="tx1"/>
                </a:solidFill>
              </a:rPr>
              <a:t> …..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konden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vrouwen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alleen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scheiden</a:t>
            </a:r>
            <a:r>
              <a:rPr lang="en-US" sz="1400" dirty="0">
                <a:solidFill>
                  <a:schemeClr val="tx1"/>
                </a:solidFill>
              </a:rPr>
              <a:t> met </a:t>
            </a:r>
            <a:r>
              <a:rPr lang="en-US" sz="1400" dirty="0" err="1">
                <a:solidFill>
                  <a:schemeClr val="tx1"/>
                </a:solidFill>
              </a:rPr>
              <a:t>toestemming</a:t>
            </a:r>
            <a:r>
              <a:rPr lang="en-US" sz="1400" dirty="0">
                <a:solidFill>
                  <a:schemeClr val="tx1"/>
                </a:solidFill>
              </a:rPr>
              <a:t> van de man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was </a:t>
            </a:r>
            <a:r>
              <a:rPr lang="en-US" sz="1400" dirty="0" err="1">
                <a:solidFill>
                  <a:schemeClr val="tx1"/>
                </a:solidFill>
              </a:rPr>
              <a:t>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recht</a:t>
            </a:r>
            <a:r>
              <a:rPr lang="en-US" sz="1400" dirty="0">
                <a:solidFill>
                  <a:schemeClr val="tx1"/>
                </a:solidFill>
              </a:rPr>
              <a:t> op </a:t>
            </a:r>
            <a:r>
              <a:rPr lang="en-US" sz="1400" dirty="0" err="1">
                <a:solidFill>
                  <a:schemeClr val="tx1"/>
                </a:solidFill>
              </a:rPr>
              <a:t>alimentatie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Door de </a:t>
            </a:r>
            <a:r>
              <a:rPr lang="en-US" sz="1400" b="1" dirty="0" err="1">
                <a:solidFill>
                  <a:schemeClr val="tx1"/>
                </a:solidFill>
              </a:rPr>
              <a:t>nieuwe</a:t>
            </a:r>
            <a:r>
              <a:rPr lang="en-US" sz="1400" b="1" dirty="0">
                <a:solidFill>
                  <a:schemeClr val="tx1"/>
                </a:solidFill>
              </a:rPr>
              <a:t> wet …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mochten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vrouwen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eenzijdig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echtscheiding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aanvragen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was </a:t>
            </a:r>
            <a:r>
              <a:rPr lang="en-US" sz="1400" dirty="0" err="1">
                <a:solidFill>
                  <a:schemeClr val="tx1"/>
                </a:solidFill>
              </a:rPr>
              <a:t>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recht</a:t>
            </a:r>
            <a:r>
              <a:rPr lang="en-US" sz="1400" dirty="0">
                <a:solidFill>
                  <a:schemeClr val="tx1"/>
                </a:solidFill>
              </a:rPr>
              <a:t> op </a:t>
            </a:r>
            <a:r>
              <a:rPr lang="en-US" sz="1400" dirty="0" err="1">
                <a:solidFill>
                  <a:schemeClr val="tx1"/>
                </a:solidFill>
              </a:rPr>
              <a:t>alimentatie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DUS WAS DE VROUW MINDER AFHANKELIJK VAN DE MAN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EE05CA0-7546-45FB-9806-503A37C5D6C3}"/>
              </a:ext>
            </a:extLst>
          </p:cNvPr>
          <p:cNvSpPr/>
          <p:nvPr/>
        </p:nvSpPr>
        <p:spPr>
          <a:xfrm>
            <a:off x="3752648" y="3970893"/>
            <a:ext cx="3375239" cy="28931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3. NIEUWE ONDERWIJSWETGEVING (1968)</a:t>
            </a:r>
            <a:endParaRPr lang="en-US" sz="1400" dirty="0">
              <a:solidFill>
                <a:schemeClr val="tx1"/>
              </a:solidFill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 startAt="4"/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Tot die </a:t>
            </a:r>
            <a:r>
              <a:rPr lang="en-US" sz="1400" b="1" dirty="0" err="1">
                <a:solidFill>
                  <a:schemeClr val="tx1"/>
                </a:solidFill>
              </a:rPr>
              <a:t>tijd</a:t>
            </a:r>
            <a:r>
              <a:rPr lang="en-US" sz="1400" b="1" dirty="0">
                <a:solidFill>
                  <a:schemeClr val="tx1"/>
                </a:solidFill>
              </a:rPr>
              <a:t>…..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gingen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meisjes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wel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naar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huishoud</a:t>
            </a:r>
            <a:r>
              <a:rPr lang="en-US" sz="1400" dirty="0">
                <a:solidFill>
                  <a:schemeClr val="tx1"/>
                </a:solidFill>
              </a:rPr>
              <a:t>-school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de mms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gingen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meisjes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zelden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naar</a:t>
            </a:r>
            <a:r>
              <a:rPr lang="en-US" sz="1400" dirty="0">
                <a:solidFill>
                  <a:schemeClr val="tx1"/>
                </a:solidFill>
              </a:rPr>
              <a:t> HBO / </a:t>
            </a:r>
            <a:r>
              <a:rPr lang="en-US" sz="1400" dirty="0" err="1">
                <a:solidFill>
                  <a:schemeClr val="tx1"/>
                </a:solidFill>
              </a:rPr>
              <a:t>universiteit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Door de </a:t>
            </a:r>
            <a:r>
              <a:rPr lang="en-US" sz="1400" b="1" dirty="0" err="1">
                <a:solidFill>
                  <a:schemeClr val="tx1"/>
                </a:solidFill>
              </a:rPr>
              <a:t>nieuwe</a:t>
            </a:r>
            <a:r>
              <a:rPr lang="en-US" sz="1400" b="1" dirty="0">
                <a:solidFill>
                  <a:schemeClr val="tx1"/>
                </a:solidFill>
              </a:rPr>
              <a:t> wet ….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gingen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jongens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meisjes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naar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dezelfde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scholen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studeerden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veel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meisjes</a:t>
            </a:r>
            <a:r>
              <a:rPr lang="en-US" sz="1400" dirty="0">
                <a:solidFill>
                  <a:schemeClr val="tx1"/>
                </a:solidFill>
              </a:rPr>
              <a:t> door.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DUS WAREN VROUWEN HOGEROPGELEID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041EC90C-D63F-4BCE-B8BD-ECA3D16F27E7}"/>
              </a:ext>
            </a:extLst>
          </p:cNvPr>
          <p:cNvCxnSpPr>
            <a:cxnSpLocks/>
          </p:cNvCxnSpPr>
          <p:nvPr/>
        </p:nvCxnSpPr>
        <p:spPr>
          <a:xfrm flipH="1">
            <a:off x="3681251" y="1945505"/>
            <a:ext cx="1200754" cy="60021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642529C6-0010-4861-BDFC-2437B2339C42}"/>
              </a:ext>
            </a:extLst>
          </p:cNvPr>
          <p:cNvCxnSpPr>
            <a:cxnSpLocks/>
          </p:cNvCxnSpPr>
          <p:nvPr/>
        </p:nvCxnSpPr>
        <p:spPr>
          <a:xfrm>
            <a:off x="7917636" y="1845635"/>
            <a:ext cx="923624" cy="30379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9259FADD-D168-46F8-AB5E-D5D6BD7A0580}"/>
              </a:ext>
            </a:extLst>
          </p:cNvPr>
          <p:cNvCxnSpPr>
            <a:cxnSpLocks/>
          </p:cNvCxnSpPr>
          <p:nvPr/>
        </p:nvCxnSpPr>
        <p:spPr>
          <a:xfrm>
            <a:off x="7443913" y="2051185"/>
            <a:ext cx="892779" cy="1993593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BABD47B8-8719-478C-9F6A-12A00AABA0FC}"/>
              </a:ext>
            </a:extLst>
          </p:cNvPr>
          <p:cNvCxnSpPr>
            <a:cxnSpLocks/>
          </p:cNvCxnSpPr>
          <p:nvPr/>
        </p:nvCxnSpPr>
        <p:spPr>
          <a:xfrm flipH="1">
            <a:off x="4464908" y="2051185"/>
            <a:ext cx="881519" cy="192570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286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persoon, binnen, vrouw, zitten&#10;&#10;Automatisch gegenereerde beschrijving">
            <a:extLst>
              <a:ext uri="{FF2B5EF4-FFF2-40B4-BE49-F238E27FC236}">
                <a16:creationId xmlns:a16="http://schemas.microsoft.com/office/drawing/2014/main" id="{F71F7C93-2CFD-42D9-BC4D-A2659C814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881" y="3373214"/>
            <a:ext cx="2786273" cy="4194242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E7C59A41-46F2-43CF-873C-74C282BCD9B8}"/>
              </a:ext>
            </a:extLst>
          </p:cNvPr>
          <p:cNvSpPr/>
          <p:nvPr/>
        </p:nvSpPr>
        <p:spPr>
          <a:xfrm>
            <a:off x="4565154" y="483373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1.8 De </a:t>
            </a:r>
            <a:r>
              <a:rPr lang="en-US" sz="1600" b="1" dirty="0" err="1"/>
              <a:t>positie</a:t>
            </a:r>
            <a:r>
              <a:rPr lang="en-US" sz="1600" b="1" dirty="0"/>
              <a:t> van de vrouw </a:t>
            </a:r>
            <a:r>
              <a:rPr lang="en-US" sz="1600" b="1" dirty="0" err="1"/>
              <a:t>verandert</a:t>
            </a:r>
            <a:r>
              <a:rPr lang="en-US" sz="1600" b="1" dirty="0"/>
              <a:t> door …..</a:t>
            </a:r>
          </a:p>
          <a:p>
            <a:pPr algn="ctr" eaLnBrk="1" hangingPunct="1">
              <a:defRPr/>
            </a:pPr>
            <a:r>
              <a:rPr lang="en-US" sz="1600" b="1" dirty="0"/>
              <a:t>(</a:t>
            </a:r>
            <a:r>
              <a:rPr lang="en-US" sz="1600" b="1" dirty="0" err="1"/>
              <a:t>jaren</a:t>
            </a:r>
            <a:r>
              <a:rPr lang="en-US" sz="1600" b="1" dirty="0"/>
              <a:t> ’50 – ’60)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318EBBF-C29A-428C-B66C-39122BD1549F}"/>
              </a:ext>
            </a:extLst>
          </p:cNvPr>
          <p:cNvSpPr/>
          <p:nvPr/>
        </p:nvSpPr>
        <p:spPr>
          <a:xfrm>
            <a:off x="9483564" y="2680716"/>
            <a:ext cx="2708436" cy="138499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POLITICI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Corry </a:t>
            </a:r>
            <a:r>
              <a:rPr lang="en-US" sz="1400" dirty="0" err="1">
                <a:solidFill>
                  <a:schemeClr val="tx1"/>
                </a:solidFill>
              </a:rPr>
              <a:t>Tendeloo</a:t>
            </a:r>
            <a:r>
              <a:rPr lang="en-US" sz="1400" dirty="0">
                <a:solidFill>
                  <a:schemeClr val="tx1"/>
                </a:solidFill>
              </a:rPr>
              <a:t> (PvdA) </a:t>
            </a:r>
            <a:r>
              <a:rPr lang="en-US" sz="1400" dirty="0" err="1">
                <a:solidFill>
                  <a:schemeClr val="tx1"/>
                </a:solidFill>
              </a:rPr>
              <a:t>eerste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rooie</a:t>
            </a:r>
            <a:r>
              <a:rPr lang="en-US" sz="1400" dirty="0">
                <a:solidFill>
                  <a:schemeClr val="tx1"/>
                </a:solidFill>
              </a:rPr>
              <a:t> vrouw in de </a:t>
            </a:r>
            <a:r>
              <a:rPr lang="en-US" sz="1400" dirty="0" err="1">
                <a:solidFill>
                  <a:schemeClr val="tx1"/>
                </a:solidFill>
              </a:rPr>
              <a:t>Tweede</a:t>
            </a:r>
            <a:r>
              <a:rPr lang="en-US" sz="1400" dirty="0">
                <a:solidFill>
                  <a:schemeClr val="tx1"/>
                </a:solidFill>
              </a:rPr>
              <a:t> Kamer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Marga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Klompé</a:t>
            </a:r>
            <a:r>
              <a:rPr lang="en-US" sz="1400" dirty="0">
                <a:solidFill>
                  <a:schemeClr val="tx1"/>
                </a:solidFill>
              </a:rPr>
              <a:t> (KVP) is de </a:t>
            </a:r>
            <a:r>
              <a:rPr lang="en-US" sz="1400" dirty="0" err="1">
                <a:solidFill>
                  <a:schemeClr val="tx1"/>
                </a:solidFill>
              </a:rPr>
              <a:t>eerste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vrouwelijke</a:t>
            </a:r>
            <a:r>
              <a:rPr lang="en-US" sz="1400" dirty="0">
                <a:solidFill>
                  <a:schemeClr val="tx1"/>
                </a:solidFill>
              </a:rPr>
              <a:t> minister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36C6E8F-09D6-4A7E-89BE-3E71974CE607}"/>
              </a:ext>
            </a:extLst>
          </p:cNvPr>
          <p:cNvSpPr/>
          <p:nvPr/>
        </p:nvSpPr>
        <p:spPr>
          <a:xfrm>
            <a:off x="4197221" y="2990063"/>
            <a:ext cx="5286343" cy="1169551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DOLLE MINA’S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genoemd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naar</a:t>
            </a:r>
            <a:r>
              <a:rPr lang="en-US" sz="1400" dirty="0">
                <a:solidFill>
                  <a:schemeClr val="tx1"/>
                </a:solidFill>
              </a:rPr>
              <a:t> Wilhelmina Drucker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bekend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ludieke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acties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korsetten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verbranden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streden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betere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abortuswetgeving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697EF41-2467-48F2-A6B4-D0C33AC560D4}"/>
              </a:ext>
            </a:extLst>
          </p:cNvPr>
          <p:cNvSpPr/>
          <p:nvPr/>
        </p:nvSpPr>
        <p:spPr>
          <a:xfrm>
            <a:off x="-25614" y="2266788"/>
            <a:ext cx="4222827" cy="1815882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MANVROUWMAATSCHAPPIJ (MVM)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opgericht</a:t>
            </a:r>
            <a:r>
              <a:rPr lang="en-US" sz="1400" dirty="0">
                <a:solidFill>
                  <a:schemeClr val="tx1"/>
                </a:solidFill>
              </a:rPr>
              <a:t> door </a:t>
            </a:r>
            <a:r>
              <a:rPr lang="en-US" sz="1400" dirty="0" err="1">
                <a:solidFill>
                  <a:schemeClr val="tx1"/>
                </a:solidFill>
              </a:rPr>
              <a:t>feministes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zoals</a:t>
            </a:r>
            <a:r>
              <a:rPr lang="en-US" sz="1400" dirty="0">
                <a:solidFill>
                  <a:schemeClr val="tx1"/>
                </a:solidFill>
              </a:rPr>
              <a:t> Joke Smit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Hedy </a:t>
            </a:r>
            <a:r>
              <a:rPr lang="en-US" sz="1400" dirty="0" err="1">
                <a:solidFill>
                  <a:schemeClr val="tx1"/>
                </a:solidFill>
              </a:rPr>
              <a:t>d’Ancona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wilden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gelijkstelling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vrouwen</a:t>
            </a:r>
            <a:r>
              <a:rPr lang="en-US" sz="1400" dirty="0">
                <a:solidFill>
                  <a:schemeClr val="tx1"/>
                </a:solidFill>
              </a:rPr>
              <a:t> in </a:t>
            </a:r>
            <a:r>
              <a:rPr lang="en-US" sz="1400" dirty="0" err="1">
                <a:solidFill>
                  <a:schemeClr val="tx1"/>
                </a:solidFill>
              </a:rPr>
              <a:t>arbeid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onderwijs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streden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voorrangsbeleid</a:t>
            </a:r>
            <a:r>
              <a:rPr lang="en-US" sz="1400" dirty="0">
                <a:solidFill>
                  <a:schemeClr val="tx1"/>
                </a:solidFill>
              </a:rPr>
              <a:t> (= </a:t>
            </a:r>
            <a:r>
              <a:rPr lang="en-US" sz="1400" dirty="0" err="1">
                <a:solidFill>
                  <a:schemeClr val="tx1"/>
                </a:solidFill>
              </a:rPr>
              <a:t>positieve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discriminatie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7" name="Afbeelding 6" descr="Afbeelding met persoon, vrouw, meisje, zitten&#10;&#10;Automatisch gegenereerde beschrijving">
            <a:extLst>
              <a:ext uri="{FF2B5EF4-FFF2-40B4-BE49-F238E27FC236}">
                <a16:creationId xmlns:a16="http://schemas.microsoft.com/office/drawing/2014/main" id="{3EA43F9B-9DFF-4AE3-9E37-B0CB6B4CE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21" y="4082670"/>
            <a:ext cx="5286343" cy="2775330"/>
          </a:xfrm>
          <a:prstGeom prst="rect">
            <a:avLst/>
          </a:prstGeom>
        </p:spPr>
      </p:pic>
      <p:pic>
        <p:nvPicPr>
          <p:cNvPr id="9" name="Afbeelding 8" descr="Afbeelding met persoon, vrouw, foto, vasthouden&#10;&#10;Automatisch gegenereerde beschrijving">
            <a:extLst>
              <a:ext uri="{FF2B5EF4-FFF2-40B4-BE49-F238E27FC236}">
                <a16:creationId xmlns:a16="http://schemas.microsoft.com/office/drawing/2014/main" id="{AA4789A9-EA98-4A4D-913F-34F8F20DB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258" y="4082670"/>
            <a:ext cx="2392510" cy="3127352"/>
          </a:xfrm>
          <a:prstGeom prst="rect">
            <a:avLst/>
          </a:prstGeom>
        </p:spPr>
      </p:pic>
      <p:pic>
        <p:nvPicPr>
          <p:cNvPr id="13" name="Afbeelding 12" descr="Afbeelding met persoon, binnen, vrouw, man&#10;&#10;Automatisch gegenereerde beschrijving">
            <a:extLst>
              <a:ext uri="{FF2B5EF4-FFF2-40B4-BE49-F238E27FC236}">
                <a16:creationId xmlns:a16="http://schemas.microsoft.com/office/drawing/2014/main" id="{316BE6C7-791C-4C0C-B359-12FBE728C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376" y="4082670"/>
            <a:ext cx="2786273" cy="3757802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BA5DCF-C964-49AA-AACD-7536BE601071}"/>
              </a:ext>
            </a:extLst>
          </p:cNvPr>
          <p:cNvCxnSpPr>
            <a:cxnSpLocks/>
          </p:cNvCxnSpPr>
          <p:nvPr/>
        </p:nvCxnSpPr>
        <p:spPr>
          <a:xfrm flipH="1">
            <a:off x="3715265" y="1637967"/>
            <a:ext cx="829464" cy="92333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29DF3B18-4195-4D65-B68E-56A7184EDEB6}"/>
              </a:ext>
            </a:extLst>
          </p:cNvPr>
          <p:cNvCxnSpPr>
            <a:cxnSpLocks/>
          </p:cNvCxnSpPr>
          <p:nvPr/>
        </p:nvCxnSpPr>
        <p:spPr>
          <a:xfrm>
            <a:off x="6521323" y="2089366"/>
            <a:ext cx="0" cy="63044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81474452-D7C4-47C1-9951-E1A5478C743B}"/>
              </a:ext>
            </a:extLst>
          </p:cNvPr>
          <p:cNvCxnSpPr>
            <a:cxnSpLocks/>
          </p:cNvCxnSpPr>
          <p:nvPr/>
        </p:nvCxnSpPr>
        <p:spPr>
          <a:xfrm>
            <a:off x="8497918" y="1652499"/>
            <a:ext cx="965458" cy="87223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741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igranten in Beeld en Geluid">
            <a:hlinkClick r:id="rId2"/>
            <a:extLst>
              <a:ext uri="{FF2B5EF4-FFF2-40B4-BE49-F238E27FC236}">
                <a16:creationId xmlns:a16="http://schemas.microsoft.com/office/drawing/2014/main" id="{B2B4B819-ED1D-47CB-8D41-C247F9921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3480"/>
            <a:ext cx="12192000" cy="91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E7C59A41-46F2-43CF-873C-74C282BCD9B8}"/>
              </a:ext>
            </a:extLst>
          </p:cNvPr>
          <p:cNvSpPr/>
          <p:nvPr/>
        </p:nvSpPr>
        <p:spPr>
          <a:xfrm>
            <a:off x="4386521" y="539193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1.9 Nederland </a:t>
            </a:r>
            <a:r>
              <a:rPr lang="en-US" sz="1600" b="1" dirty="0" err="1"/>
              <a:t>als</a:t>
            </a:r>
            <a:r>
              <a:rPr lang="en-US" sz="1600" b="1" dirty="0"/>
              <a:t> </a:t>
            </a:r>
            <a:r>
              <a:rPr lang="en-US" sz="1600" b="1" dirty="0" err="1"/>
              <a:t>emigratieland</a:t>
            </a:r>
            <a:r>
              <a:rPr lang="en-US" sz="1600" b="1" dirty="0"/>
              <a:t> (</a:t>
            </a:r>
            <a:r>
              <a:rPr lang="en-US" sz="1600" b="1" dirty="0" err="1"/>
              <a:t>jaren</a:t>
            </a:r>
            <a:r>
              <a:rPr lang="en-US" sz="1600" b="1" dirty="0"/>
              <a:t> ’50)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AF94966B-2EED-4E15-88AD-DDAD9F9DEB53}"/>
              </a:ext>
            </a:extLst>
          </p:cNvPr>
          <p:cNvSpPr/>
          <p:nvPr/>
        </p:nvSpPr>
        <p:spPr>
          <a:xfrm>
            <a:off x="0" y="2807502"/>
            <a:ext cx="3616411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Oorzaken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woningnood</a:t>
            </a:r>
            <a:r>
              <a:rPr lang="en-US" sz="1400" dirty="0">
                <a:solidFill>
                  <a:schemeClr val="tx1"/>
                </a:solidFill>
              </a:rPr>
              <a:t> in Nederland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boeren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zochten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landbouwgrond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mensen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waren</a:t>
            </a:r>
            <a:r>
              <a:rPr lang="en-US" sz="1400" dirty="0">
                <a:solidFill>
                  <a:schemeClr val="tx1"/>
                </a:solidFill>
              </a:rPr>
              <a:t> bang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nieuwe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oorlog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ACC8193-1F45-47D9-A904-89B92E68EA82}"/>
              </a:ext>
            </a:extLst>
          </p:cNvPr>
          <p:cNvSpPr/>
          <p:nvPr/>
        </p:nvSpPr>
        <p:spPr>
          <a:xfrm>
            <a:off x="8575591" y="2776723"/>
            <a:ext cx="3616411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Waarheen</a:t>
            </a:r>
            <a:r>
              <a:rPr lang="en-US" sz="1400" b="1" dirty="0">
                <a:solidFill>
                  <a:schemeClr val="tx1"/>
                </a:solidFill>
              </a:rPr>
              <a:t>?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Canada (± 150.000)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Australië</a:t>
            </a:r>
            <a:r>
              <a:rPr lang="en-US" sz="1400" dirty="0">
                <a:solidFill>
                  <a:schemeClr val="tx1"/>
                </a:solidFill>
              </a:rPr>
              <a:t> (± 100.000)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VS (± 100.000)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Nieuw</a:t>
            </a:r>
            <a:r>
              <a:rPr lang="en-US" sz="1400" dirty="0">
                <a:solidFill>
                  <a:schemeClr val="tx1"/>
                </a:solidFill>
              </a:rPr>
              <a:t> Zeeland (± 50.000)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Zuid-Afrika (± 50.000)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3A128F01-EDD7-47BF-8A1D-A5263BC2F15A}"/>
              </a:ext>
            </a:extLst>
          </p:cNvPr>
          <p:cNvCxnSpPr>
            <a:cxnSpLocks/>
          </p:cNvCxnSpPr>
          <p:nvPr/>
        </p:nvCxnSpPr>
        <p:spPr>
          <a:xfrm flipH="1">
            <a:off x="3717540" y="1960605"/>
            <a:ext cx="1333771" cy="124981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23B7DC0-E50F-48A4-9FEC-1B2D685B962B}"/>
              </a:ext>
            </a:extLst>
          </p:cNvPr>
          <p:cNvCxnSpPr>
            <a:cxnSpLocks/>
          </p:cNvCxnSpPr>
          <p:nvPr/>
        </p:nvCxnSpPr>
        <p:spPr>
          <a:xfrm>
            <a:off x="7471719" y="1960605"/>
            <a:ext cx="966102" cy="117236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147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binnen, tafel, taart&#10;&#10;Automatisch gegenereerde beschrijving">
            <a:extLst>
              <a:ext uri="{FF2B5EF4-FFF2-40B4-BE49-F238E27FC236}">
                <a16:creationId xmlns:a16="http://schemas.microsoft.com/office/drawing/2014/main" id="{B48ADD21-C0FC-4900-BC12-B54024D43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6690"/>
            <a:ext cx="12192000" cy="832104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E7C59A41-46F2-43CF-873C-74C282BCD9B8}"/>
              </a:ext>
            </a:extLst>
          </p:cNvPr>
          <p:cNvSpPr/>
          <p:nvPr/>
        </p:nvSpPr>
        <p:spPr>
          <a:xfrm>
            <a:off x="3912973" y="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1.10 Nederland </a:t>
            </a:r>
            <a:r>
              <a:rPr lang="en-US" sz="1600" b="1" dirty="0" err="1"/>
              <a:t>als</a:t>
            </a:r>
            <a:r>
              <a:rPr lang="en-US" sz="1600" b="1" dirty="0"/>
              <a:t> </a:t>
            </a:r>
            <a:r>
              <a:rPr lang="en-US" sz="1600" b="1" dirty="0" err="1"/>
              <a:t>immigratieland</a:t>
            </a:r>
            <a:r>
              <a:rPr lang="en-US" sz="1600" b="1" dirty="0"/>
              <a:t> (</a:t>
            </a:r>
            <a:r>
              <a:rPr lang="en-US" sz="1600" b="1" dirty="0" err="1"/>
              <a:t>eind</a:t>
            </a:r>
            <a:r>
              <a:rPr lang="en-US" sz="1600" b="1" dirty="0"/>
              <a:t> </a:t>
            </a:r>
            <a:r>
              <a:rPr lang="en-US" sz="1600" b="1" dirty="0" err="1"/>
              <a:t>jaren</a:t>
            </a:r>
            <a:r>
              <a:rPr lang="en-US" sz="1600" b="1" dirty="0"/>
              <a:t> ’40 </a:t>
            </a:r>
            <a:r>
              <a:rPr lang="en-US" sz="1600" b="1" dirty="0" err="1"/>
              <a:t>en</a:t>
            </a:r>
            <a:r>
              <a:rPr lang="en-US" sz="1600" b="1" dirty="0"/>
              <a:t> </a:t>
            </a:r>
            <a:r>
              <a:rPr lang="en-US" sz="1600" b="1" dirty="0" err="1"/>
              <a:t>jaren</a:t>
            </a:r>
            <a:r>
              <a:rPr lang="en-US" sz="1600" b="1" dirty="0"/>
              <a:t> ’60-’70)</a:t>
            </a:r>
            <a:endParaRPr lang="nl-NL" sz="1600" b="1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93BA846-D75A-40EA-9B22-A60DB00CF876}"/>
              </a:ext>
            </a:extLst>
          </p:cNvPr>
          <p:cNvSpPr/>
          <p:nvPr/>
        </p:nvSpPr>
        <p:spPr>
          <a:xfrm>
            <a:off x="8900982" y="4620913"/>
            <a:ext cx="3356920" cy="1600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Wie </a:t>
            </a:r>
            <a:r>
              <a:rPr lang="en-US" sz="1400" b="1" dirty="0" err="1">
                <a:solidFill>
                  <a:schemeClr val="tx1"/>
                </a:solidFill>
              </a:rPr>
              <a:t>kwamen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er</a:t>
            </a:r>
            <a:r>
              <a:rPr lang="en-US" sz="1400" b="1" dirty="0">
                <a:solidFill>
                  <a:schemeClr val="tx1"/>
                </a:solidFill>
              </a:rPr>
              <a:t>?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Indonesische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Nederlanders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Molukkers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Surinamers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Spanjaarden</a:t>
            </a:r>
            <a:r>
              <a:rPr lang="en-US" sz="1400" dirty="0">
                <a:solidFill>
                  <a:schemeClr val="tx1"/>
                </a:solidFill>
              </a:rPr>
              <a:t> / </a:t>
            </a:r>
            <a:r>
              <a:rPr lang="en-US" sz="1400" dirty="0" err="1">
                <a:solidFill>
                  <a:schemeClr val="tx1"/>
                </a:solidFill>
              </a:rPr>
              <a:t>Portugezen</a:t>
            </a:r>
            <a:r>
              <a:rPr lang="en-US" sz="1400" dirty="0">
                <a:solidFill>
                  <a:schemeClr val="tx1"/>
                </a:solidFill>
              </a:rPr>
              <a:t> / </a:t>
            </a:r>
            <a:r>
              <a:rPr lang="en-US" sz="1400" dirty="0" err="1">
                <a:solidFill>
                  <a:schemeClr val="tx1"/>
                </a:solidFill>
              </a:rPr>
              <a:t>Italianen</a:t>
            </a:r>
            <a:r>
              <a:rPr lang="en-US" sz="1400" dirty="0">
                <a:solidFill>
                  <a:schemeClr val="tx1"/>
                </a:solidFill>
              </a:rPr>
              <a:t> / </a:t>
            </a:r>
            <a:r>
              <a:rPr lang="en-US" sz="1400" dirty="0" err="1">
                <a:solidFill>
                  <a:schemeClr val="tx1"/>
                </a:solidFill>
              </a:rPr>
              <a:t>Grieken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Turken</a:t>
            </a:r>
            <a:r>
              <a:rPr lang="en-US" sz="1400" dirty="0">
                <a:solidFill>
                  <a:schemeClr val="tx1"/>
                </a:solidFill>
              </a:rPr>
              <a:t> / </a:t>
            </a:r>
            <a:r>
              <a:rPr lang="en-US" sz="1400" dirty="0" err="1">
                <a:solidFill>
                  <a:schemeClr val="tx1"/>
                </a:solidFill>
              </a:rPr>
              <a:t>Marokkanen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0885891-63C9-490C-AD35-5864433AE507}"/>
              </a:ext>
            </a:extLst>
          </p:cNvPr>
          <p:cNvSpPr/>
          <p:nvPr/>
        </p:nvSpPr>
        <p:spPr>
          <a:xfrm>
            <a:off x="0" y="5186064"/>
            <a:ext cx="3880022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Oorzaken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onafhankelijkheid</a:t>
            </a:r>
            <a:r>
              <a:rPr lang="en-US" sz="1400" dirty="0">
                <a:solidFill>
                  <a:schemeClr val="tx1"/>
                </a:solidFill>
              </a:rPr>
              <a:t> van de </a:t>
            </a:r>
            <a:r>
              <a:rPr lang="en-US" sz="1400" dirty="0" err="1">
                <a:solidFill>
                  <a:schemeClr val="tx1"/>
                </a:solidFill>
              </a:rPr>
              <a:t>koloniën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jaren</a:t>
            </a:r>
            <a:r>
              <a:rPr lang="en-US" sz="1400" dirty="0">
                <a:solidFill>
                  <a:schemeClr val="tx1"/>
                </a:solidFill>
              </a:rPr>
              <a:t> ’40)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groeiende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vraag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naar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goedkope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arbeidskrachten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jaren</a:t>
            </a:r>
            <a:r>
              <a:rPr lang="en-US" sz="1400" dirty="0">
                <a:solidFill>
                  <a:schemeClr val="tx1"/>
                </a:solidFill>
              </a:rPr>
              <a:t> ’60)</a:t>
            </a:r>
          </a:p>
        </p:txBody>
      </p:sp>
    </p:spTree>
    <p:extLst>
      <p:ext uri="{BB962C8B-B14F-4D97-AF65-F5344CB8AC3E}">
        <p14:creationId xmlns:p14="http://schemas.microsoft.com/office/powerpoint/2010/main" val="691190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 descr="Afbeelding met weg, buiten, sport, persoon&#10;&#10;Automatisch gegenereerde beschrijving">
            <a:extLst>
              <a:ext uri="{FF2B5EF4-FFF2-40B4-BE49-F238E27FC236}">
                <a16:creationId xmlns:a16="http://schemas.microsoft.com/office/drawing/2014/main" id="{441E3860-222A-4C84-91E8-2FDD71FEF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19" y="-16477"/>
            <a:ext cx="12505038" cy="8558924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76400DE8-FAA6-4739-9411-E058F2FC89D8}"/>
              </a:ext>
            </a:extLst>
          </p:cNvPr>
          <p:cNvSpPr/>
          <p:nvPr/>
        </p:nvSpPr>
        <p:spPr>
          <a:xfrm>
            <a:off x="4386521" y="506242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1.11 </a:t>
            </a:r>
            <a:r>
              <a:rPr lang="en-US" sz="1600" b="1" dirty="0" err="1"/>
              <a:t>Einde</a:t>
            </a:r>
            <a:r>
              <a:rPr lang="en-US" sz="1600" b="1" dirty="0"/>
              <a:t> </a:t>
            </a:r>
            <a:r>
              <a:rPr lang="en-US" sz="1600" b="1" dirty="0" err="1"/>
              <a:t>aan</a:t>
            </a:r>
            <a:r>
              <a:rPr lang="en-US" sz="1600" b="1" dirty="0"/>
              <a:t> de </a:t>
            </a:r>
            <a:r>
              <a:rPr lang="en-US" sz="1600" b="1" dirty="0" err="1"/>
              <a:t>economische</a:t>
            </a:r>
            <a:r>
              <a:rPr lang="en-US" sz="1600" b="1" dirty="0"/>
              <a:t> </a:t>
            </a:r>
            <a:r>
              <a:rPr lang="en-US" sz="1600" b="1" dirty="0" err="1"/>
              <a:t>groei</a:t>
            </a:r>
            <a:r>
              <a:rPr lang="en-US" sz="1600" b="1" dirty="0"/>
              <a:t> – </a:t>
            </a:r>
            <a:r>
              <a:rPr lang="en-US" sz="1600" b="1" dirty="0" err="1"/>
              <a:t>oorzaken</a:t>
            </a:r>
            <a:r>
              <a:rPr lang="en-US" sz="1600" b="1" dirty="0"/>
              <a:t> </a:t>
            </a:r>
            <a:r>
              <a:rPr lang="en-US" sz="1600" b="1" dirty="0" err="1"/>
              <a:t>en</a:t>
            </a:r>
            <a:r>
              <a:rPr lang="en-US" sz="1600" b="1" dirty="0"/>
              <a:t> </a:t>
            </a:r>
            <a:r>
              <a:rPr lang="en-US" sz="1600" b="1" dirty="0" err="1"/>
              <a:t>aanleiding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028E1C3E-4FC8-422E-8F3A-8EA085914E4D}"/>
              </a:ext>
            </a:extLst>
          </p:cNvPr>
          <p:cNvSpPr/>
          <p:nvPr/>
        </p:nvSpPr>
        <p:spPr>
          <a:xfrm>
            <a:off x="246288" y="5292343"/>
            <a:ext cx="3729144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Oorzaak</a:t>
            </a:r>
            <a:r>
              <a:rPr lang="en-US" sz="1400" b="1" dirty="0">
                <a:solidFill>
                  <a:schemeClr val="tx1"/>
                </a:solidFill>
              </a:rPr>
              <a:t>: door </a:t>
            </a:r>
            <a:r>
              <a:rPr lang="en-US" sz="1400" b="1" dirty="0" err="1">
                <a:solidFill>
                  <a:schemeClr val="tx1"/>
                </a:solidFill>
              </a:rPr>
              <a:t>hogere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lonen</a:t>
            </a:r>
            <a:r>
              <a:rPr lang="en-US" sz="1400" b="1" dirty="0">
                <a:solidFill>
                  <a:schemeClr val="tx1"/>
                </a:solidFill>
              </a:rPr>
              <a:t> minder export</a:t>
            </a:r>
          </a:p>
          <a:p>
            <a:pPr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Jaren ’60: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ongekende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economische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groei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enorme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loonsverhogingen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arbeidstekort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vies </a:t>
            </a:r>
            <a:r>
              <a:rPr lang="en-US" sz="1400" dirty="0" err="1">
                <a:solidFill>
                  <a:schemeClr val="tx1"/>
                </a:solidFill>
              </a:rPr>
              <a:t>werk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blijft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liggen</a:t>
            </a:r>
            <a:r>
              <a:rPr lang="en-US" sz="1400" dirty="0">
                <a:solidFill>
                  <a:schemeClr val="tx1"/>
                </a:solidFill>
              </a:rPr>
              <a:t> - </a:t>
            </a:r>
            <a:r>
              <a:rPr lang="en-US" sz="1400" dirty="0" err="1">
                <a:solidFill>
                  <a:schemeClr val="tx1"/>
                </a:solidFill>
              </a:rPr>
              <a:t>komst</a:t>
            </a:r>
            <a:r>
              <a:rPr lang="en-US" sz="1400" dirty="0">
                <a:solidFill>
                  <a:schemeClr val="tx1"/>
                </a:solidFill>
              </a:rPr>
              <a:t> ‘</a:t>
            </a:r>
            <a:r>
              <a:rPr lang="en-US" sz="1400" dirty="0" err="1">
                <a:solidFill>
                  <a:schemeClr val="tx1"/>
                </a:solidFill>
              </a:rPr>
              <a:t>gast</a:t>
            </a:r>
            <a:r>
              <a:rPr lang="en-US" sz="1400" dirty="0">
                <a:solidFill>
                  <a:schemeClr val="tx1"/>
                </a:solidFill>
              </a:rPr>
              <a:t>’-</a:t>
            </a:r>
            <a:r>
              <a:rPr lang="en-US" sz="1400" dirty="0" err="1">
                <a:solidFill>
                  <a:schemeClr val="tx1"/>
                </a:solidFill>
              </a:rPr>
              <a:t>arbeiders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0065753-8BD2-4F49-9D80-CD6502E96E35}"/>
              </a:ext>
            </a:extLst>
          </p:cNvPr>
          <p:cNvSpPr/>
          <p:nvPr/>
        </p:nvSpPr>
        <p:spPr>
          <a:xfrm>
            <a:off x="4165256" y="5292343"/>
            <a:ext cx="3861487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Oorzaak</a:t>
            </a:r>
            <a:r>
              <a:rPr lang="en-US" sz="1400" b="1" dirty="0">
                <a:solidFill>
                  <a:schemeClr val="tx1"/>
                </a:solidFill>
              </a:rPr>
              <a:t>: </a:t>
            </a:r>
            <a:r>
              <a:rPr lang="en-US" sz="1400" b="1" dirty="0" err="1">
                <a:solidFill>
                  <a:schemeClr val="tx1"/>
                </a:solidFill>
              </a:rPr>
              <a:t>productie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naar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lagelonenlanden</a:t>
            </a: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Jaren ’60: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multinationals </a:t>
            </a:r>
            <a:r>
              <a:rPr lang="en-US" sz="1400" dirty="0" err="1">
                <a:solidFill>
                  <a:schemeClr val="tx1"/>
                </a:solidFill>
              </a:rPr>
              <a:t>verplaatsen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productie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naar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Azië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Nederlanders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willen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fabriekswerk</a:t>
            </a:r>
            <a:r>
              <a:rPr lang="en-US" sz="1400" dirty="0">
                <a:solidFill>
                  <a:schemeClr val="tx1"/>
                </a:solidFill>
              </a:rPr>
              <a:t> – </a:t>
            </a:r>
            <a:r>
              <a:rPr lang="en-US" sz="1400" dirty="0" err="1">
                <a:solidFill>
                  <a:schemeClr val="tx1"/>
                </a:solidFill>
              </a:rPr>
              <a:t>komst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gastarbeiders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E487BC7-E20C-4501-87E1-0B6521580282}"/>
              </a:ext>
            </a:extLst>
          </p:cNvPr>
          <p:cNvSpPr/>
          <p:nvPr/>
        </p:nvSpPr>
        <p:spPr>
          <a:xfrm>
            <a:off x="8673674" y="3563390"/>
            <a:ext cx="3356920" cy="31085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Aanleiding</a:t>
            </a:r>
            <a:r>
              <a:rPr lang="en-US" sz="1400" b="1" dirty="0">
                <a:solidFill>
                  <a:schemeClr val="tx1"/>
                </a:solidFill>
              </a:rPr>
              <a:t>:  de </a:t>
            </a:r>
            <a:r>
              <a:rPr lang="en-US" sz="1400" b="1" dirty="0" err="1">
                <a:solidFill>
                  <a:schemeClr val="tx1"/>
                </a:solidFill>
              </a:rPr>
              <a:t>oliecrisis</a:t>
            </a:r>
            <a:r>
              <a:rPr lang="en-US" sz="1400" b="1" dirty="0">
                <a:solidFill>
                  <a:schemeClr val="tx1"/>
                </a:solidFill>
              </a:rPr>
              <a:t> (1973)</a:t>
            </a:r>
          </a:p>
          <a:p>
            <a:pPr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Nederland </a:t>
            </a:r>
            <a:r>
              <a:rPr lang="en-US" sz="1400" dirty="0" err="1">
                <a:solidFill>
                  <a:schemeClr val="tx1"/>
                </a:solidFill>
              </a:rPr>
              <a:t>kiest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partij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Israel in de Yom </a:t>
            </a:r>
            <a:r>
              <a:rPr lang="en-US" sz="1400" dirty="0" err="1">
                <a:solidFill>
                  <a:schemeClr val="tx1"/>
                </a:solidFill>
              </a:rPr>
              <a:t>Kippoeroorlog</a:t>
            </a:r>
            <a:r>
              <a:rPr lang="en-US" sz="1400" dirty="0">
                <a:solidFill>
                  <a:schemeClr val="tx1"/>
                </a:solidFill>
              </a:rPr>
              <a:t> (Israel – </a:t>
            </a:r>
            <a:r>
              <a:rPr lang="en-US" sz="1400" dirty="0" err="1">
                <a:solidFill>
                  <a:schemeClr val="tx1"/>
                </a:solidFill>
              </a:rPr>
              <a:t>Arabische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landen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algn="ctr"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1400" dirty="0" err="1">
                <a:solidFill>
                  <a:schemeClr val="tx1"/>
                </a:solidFill>
              </a:rPr>
              <a:t>Arabische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landen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besluiten</a:t>
            </a:r>
            <a:r>
              <a:rPr lang="en-US" sz="1400" dirty="0">
                <a:solidFill>
                  <a:schemeClr val="tx1"/>
                </a:solidFill>
              </a:rPr>
              <a:t> tot </a:t>
            </a:r>
            <a:r>
              <a:rPr lang="en-US" sz="1400" dirty="0" err="1">
                <a:solidFill>
                  <a:schemeClr val="tx1"/>
                </a:solidFill>
              </a:rPr>
              <a:t>olieboycot</a:t>
            </a:r>
            <a:r>
              <a:rPr lang="en-US" sz="1400" dirty="0">
                <a:solidFill>
                  <a:schemeClr val="tx1"/>
                </a:solidFill>
              </a:rPr>
              <a:t> van Nederland</a:t>
            </a:r>
          </a:p>
          <a:p>
            <a:pPr algn="ctr"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1400" dirty="0" err="1">
                <a:solidFill>
                  <a:schemeClr val="tx1"/>
                </a:solidFill>
              </a:rPr>
              <a:t>Oliecrisis</a:t>
            </a:r>
            <a:endParaRPr lang="en-US" sz="14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1400" dirty="0" err="1">
                <a:solidFill>
                  <a:schemeClr val="tx1"/>
                </a:solidFill>
              </a:rPr>
              <a:t>Economsiche</a:t>
            </a:r>
            <a:r>
              <a:rPr lang="en-US" sz="1400" dirty="0">
                <a:solidFill>
                  <a:schemeClr val="tx1"/>
                </a:solidFill>
              </a:rPr>
              <a:t> crisis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4A0C9B48-EC2A-49CA-827D-9781C00B8E3A}"/>
              </a:ext>
            </a:extLst>
          </p:cNvPr>
          <p:cNvCxnSpPr>
            <a:cxnSpLocks/>
          </p:cNvCxnSpPr>
          <p:nvPr/>
        </p:nvCxnSpPr>
        <p:spPr>
          <a:xfrm flipH="1">
            <a:off x="3665838" y="1960694"/>
            <a:ext cx="1100827" cy="363279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7578F42-5924-4B5C-AB7C-F61ADE7D5182}"/>
              </a:ext>
            </a:extLst>
          </p:cNvPr>
          <p:cNvCxnSpPr>
            <a:cxnSpLocks/>
          </p:cNvCxnSpPr>
          <p:nvPr/>
        </p:nvCxnSpPr>
        <p:spPr>
          <a:xfrm>
            <a:off x="7831356" y="2019912"/>
            <a:ext cx="1035657" cy="357358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7D28F677-6007-4D9D-B059-788D311292E8}"/>
              </a:ext>
            </a:extLst>
          </p:cNvPr>
          <p:cNvCxnSpPr>
            <a:cxnSpLocks/>
          </p:cNvCxnSpPr>
          <p:nvPr/>
        </p:nvCxnSpPr>
        <p:spPr>
          <a:xfrm flipH="1">
            <a:off x="7554097" y="2079136"/>
            <a:ext cx="60886" cy="360743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5C2FCBD-82C6-4A79-A234-A08B4F78156C}"/>
              </a:ext>
            </a:extLst>
          </p:cNvPr>
          <p:cNvCxnSpPr>
            <a:cxnSpLocks/>
          </p:cNvCxnSpPr>
          <p:nvPr/>
        </p:nvCxnSpPr>
        <p:spPr>
          <a:xfrm>
            <a:off x="10448803" y="4526692"/>
            <a:ext cx="0" cy="27184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8F6C4137-9507-484E-B853-46BC168C59D2}"/>
              </a:ext>
            </a:extLst>
          </p:cNvPr>
          <p:cNvCxnSpPr>
            <a:cxnSpLocks/>
          </p:cNvCxnSpPr>
          <p:nvPr/>
        </p:nvCxnSpPr>
        <p:spPr>
          <a:xfrm>
            <a:off x="10493217" y="6063048"/>
            <a:ext cx="0" cy="28832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952721DB-E9AE-4C5B-9787-AC20F74CEFF1}"/>
              </a:ext>
            </a:extLst>
          </p:cNvPr>
          <p:cNvCxnSpPr>
            <a:cxnSpLocks/>
          </p:cNvCxnSpPr>
          <p:nvPr/>
        </p:nvCxnSpPr>
        <p:spPr>
          <a:xfrm>
            <a:off x="10454891" y="5371071"/>
            <a:ext cx="0" cy="31549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789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kamer, scène, binnen&#10;&#10;Automatisch gegenereerde beschrijving">
            <a:extLst>
              <a:ext uri="{FF2B5EF4-FFF2-40B4-BE49-F238E27FC236}">
                <a16:creationId xmlns:a16="http://schemas.microsoft.com/office/drawing/2014/main" id="{125F646C-6E3E-4338-AC2A-3A7EBB33C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455"/>
            <a:ext cx="12536983" cy="8364518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76400DE8-FAA6-4739-9411-E058F2FC89D8}"/>
              </a:ext>
            </a:extLst>
          </p:cNvPr>
          <p:cNvSpPr/>
          <p:nvPr/>
        </p:nvSpPr>
        <p:spPr>
          <a:xfrm>
            <a:off x="4242841" y="411814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2.1 </a:t>
            </a:r>
            <a:r>
              <a:rPr lang="en-US" sz="1600" b="1" dirty="0" err="1"/>
              <a:t>Economische</a:t>
            </a:r>
            <a:r>
              <a:rPr lang="en-US" sz="1600" b="1" dirty="0"/>
              <a:t> crisis in Nederland – </a:t>
            </a:r>
            <a:r>
              <a:rPr lang="en-US" sz="1600" b="1" dirty="0" err="1"/>
              <a:t>maatregelen</a:t>
            </a:r>
            <a:endParaRPr lang="en-US" sz="1600" b="1" dirty="0"/>
          </a:p>
          <a:p>
            <a:pPr algn="ctr" eaLnBrk="1" hangingPunct="1">
              <a:defRPr/>
            </a:pPr>
            <a:r>
              <a:rPr lang="nl-NL" sz="1600" b="1" dirty="0"/>
              <a:t>(eind ’70-begin ’80)</a:t>
            </a:r>
          </a:p>
          <a:p>
            <a:pPr algn="ctr" eaLnBrk="1" hangingPunct="1">
              <a:defRPr/>
            </a:pP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AC8A843-4038-4C43-98A5-755E4DADC38D}"/>
              </a:ext>
            </a:extLst>
          </p:cNvPr>
          <p:cNvSpPr/>
          <p:nvPr/>
        </p:nvSpPr>
        <p:spPr>
          <a:xfrm>
            <a:off x="4852087" y="4324252"/>
            <a:ext cx="3375239" cy="181588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1400" b="1" dirty="0">
                <a:solidFill>
                  <a:schemeClr val="tx1"/>
                </a:solidFill>
              </a:rPr>
              <a:t>De </a:t>
            </a:r>
            <a:r>
              <a:rPr lang="en-US" sz="1400" b="1" dirty="0" err="1">
                <a:solidFill>
                  <a:schemeClr val="tx1"/>
                </a:solidFill>
              </a:rPr>
              <a:t>regering</a:t>
            </a:r>
            <a:r>
              <a:rPr lang="en-US" sz="1400" b="1" dirty="0">
                <a:solidFill>
                  <a:schemeClr val="tx1"/>
                </a:solidFill>
              </a:rPr>
              <a:t> Lubbers </a:t>
            </a:r>
            <a:r>
              <a:rPr lang="en-US" sz="1400" b="1" dirty="0" err="1">
                <a:solidFill>
                  <a:schemeClr val="tx1"/>
                </a:solidFill>
              </a:rPr>
              <a:t>besluit</a:t>
            </a:r>
            <a:r>
              <a:rPr lang="en-US" sz="1400" b="1" dirty="0">
                <a:solidFill>
                  <a:schemeClr val="tx1"/>
                </a:solidFill>
              </a:rPr>
              <a:t> tot </a:t>
            </a:r>
            <a:r>
              <a:rPr lang="en-US" sz="1400" b="1" dirty="0" err="1">
                <a:solidFill>
                  <a:schemeClr val="tx1"/>
                </a:solidFill>
              </a:rPr>
              <a:t>bezuinigingen</a:t>
            </a: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Enkele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voorbeelden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Salarissen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ambtenaren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omlaag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Minder geld </a:t>
            </a:r>
            <a:r>
              <a:rPr lang="en-US" sz="1400" dirty="0" err="1">
                <a:solidFill>
                  <a:schemeClr val="tx1"/>
                </a:solidFill>
              </a:rPr>
              <a:t>naar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onderwijs</a:t>
            </a:r>
            <a:r>
              <a:rPr lang="en-US" sz="1400" dirty="0">
                <a:solidFill>
                  <a:schemeClr val="tx1"/>
                </a:solidFill>
              </a:rPr>
              <a:t>, leger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ontwikkelingshulp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Huursubsidie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omlaag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5556307-822B-4148-B252-0145A25F3C30}"/>
              </a:ext>
            </a:extLst>
          </p:cNvPr>
          <p:cNvSpPr/>
          <p:nvPr/>
        </p:nvSpPr>
        <p:spPr>
          <a:xfrm>
            <a:off x="7327429" y="3089652"/>
            <a:ext cx="3375239" cy="116955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 startAt="2"/>
              <a:defRPr/>
            </a:pPr>
            <a:r>
              <a:rPr lang="en-US" sz="1400" b="1" dirty="0">
                <a:solidFill>
                  <a:schemeClr val="tx1"/>
                </a:solidFill>
              </a:rPr>
              <a:t>De </a:t>
            </a:r>
            <a:r>
              <a:rPr lang="en-US" sz="1400" b="1" dirty="0" err="1">
                <a:solidFill>
                  <a:schemeClr val="tx1"/>
                </a:solidFill>
              </a:rPr>
              <a:t>verzorgingsstaat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wordt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beperkt</a:t>
            </a:r>
            <a:endParaRPr lang="en-US" sz="1400" b="1" dirty="0">
              <a:solidFill>
                <a:schemeClr val="tx1"/>
              </a:solidFill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 startAt="2"/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Enkele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voorbeelden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Uitkeringen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omlaag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Uitkeringen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niet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meer</a:t>
            </a:r>
            <a:r>
              <a:rPr lang="en-US" sz="1400" dirty="0">
                <a:solidFill>
                  <a:schemeClr val="tx1"/>
                </a:solidFill>
              </a:rPr>
              <a:t> ‘</a:t>
            </a:r>
            <a:r>
              <a:rPr lang="en-US" sz="1400" dirty="0" err="1">
                <a:solidFill>
                  <a:schemeClr val="tx1"/>
                </a:solidFill>
              </a:rPr>
              <a:t>levenslang</a:t>
            </a:r>
            <a:r>
              <a:rPr lang="en-US" sz="1400" dirty="0">
                <a:solidFill>
                  <a:schemeClr val="tx1"/>
                </a:solidFill>
              </a:rPr>
              <a:t>’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C7A7240-5513-40D9-9406-60521C689862}"/>
              </a:ext>
            </a:extLst>
          </p:cNvPr>
          <p:cNvSpPr/>
          <p:nvPr/>
        </p:nvSpPr>
        <p:spPr>
          <a:xfrm>
            <a:off x="8816763" y="1516498"/>
            <a:ext cx="3375239" cy="138499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</a:rPr>
              <a:t>3</a:t>
            </a:r>
            <a:r>
              <a:rPr lang="en-US" sz="1400" b="1" dirty="0">
                <a:solidFill>
                  <a:schemeClr val="tx1"/>
                </a:solidFill>
              </a:rPr>
              <a:t>.  </a:t>
            </a:r>
            <a:r>
              <a:rPr lang="en-US" sz="1400" b="1" dirty="0" err="1">
                <a:solidFill>
                  <a:schemeClr val="tx1"/>
                </a:solidFill>
              </a:rPr>
              <a:t>Privatisering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staatsbedrijven</a:t>
            </a: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Enkele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voorbeelden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PTT (post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telefonie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  <a:r>
              <a:rPr lang="en-US" sz="1400" dirty="0" err="1">
                <a:solidFill>
                  <a:schemeClr val="tx1"/>
                </a:solidFill>
              </a:rPr>
              <a:t>werd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verkocht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NS </a:t>
            </a:r>
            <a:r>
              <a:rPr lang="en-US" sz="1400" dirty="0" err="1">
                <a:solidFill>
                  <a:schemeClr val="tx1"/>
                </a:solidFill>
              </a:rPr>
              <a:t>gaat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commercieel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Postbank (</a:t>
            </a:r>
            <a:r>
              <a:rPr lang="en-US" sz="1400" dirty="0" err="1">
                <a:solidFill>
                  <a:schemeClr val="tx1"/>
                </a:solidFill>
              </a:rPr>
              <a:t>giro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  <a:r>
              <a:rPr lang="en-US" sz="1400" dirty="0" err="1">
                <a:solidFill>
                  <a:schemeClr val="tx1"/>
                </a:solidFill>
              </a:rPr>
              <a:t>wordt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privaat-bedrijf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21B26B3-52C6-4CA8-8E9C-936B8F8529B6}"/>
              </a:ext>
            </a:extLst>
          </p:cNvPr>
          <p:cNvCxnSpPr>
            <a:cxnSpLocks/>
          </p:cNvCxnSpPr>
          <p:nvPr/>
        </p:nvCxnSpPr>
        <p:spPr>
          <a:xfrm flipH="1">
            <a:off x="5848865" y="1946412"/>
            <a:ext cx="563306" cy="251025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FDE5DCE1-30BF-49CE-B7AE-7B9046C93682}"/>
              </a:ext>
            </a:extLst>
          </p:cNvPr>
          <p:cNvCxnSpPr>
            <a:cxnSpLocks/>
          </p:cNvCxnSpPr>
          <p:nvPr/>
        </p:nvCxnSpPr>
        <p:spPr>
          <a:xfrm>
            <a:off x="7080896" y="2034144"/>
            <a:ext cx="596769" cy="106316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181B3591-3C4E-40B6-B65E-390C78F6DE95}"/>
              </a:ext>
            </a:extLst>
          </p:cNvPr>
          <p:cNvCxnSpPr>
            <a:cxnSpLocks/>
          </p:cNvCxnSpPr>
          <p:nvPr/>
        </p:nvCxnSpPr>
        <p:spPr>
          <a:xfrm>
            <a:off x="7766160" y="1861967"/>
            <a:ext cx="840108" cy="34435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458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, water, gras, wolken&#10;&#10;Automatisch gegenereerde beschrijving">
            <a:extLst>
              <a:ext uri="{FF2B5EF4-FFF2-40B4-BE49-F238E27FC236}">
                <a16:creationId xmlns:a16="http://schemas.microsoft.com/office/drawing/2014/main" id="{D3708C32-AF4D-4400-99D4-B91214485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8453"/>
            <a:ext cx="12192000" cy="81153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76400DE8-FAA6-4739-9411-E058F2FC89D8}"/>
              </a:ext>
            </a:extLst>
          </p:cNvPr>
          <p:cNvSpPr/>
          <p:nvPr/>
        </p:nvSpPr>
        <p:spPr>
          <a:xfrm>
            <a:off x="4386521" y="506242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2.2 </a:t>
            </a:r>
            <a:r>
              <a:rPr lang="en-US" sz="1600" b="1" dirty="0" err="1"/>
              <a:t>herstel</a:t>
            </a:r>
            <a:r>
              <a:rPr lang="en-US" sz="1600" b="1" dirty="0"/>
              <a:t> </a:t>
            </a:r>
            <a:r>
              <a:rPr lang="en-US" sz="1600" b="1" dirty="0" err="1"/>
              <a:t>economie</a:t>
            </a:r>
            <a:r>
              <a:rPr lang="en-US" sz="1600" b="1" dirty="0"/>
              <a:t> – </a:t>
            </a:r>
            <a:r>
              <a:rPr lang="en-US" sz="1600" b="1" dirty="0" err="1"/>
              <a:t>oorzaken</a:t>
            </a:r>
            <a:r>
              <a:rPr lang="en-US" sz="1600" b="1" dirty="0"/>
              <a:t> </a:t>
            </a:r>
          </a:p>
          <a:p>
            <a:pPr algn="ctr" eaLnBrk="1" hangingPunct="1">
              <a:defRPr/>
            </a:pPr>
            <a:r>
              <a:rPr lang="en-US" sz="1600" b="1" dirty="0"/>
              <a:t>(</a:t>
            </a:r>
            <a:r>
              <a:rPr lang="en-US" sz="1600" b="1" dirty="0" err="1"/>
              <a:t>eind</a:t>
            </a:r>
            <a:r>
              <a:rPr lang="en-US" sz="1600" b="1" dirty="0"/>
              <a:t> </a:t>
            </a:r>
            <a:r>
              <a:rPr lang="en-US" sz="1600" b="1" dirty="0" err="1"/>
              <a:t>jaren</a:t>
            </a:r>
            <a:r>
              <a:rPr lang="en-US" sz="1600" b="1" dirty="0"/>
              <a:t> ’80)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0D973FF6-F6B8-4581-B982-85CCF938C03F}"/>
              </a:ext>
            </a:extLst>
          </p:cNvPr>
          <p:cNvSpPr/>
          <p:nvPr/>
        </p:nvSpPr>
        <p:spPr>
          <a:xfrm>
            <a:off x="20100" y="4421855"/>
            <a:ext cx="3356920" cy="24622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228600" indent="-228600">
              <a:buAutoNum type="arabicPeriod"/>
              <a:defRPr/>
            </a:pPr>
            <a:r>
              <a:rPr lang="en-US" sz="1400" b="1" dirty="0">
                <a:solidFill>
                  <a:schemeClr val="tx1"/>
                </a:solidFill>
              </a:rPr>
              <a:t>EUROPEANISERING EN GLOBALISERING</a:t>
            </a:r>
          </a:p>
          <a:p>
            <a:pPr marL="228600" indent="-228600">
              <a:buAutoNum type="arabicPeriod"/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Nederland </a:t>
            </a:r>
            <a:r>
              <a:rPr lang="en-US" sz="1400" b="1" dirty="0" err="1">
                <a:solidFill>
                  <a:schemeClr val="tx1"/>
                </a:solidFill>
              </a:rPr>
              <a:t>profiteert</a:t>
            </a:r>
            <a:r>
              <a:rPr lang="en-US" sz="1400" b="1" dirty="0">
                <a:solidFill>
                  <a:schemeClr val="tx1"/>
                </a:solidFill>
              </a:rPr>
              <a:t> van: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Europese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samenwerking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zoals</a:t>
            </a:r>
            <a:r>
              <a:rPr lang="en-US" sz="1400" dirty="0">
                <a:solidFill>
                  <a:schemeClr val="tx1"/>
                </a:solidFill>
              </a:rPr>
              <a:t> het </a:t>
            </a:r>
            <a:r>
              <a:rPr lang="en-US" sz="1400" dirty="0" err="1">
                <a:solidFill>
                  <a:schemeClr val="tx1"/>
                </a:solidFill>
              </a:rPr>
              <a:t>afschaffen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binnengrenzen</a:t>
            </a:r>
            <a:r>
              <a:rPr lang="en-US" sz="1400" dirty="0">
                <a:solidFill>
                  <a:schemeClr val="tx1"/>
                </a:solidFill>
              </a:rPr>
              <a:t> (1985)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(later) de </a:t>
            </a:r>
            <a:r>
              <a:rPr lang="en-US" sz="1400" dirty="0" err="1">
                <a:solidFill>
                  <a:schemeClr val="tx1"/>
                </a:solidFill>
              </a:rPr>
              <a:t>invoering</a:t>
            </a:r>
            <a:r>
              <a:rPr lang="en-US" sz="1400" dirty="0">
                <a:solidFill>
                  <a:schemeClr val="tx1"/>
                </a:solidFill>
              </a:rPr>
              <a:t> van de euro: </a:t>
            </a:r>
            <a:r>
              <a:rPr lang="en-US" sz="1400" dirty="0" err="1">
                <a:solidFill>
                  <a:schemeClr val="tx1"/>
                </a:solidFill>
              </a:rPr>
              <a:t>goed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b="1" dirty="0" err="1">
                <a:solidFill>
                  <a:schemeClr val="tx1"/>
                </a:solidFill>
              </a:rPr>
              <a:t>handel</a:t>
            </a:r>
            <a:r>
              <a:rPr lang="en-US" sz="1400" b="1" dirty="0">
                <a:solidFill>
                  <a:schemeClr val="tx1"/>
                </a:solidFill>
              </a:rPr>
              <a:t>!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Globalisering</a:t>
            </a:r>
            <a:r>
              <a:rPr lang="en-US" sz="1400" dirty="0">
                <a:solidFill>
                  <a:schemeClr val="tx1"/>
                </a:solidFill>
              </a:rPr>
              <a:t>, want Nederland is </a:t>
            </a: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exportland</a:t>
            </a:r>
            <a:r>
              <a:rPr lang="en-US" sz="1400" b="1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FontTx/>
              <a:buChar char="-"/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EN DUS NAM DE EXPORT TOE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5FCED5E-CD5A-4449-BF3C-07E496D0AE4E}"/>
              </a:ext>
            </a:extLst>
          </p:cNvPr>
          <p:cNvSpPr/>
          <p:nvPr/>
        </p:nvSpPr>
        <p:spPr>
          <a:xfrm>
            <a:off x="4588475" y="5069756"/>
            <a:ext cx="3356920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228600" indent="-228600">
              <a:buAutoNum type="arabicPeriod" startAt="2"/>
              <a:defRPr/>
            </a:pPr>
            <a:r>
              <a:rPr lang="en-US" sz="1400" b="1" dirty="0">
                <a:solidFill>
                  <a:schemeClr val="tx1"/>
                </a:solidFill>
              </a:rPr>
              <a:t>GEZONDE OVERHEIDSFINANCIEN</a:t>
            </a:r>
          </a:p>
          <a:p>
            <a:pPr marL="228600" indent="-228600">
              <a:buAutoNum type="arabicPeriod" startAt="2"/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Door </a:t>
            </a:r>
            <a:r>
              <a:rPr lang="en-US" sz="1400" b="1" dirty="0" err="1">
                <a:solidFill>
                  <a:schemeClr val="tx1"/>
                </a:solidFill>
              </a:rPr>
              <a:t>bezuinigingen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is de </a:t>
            </a:r>
            <a:r>
              <a:rPr lang="en-US" sz="1400" dirty="0" err="1">
                <a:solidFill>
                  <a:schemeClr val="tx1"/>
                </a:solidFill>
              </a:rPr>
              <a:t>staatsschuld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niet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groot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kost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verzorgingsstaat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niet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veel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EN DUS NAM HET VERTROUWEN IN DE OVERHEID EN IN DE ECONOMIE TOE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4A85A0D-7F82-4D96-B4D7-9D74C1ADA5B8}"/>
              </a:ext>
            </a:extLst>
          </p:cNvPr>
          <p:cNvSpPr/>
          <p:nvPr/>
        </p:nvSpPr>
        <p:spPr>
          <a:xfrm>
            <a:off x="8835082" y="4852743"/>
            <a:ext cx="3356920" cy="203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228600" indent="-228600">
              <a:buAutoNum type="arabicPeriod" startAt="3"/>
              <a:defRPr/>
            </a:pPr>
            <a:r>
              <a:rPr lang="en-US" sz="1400" b="1" dirty="0">
                <a:solidFill>
                  <a:schemeClr val="tx1"/>
                </a:solidFill>
              </a:rPr>
              <a:t>HET POLDERMODEL</a:t>
            </a:r>
          </a:p>
          <a:p>
            <a:pPr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Werkgevers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en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werknemers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spreken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af</a:t>
            </a:r>
            <a:r>
              <a:rPr lang="en-US" sz="1400" b="1" dirty="0">
                <a:solidFill>
                  <a:schemeClr val="tx1"/>
                </a:solidFill>
              </a:rPr>
              <a:t>: </a:t>
            </a: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dat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lonen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niet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zouden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stijgen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dat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prijzen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niet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zouden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stijgen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dat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banen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zouden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komen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EN DUS NAM DE POLITIEKE EN ECONOMISCHE ONRUST AF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93A3090A-3D8E-43AE-8F19-56DD5188A266}"/>
              </a:ext>
            </a:extLst>
          </p:cNvPr>
          <p:cNvCxnSpPr>
            <a:cxnSpLocks/>
          </p:cNvCxnSpPr>
          <p:nvPr/>
        </p:nvCxnSpPr>
        <p:spPr>
          <a:xfrm flipH="1">
            <a:off x="3145849" y="2158295"/>
            <a:ext cx="1999498" cy="282192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05ADFCCA-1752-4E0E-9813-51331FD6D4D4}"/>
              </a:ext>
            </a:extLst>
          </p:cNvPr>
          <p:cNvCxnSpPr>
            <a:cxnSpLocks/>
          </p:cNvCxnSpPr>
          <p:nvPr/>
        </p:nvCxnSpPr>
        <p:spPr>
          <a:xfrm>
            <a:off x="6356802" y="2219223"/>
            <a:ext cx="55369" cy="2863523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D1A93CE-CA1B-40E9-A429-090179BE974A}"/>
              </a:ext>
            </a:extLst>
          </p:cNvPr>
          <p:cNvCxnSpPr>
            <a:cxnSpLocks/>
          </p:cNvCxnSpPr>
          <p:nvPr/>
        </p:nvCxnSpPr>
        <p:spPr>
          <a:xfrm>
            <a:off x="7849290" y="1980187"/>
            <a:ext cx="1113478" cy="291872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176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2C5A1C75-C6D7-46FD-8889-10BEC2FD5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65" y="3984575"/>
            <a:ext cx="4322276" cy="288151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D80BC7C-51EC-47A9-8C2F-60FEDFD6E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2934"/>
            <a:ext cx="2982490" cy="3075066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D017A1CC-5E39-49EC-BEB2-2F9F08B04E0B}"/>
              </a:ext>
            </a:extLst>
          </p:cNvPr>
          <p:cNvSpPr/>
          <p:nvPr/>
        </p:nvSpPr>
        <p:spPr>
          <a:xfrm>
            <a:off x="4070350" y="316799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2.3 </a:t>
            </a:r>
            <a:r>
              <a:rPr lang="en-US" sz="1600" b="1" dirty="0" err="1"/>
              <a:t>Herstel</a:t>
            </a:r>
            <a:r>
              <a:rPr lang="en-US" sz="1600" b="1" dirty="0"/>
              <a:t> </a:t>
            </a:r>
            <a:r>
              <a:rPr lang="en-US" sz="1600" b="1" dirty="0" err="1"/>
              <a:t>economie</a:t>
            </a:r>
            <a:r>
              <a:rPr lang="en-US" sz="1600" b="1" dirty="0"/>
              <a:t> – </a:t>
            </a:r>
            <a:r>
              <a:rPr lang="en-US" sz="1600" b="1" dirty="0" err="1"/>
              <a:t>gevolgen</a:t>
            </a:r>
            <a:r>
              <a:rPr lang="en-US" sz="1600" b="1" dirty="0"/>
              <a:t> (1978-2008)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BE5E03B-6EF7-414B-B8E7-30EA18AFC37D}"/>
              </a:ext>
            </a:extLst>
          </p:cNvPr>
          <p:cNvSpPr/>
          <p:nvPr/>
        </p:nvSpPr>
        <p:spPr>
          <a:xfrm>
            <a:off x="3040155" y="1953250"/>
            <a:ext cx="3986721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</a:rPr>
              <a:t>2</a:t>
            </a:r>
            <a:r>
              <a:rPr lang="en-US" sz="1400" b="1" dirty="0">
                <a:solidFill>
                  <a:schemeClr val="tx1"/>
                </a:solidFill>
              </a:rPr>
              <a:t>. GROTE ECONOMISCHE BLOEI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Nederland </a:t>
            </a:r>
            <a:r>
              <a:rPr lang="en-US" sz="1400" dirty="0" err="1">
                <a:solidFill>
                  <a:schemeClr val="tx1"/>
                </a:solidFill>
              </a:rPr>
              <a:t>wordt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één</a:t>
            </a:r>
            <a:r>
              <a:rPr lang="en-US" sz="1400" dirty="0">
                <a:solidFill>
                  <a:schemeClr val="tx1"/>
                </a:solidFill>
              </a:rPr>
              <a:t> van de </a:t>
            </a:r>
            <a:r>
              <a:rPr lang="en-US" sz="1400" dirty="0" err="1">
                <a:solidFill>
                  <a:schemeClr val="tx1"/>
                </a:solidFill>
              </a:rPr>
              <a:t>welvarendste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landen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wereld</a:t>
            </a:r>
            <a:r>
              <a:rPr lang="en-US" sz="1400" dirty="0">
                <a:solidFill>
                  <a:schemeClr val="tx1"/>
                </a:solidFill>
              </a:rPr>
              <a:t>. </a:t>
            </a:r>
            <a:r>
              <a:rPr lang="en-US" sz="1400" dirty="0" err="1">
                <a:solidFill>
                  <a:schemeClr val="tx1"/>
                </a:solidFill>
              </a:rPr>
              <a:t>Succesvolle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sectoren</a:t>
            </a:r>
            <a:r>
              <a:rPr lang="en-US" sz="1400" dirty="0">
                <a:solidFill>
                  <a:schemeClr val="tx1"/>
                </a:solidFill>
              </a:rPr>
              <a:t>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financiële</a:t>
            </a:r>
            <a:r>
              <a:rPr lang="en-US" sz="1400" dirty="0">
                <a:solidFill>
                  <a:schemeClr val="tx1"/>
                </a:solidFill>
              </a:rPr>
              <a:t> sector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export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 err="1">
                <a:solidFill>
                  <a:schemeClr val="tx1"/>
                </a:solidFill>
              </a:rPr>
              <a:t>opkomende</a:t>
            </a:r>
            <a:r>
              <a:rPr lang="en-US" sz="1400" dirty="0">
                <a:solidFill>
                  <a:schemeClr val="tx1"/>
                </a:solidFill>
              </a:rPr>
              <a:t>) internet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digitale</a:t>
            </a:r>
            <a:r>
              <a:rPr lang="en-US" sz="1400" dirty="0">
                <a:solidFill>
                  <a:schemeClr val="tx1"/>
                </a:solidFill>
              </a:rPr>
              <a:t> sector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Watermanagement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Drugs(-</a:t>
            </a:r>
            <a:r>
              <a:rPr lang="en-US" sz="1400" dirty="0" err="1">
                <a:solidFill>
                  <a:schemeClr val="tx1"/>
                </a:solidFill>
              </a:rPr>
              <a:t>criminaliteit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D8CF8CE-6E8A-460C-AA02-2B45C4DC50AA}"/>
              </a:ext>
            </a:extLst>
          </p:cNvPr>
          <p:cNvSpPr/>
          <p:nvPr/>
        </p:nvSpPr>
        <p:spPr>
          <a:xfrm>
            <a:off x="0" y="894899"/>
            <a:ext cx="2982490" cy="310854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</a:rPr>
              <a:t>1</a:t>
            </a:r>
            <a:r>
              <a:rPr lang="en-US" sz="1400" b="1" dirty="0">
                <a:solidFill>
                  <a:schemeClr val="tx1"/>
                </a:solidFill>
              </a:rPr>
              <a:t>. GROEIEND VERTROUWEN IN DE ZELFREDZAAMHEID VAN BURGERS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b="1" dirty="0">
                <a:solidFill>
                  <a:schemeClr val="tx1"/>
                </a:solidFill>
              </a:rPr>
              <a:t>Jaren ’60-’70: </a:t>
            </a:r>
            <a:r>
              <a:rPr lang="nl-NL" sz="1400" dirty="0" err="1">
                <a:solidFill>
                  <a:schemeClr val="tx1"/>
                </a:solidFill>
              </a:rPr>
              <a:t>sociaal-democratisch</a:t>
            </a:r>
            <a:r>
              <a:rPr lang="nl-NL" sz="1400" dirty="0">
                <a:solidFill>
                  <a:schemeClr val="tx1"/>
                </a:solidFill>
              </a:rPr>
              <a:t> idee in de maakbaarheid van de samenleving is dominant – DUS: verzorgingsstaat: de overheid stuurt;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b="1" dirty="0">
                <a:solidFill>
                  <a:schemeClr val="tx1"/>
                </a:solidFill>
              </a:rPr>
              <a:t>Jaren ’80: </a:t>
            </a:r>
            <a:r>
              <a:rPr lang="nl-NL" sz="1400" dirty="0">
                <a:solidFill>
                  <a:schemeClr val="tx1"/>
                </a:solidFill>
              </a:rPr>
              <a:t>verzorgingsstaat wordt beperkt – DUS: overheid trekt zich terug;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b="1" dirty="0">
                <a:solidFill>
                  <a:schemeClr val="tx1"/>
                </a:solidFill>
              </a:rPr>
              <a:t>Jaren ’90 en ’00</a:t>
            </a:r>
            <a:r>
              <a:rPr lang="nl-NL" sz="1400" dirty="0">
                <a:solidFill>
                  <a:schemeClr val="tx1"/>
                </a:solidFill>
              </a:rPr>
              <a:t>: liberaal idee van zelfredzaamheid is dominant – DUS: kleine rol voor de overheid.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2EE46C5-9CE7-4D20-9CE4-B16C2E80CA2B}"/>
              </a:ext>
            </a:extLst>
          </p:cNvPr>
          <p:cNvCxnSpPr>
            <a:cxnSpLocks/>
          </p:cNvCxnSpPr>
          <p:nvPr/>
        </p:nvCxnSpPr>
        <p:spPr>
          <a:xfrm flipH="1">
            <a:off x="2762265" y="994661"/>
            <a:ext cx="1308085" cy="46248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3751188-C5CA-4A86-B6E8-F812A9A9E728}"/>
              </a:ext>
            </a:extLst>
          </p:cNvPr>
          <p:cNvCxnSpPr>
            <a:cxnSpLocks/>
          </p:cNvCxnSpPr>
          <p:nvPr/>
        </p:nvCxnSpPr>
        <p:spPr>
          <a:xfrm>
            <a:off x="7598732" y="1543400"/>
            <a:ext cx="622631" cy="55593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8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7084541" y="2341273"/>
            <a:ext cx="5107459" cy="160043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</a:rPr>
              <a:t>3. </a:t>
            </a:r>
            <a:r>
              <a:rPr lang="en-US" sz="1400" b="1" dirty="0">
                <a:solidFill>
                  <a:schemeClr val="tx1"/>
                </a:solidFill>
              </a:rPr>
              <a:t>TOENAME SOCIALE VERSCHILLEN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</a:rPr>
              <a:t>Toenemende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tweedeling</a:t>
            </a:r>
            <a:r>
              <a:rPr lang="en-US" sz="1400" dirty="0">
                <a:solidFill>
                  <a:schemeClr val="tx1"/>
                </a:solidFill>
              </a:rPr>
              <a:t>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sociaal-economische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bovenlaag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 err="1">
                <a:solidFill>
                  <a:schemeClr val="tx1"/>
                </a:solidFill>
              </a:rPr>
              <a:t>rijk</a:t>
            </a:r>
            <a:r>
              <a:rPr lang="en-US" sz="1400" dirty="0">
                <a:solidFill>
                  <a:schemeClr val="tx1"/>
                </a:solidFill>
              </a:rPr>
              <a:t> door </a:t>
            </a:r>
            <a:r>
              <a:rPr lang="en-US" sz="1400" dirty="0" err="1">
                <a:solidFill>
                  <a:schemeClr val="tx1"/>
                </a:solidFill>
              </a:rPr>
              <a:t>aandelen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huizenbezit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nieuwe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economieën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  <a:r>
              <a:rPr lang="en-US" sz="1400" dirty="0" err="1">
                <a:solidFill>
                  <a:schemeClr val="tx1"/>
                </a:solidFill>
              </a:rPr>
              <a:t>heeft</a:t>
            </a:r>
            <a:r>
              <a:rPr lang="en-US" sz="1400" dirty="0">
                <a:solidFill>
                  <a:schemeClr val="tx1"/>
                </a:solidFill>
              </a:rPr>
              <a:t> het </a:t>
            </a:r>
            <a:r>
              <a:rPr lang="en-US" sz="1400" dirty="0" err="1">
                <a:solidFill>
                  <a:schemeClr val="tx1"/>
                </a:solidFill>
              </a:rPr>
              <a:t>goed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sociaal-economische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onderlaag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heeft</a:t>
            </a:r>
            <a:r>
              <a:rPr lang="en-US" sz="1400" dirty="0">
                <a:solidFill>
                  <a:schemeClr val="tx1"/>
                </a:solidFill>
              </a:rPr>
              <a:t> het </a:t>
            </a:r>
            <a:r>
              <a:rPr lang="en-US" sz="1400" dirty="0" err="1">
                <a:solidFill>
                  <a:schemeClr val="tx1"/>
                </a:solidFill>
              </a:rPr>
              <a:t>niet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goed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langdurige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werkloosheid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slechte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huisvesting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weinig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perspectief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0F826575-69BB-40E5-B481-0E0CF253DAFB}"/>
              </a:ext>
            </a:extLst>
          </p:cNvPr>
          <p:cNvCxnSpPr>
            <a:cxnSpLocks/>
          </p:cNvCxnSpPr>
          <p:nvPr/>
        </p:nvCxnSpPr>
        <p:spPr>
          <a:xfrm flipH="1">
            <a:off x="5651918" y="1738868"/>
            <a:ext cx="109233" cy="58746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CC06A6B-5B9B-45F6-A66A-360CAF836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876" y="3955999"/>
            <a:ext cx="5165124" cy="290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24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BF28BB17-74C1-4AB7-AE6A-0E5907BB9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649" y="4350657"/>
            <a:ext cx="4437932" cy="249633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AE0C8DD-30CB-4B1B-9CB2-6FF76AE61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2663" y="4361664"/>
            <a:ext cx="4433646" cy="2496336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D017A1CC-5E39-49EC-BEB2-2F9F08B04E0B}"/>
              </a:ext>
            </a:extLst>
          </p:cNvPr>
          <p:cNvSpPr/>
          <p:nvPr/>
        </p:nvSpPr>
        <p:spPr>
          <a:xfrm>
            <a:off x="4070350" y="465081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2.4 </a:t>
            </a:r>
            <a:r>
              <a:rPr lang="en-US" sz="1600" b="1" dirty="0" err="1"/>
              <a:t>Sterke</a:t>
            </a:r>
            <a:r>
              <a:rPr lang="en-US" sz="1600" b="1" dirty="0"/>
              <a:t> </a:t>
            </a:r>
            <a:r>
              <a:rPr lang="en-US" sz="1600" b="1" dirty="0" err="1"/>
              <a:t>individualisering</a:t>
            </a:r>
            <a:r>
              <a:rPr lang="en-US" sz="1600" b="1" dirty="0"/>
              <a:t> van de </a:t>
            </a:r>
            <a:r>
              <a:rPr lang="en-US" sz="1600" b="1" dirty="0" err="1"/>
              <a:t>samenleving</a:t>
            </a:r>
            <a:r>
              <a:rPr lang="en-US" sz="1600" b="1" dirty="0"/>
              <a:t> (</a:t>
            </a:r>
            <a:r>
              <a:rPr lang="en-US" sz="1600" b="1" dirty="0" err="1"/>
              <a:t>jaren</a:t>
            </a:r>
            <a:r>
              <a:rPr lang="en-US" sz="1600" b="1" dirty="0"/>
              <a:t> ’90- ’00)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BE5E03B-6EF7-414B-B8E7-30EA18AFC37D}"/>
              </a:ext>
            </a:extLst>
          </p:cNvPr>
          <p:cNvSpPr/>
          <p:nvPr/>
        </p:nvSpPr>
        <p:spPr>
          <a:xfrm>
            <a:off x="-6894" y="613370"/>
            <a:ext cx="3069374" cy="375487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OORZAKEN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1 – </a:t>
            </a:r>
            <a:r>
              <a:rPr lang="en-US" sz="1400" b="1" dirty="0" err="1">
                <a:solidFill>
                  <a:schemeClr val="tx1"/>
                </a:solidFill>
              </a:rPr>
              <a:t>kleinere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rol</a:t>
            </a:r>
            <a:r>
              <a:rPr lang="en-US" sz="1400" b="1" dirty="0">
                <a:solidFill>
                  <a:schemeClr val="tx1"/>
                </a:solidFill>
              </a:rPr>
              <a:t> van de </a:t>
            </a:r>
            <a:r>
              <a:rPr lang="en-US" sz="1400" b="1" dirty="0" err="1">
                <a:solidFill>
                  <a:schemeClr val="tx1"/>
                </a:solidFill>
              </a:rPr>
              <a:t>overheid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 err="1">
                <a:solidFill>
                  <a:schemeClr val="tx1"/>
                </a:solidFill>
              </a:rPr>
              <a:t>priva</a:t>
            </a:r>
            <a:r>
              <a:rPr lang="en-US" sz="1400" dirty="0">
                <a:solidFill>
                  <a:schemeClr val="tx1"/>
                </a:solidFill>
              </a:rPr>
              <a:t>-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    </a:t>
            </a:r>
            <a:r>
              <a:rPr lang="en-US" sz="1400" dirty="0" err="1">
                <a:solidFill>
                  <a:schemeClr val="tx1"/>
                </a:solidFill>
              </a:rPr>
              <a:t>tisering</a:t>
            </a:r>
            <a:r>
              <a:rPr lang="en-US" sz="1400" dirty="0">
                <a:solidFill>
                  <a:schemeClr val="tx1"/>
                </a:solidFill>
              </a:rPr>
              <a:t>; </a:t>
            </a:r>
            <a:r>
              <a:rPr lang="en-US" sz="1400" dirty="0" err="1">
                <a:solidFill>
                  <a:schemeClr val="tx1"/>
                </a:solidFill>
              </a:rPr>
              <a:t>beperking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verzorgingsstaat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    </a:t>
            </a:r>
            <a:r>
              <a:rPr lang="en-US" sz="1400" dirty="0" err="1">
                <a:solidFill>
                  <a:schemeClr val="tx1"/>
                </a:solidFill>
              </a:rPr>
              <a:t>zelfredzaamheid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2 - </a:t>
            </a:r>
            <a:r>
              <a:rPr lang="en-US" sz="1400" b="1" dirty="0">
                <a:solidFill>
                  <a:schemeClr val="tx1"/>
                </a:solidFill>
              </a:rPr>
              <a:t>‘</a:t>
            </a:r>
            <a:r>
              <a:rPr lang="en-US" sz="1400" b="1" dirty="0" err="1">
                <a:solidFill>
                  <a:schemeClr val="tx1"/>
                </a:solidFill>
              </a:rPr>
              <a:t>paars’beleid</a:t>
            </a:r>
            <a:r>
              <a:rPr lang="en-US" sz="1400" b="1" dirty="0">
                <a:solidFill>
                  <a:schemeClr val="tx1"/>
                </a:solidFill>
              </a:rPr>
              <a:t> (</a:t>
            </a:r>
            <a:r>
              <a:rPr lang="en-US" sz="1400" dirty="0">
                <a:solidFill>
                  <a:schemeClr val="tx1"/>
                </a:solidFill>
              </a:rPr>
              <a:t>VVD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PvdA), </a:t>
            </a:r>
            <a:r>
              <a:rPr lang="en-US" sz="1400" dirty="0" err="1">
                <a:solidFill>
                  <a:schemeClr val="tx1"/>
                </a:solidFill>
              </a:rPr>
              <a:t>zoals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    Wet </a:t>
            </a:r>
            <a:r>
              <a:rPr lang="en-US" sz="1400" dirty="0" err="1">
                <a:solidFill>
                  <a:schemeClr val="tx1"/>
                </a:solidFill>
              </a:rPr>
              <a:t>Gelijke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Behandeling</a:t>
            </a:r>
            <a:r>
              <a:rPr lang="en-US" sz="1400" dirty="0">
                <a:solidFill>
                  <a:schemeClr val="tx1"/>
                </a:solidFill>
              </a:rPr>
              <a:t>; </a:t>
            </a:r>
            <a:r>
              <a:rPr lang="en-US" sz="1400" dirty="0" err="1">
                <a:solidFill>
                  <a:schemeClr val="tx1"/>
                </a:solidFill>
              </a:rPr>
              <a:t>gedoog</a:t>
            </a:r>
            <a:r>
              <a:rPr lang="en-US" sz="1400" dirty="0">
                <a:solidFill>
                  <a:schemeClr val="tx1"/>
                </a:solidFill>
              </a:rPr>
              <a:t>-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    </a:t>
            </a:r>
            <a:r>
              <a:rPr lang="en-US" sz="1400" dirty="0" err="1">
                <a:solidFill>
                  <a:schemeClr val="tx1"/>
                </a:solidFill>
              </a:rPr>
              <a:t>beleid</a:t>
            </a:r>
            <a:r>
              <a:rPr lang="en-US" sz="1400" dirty="0">
                <a:solidFill>
                  <a:schemeClr val="tx1"/>
                </a:solidFill>
              </a:rPr>
              <a:t>: </a:t>
            </a:r>
            <a:r>
              <a:rPr lang="en-US" sz="1400" dirty="0" err="1">
                <a:solidFill>
                  <a:schemeClr val="tx1"/>
                </a:solidFill>
              </a:rPr>
              <a:t>euthanasiewetgeving</a:t>
            </a:r>
            <a:r>
              <a:rPr lang="en-US" sz="1400" dirty="0">
                <a:solidFill>
                  <a:schemeClr val="tx1"/>
                </a:solidFill>
              </a:rPr>
              <a:t>;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nl-NL" sz="1400" dirty="0">
                <a:solidFill>
                  <a:schemeClr val="tx1"/>
                </a:solidFill>
              </a:rPr>
              <a:t>3 – nieuwe </a:t>
            </a:r>
            <a:r>
              <a:rPr lang="nl-NL" sz="1400" b="1" dirty="0" err="1">
                <a:solidFill>
                  <a:schemeClr val="tx1"/>
                </a:solidFill>
              </a:rPr>
              <a:t>commerci</a:t>
            </a:r>
            <a:r>
              <a:rPr lang="en-US" sz="1400" b="1" dirty="0" err="1">
                <a:solidFill>
                  <a:schemeClr val="tx1"/>
                </a:solidFill>
              </a:rPr>
              <a:t>ële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bedrijven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    </a:t>
            </a:r>
            <a:r>
              <a:rPr lang="en-US" sz="1400" dirty="0" err="1">
                <a:solidFill>
                  <a:schemeClr val="tx1"/>
                </a:solidFill>
              </a:rPr>
              <a:t>concurreren</a:t>
            </a:r>
            <a:r>
              <a:rPr lang="en-US" sz="1400" dirty="0">
                <a:solidFill>
                  <a:schemeClr val="tx1"/>
                </a:solidFill>
              </a:rPr>
              <a:t> om </a:t>
            </a:r>
            <a:r>
              <a:rPr lang="en-US" sz="1400" dirty="0" err="1">
                <a:solidFill>
                  <a:schemeClr val="tx1"/>
                </a:solidFill>
              </a:rPr>
              <a:t>nieuwe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klanten</a:t>
            </a:r>
            <a:r>
              <a:rPr lang="en-US" sz="1400" dirty="0">
                <a:solidFill>
                  <a:schemeClr val="tx1"/>
                </a:solidFill>
              </a:rPr>
              <a:t>. </a:t>
            </a:r>
            <a:endParaRPr lang="nl-NL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dirty="0">
                <a:solidFill>
                  <a:schemeClr val="tx1"/>
                </a:solidFill>
              </a:rPr>
              <a:t>      (TV/radio, ziekenhuizen, telefonie,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dirty="0">
                <a:solidFill>
                  <a:schemeClr val="tx1"/>
                </a:solidFill>
              </a:rPr>
              <a:t>      gas/</a:t>
            </a:r>
            <a:r>
              <a:rPr lang="nl-NL" sz="1400" dirty="0" err="1">
                <a:solidFill>
                  <a:schemeClr val="tx1"/>
                </a:solidFill>
              </a:rPr>
              <a:t>electriciteit</a:t>
            </a:r>
            <a:r>
              <a:rPr lang="nl-NL" sz="1400" dirty="0">
                <a:solidFill>
                  <a:schemeClr val="tx1"/>
                </a:solidFill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dirty="0">
                <a:solidFill>
                  <a:schemeClr val="tx1"/>
                </a:solidFill>
              </a:rPr>
              <a:t>4 – </a:t>
            </a:r>
            <a:r>
              <a:rPr lang="nl-NL" sz="1400" b="1" dirty="0">
                <a:solidFill>
                  <a:schemeClr val="tx1"/>
                </a:solidFill>
              </a:rPr>
              <a:t>ontzuiling</a:t>
            </a:r>
            <a:r>
              <a:rPr lang="nl-NL" sz="1400" dirty="0">
                <a:solidFill>
                  <a:schemeClr val="tx1"/>
                </a:solidFill>
              </a:rPr>
              <a:t> en ontkerkelijking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dirty="0">
                <a:solidFill>
                  <a:schemeClr val="tx1"/>
                </a:solidFill>
              </a:rPr>
              <a:t>      (afnemende saamhorigheid en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dirty="0">
                <a:solidFill>
                  <a:schemeClr val="tx1"/>
                </a:solidFill>
              </a:rPr>
              <a:t>      groepsdruk)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dirty="0">
                <a:solidFill>
                  <a:schemeClr val="tx1"/>
                </a:solidFill>
              </a:rPr>
              <a:t>5 – toenemende </a:t>
            </a:r>
            <a:r>
              <a:rPr lang="nl-NL" sz="1400" b="1" dirty="0">
                <a:solidFill>
                  <a:schemeClr val="tx1"/>
                </a:solidFill>
              </a:rPr>
              <a:t>welvaart  </a:t>
            </a:r>
            <a:r>
              <a:rPr lang="nl-NL" sz="1400" dirty="0">
                <a:solidFill>
                  <a:schemeClr val="tx1"/>
                </a:solidFill>
              </a:rPr>
              <a:t>(minder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dirty="0">
                <a:solidFill>
                  <a:schemeClr val="tx1"/>
                </a:solidFill>
              </a:rPr>
              <a:t>      economische afhankelijkheid)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D8CF8CE-6E8A-460C-AA02-2B45C4DC50AA}"/>
              </a:ext>
            </a:extLst>
          </p:cNvPr>
          <p:cNvSpPr/>
          <p:nvPr/>
        </p:nvSpPr>
        <p:spPr>
          <a:xfrm>
            <a:off x="3391339" y="2134796"/>
            <a:ext cx="4178074" cy="246221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ENKELE VOORBEELDEN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toename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éénpersoonshuishoudens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toename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aantal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scheidingen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Veel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werknemers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wortden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zzp’ers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grotere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acceptatie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individuele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keuzes</a:t>
            </a:r>
            <a:r>
              <a:rPr lang="en-US" sz="1400" dirty="0">
                <a:solidFill>
                  <a:schemeClr val="tx1"/>
                </a:solidFill>
              </a:rPr>
              <a:t> op het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     </a:t>
            </a:r>
            <a:r>
              <a:rPr lang="en-US" sz="1400" dirty="0" err="1">
                <a:solidFill>
                  <a:schemeClr val="tx1"/>
                </a:solidFill>
              </a:rPr>
              <a:t>gebied</a:t>
            </a:r>
            <a:r>
              <a:rPr lang="en-US" sz="1400" dirty="0">
                <a:solidFill>
                  <a:schemeClr val="tx1"/>
                </a:solidFill>
              </a:rPr>
              <a:t> van: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    - </a:t>
            </a:r>
            <a:r>
              <a:rPr lang="en-US" sz="1400" dirty="0" err="1">
                <a:solidFill>
                  <a:schemeClr val="tx1"/>
                </a:solidFill>
              </a:rPr>
              <a:t>seksualiteit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homohuwelijk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    - </a:t>
            </a:r>
            <a:r>
              <a:rPr lang="en-US" sz="1400" dirty="0" err="1">
                <a:solidFill>
                  <a:schemeClr val="tx1"/>
                </a:solidFill>
              </a:rPr>
              <a:t>softdrugs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gedoogbeleid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    - </a:t>
            </a:r>
            <a:r>
              <a:rPr lang="en-US" sz="1400" dirty="0" err="1">
                <a:solidFill>
                  <a:schemeClr val="tx1"/>
                </a:solidFill>
              </a:rPr>
              <a:t>euthanasie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zachte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dood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    - </a:t>
            </a:r>
            <a:r>
              <a:rPr lang="en-US" sz="1400" dirty="0" err="1">
                <a:solidFill>
                  <a:schemeClr val="tx1"/>
                </a:solidFill>
              </a:rPr>
              <a:t>jeugdculturen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endParaRPr lang="nl-NL" sz="1400" dirty="0">
              <a:solidFill>
                <a:schemeClr val="tx1"/>
              </a:solidFill>
            </a:endParaRP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2EE46C5-9CE7-4D20-9CE4-B16C2E80CA2B}"/>
              </a:ext>
            </a:extLst>
          </p:cNvPr>
          <p:cNvCxnSpPr>
            <a:cxnSpLocks/>
          </p:cNvCxnSpPr>
          <p:nvPr/>
        </p:nvCxnSpPr>
        <p:spPr>
          <a:xfrm flipH="1">
            <a:off x="3010890" y="1369904"/>
            <a:ext cx="924190" cy="45090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3751188-C5CA-4A86-B6E8-F812A9A9E728}"/>
              </a:ext>
            </a:extLst>
          </p:cNvPr>
          <p:cNvCxnSpPr>
            <a:cxnSpLocks/>
          </p:cNvCxnSpPr>
          <p:nvPr/>
        </p:nvCxnSpPr>
        <p:spPr>
          <a:xfrm>
            <a:off x="8059085" y="1659329"/>
            <a:ext cx="695818" cy="95093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48486E-FDCF-4034-8F86-FFD9ABB67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137" y="4365839"/>
            <a:ext cx="3069374" cy="2529615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9936A27-8A3B-4ECB-B4BF-D14B42090F03}"/>
              </a:ext>
            </a:extLst>
          </p:cNvPr>
          <p:cNvSpPr/>
          <p:nvPr/>
        </p:nvSpPr>
        <p:spPr>
          <a:xfrm>
            <a:off x="7978678" y="2739213"/>
            <a:ext cx="4178074" cy="160043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NADELEN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toename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eenzaamheid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vooral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onder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ouderen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toename </a:t>
            </a:r>
            <a:r>
              <a:rPr lang="nl-NL" sz="1400" dirty="0" err="1">
                <a:solidFill>
                  <a:schemeClr val="tx1"/>
                </a:solidFill>
              </a:rPr>
              <a:t>a-sociaal</a:t>
            </a:r>
            <a:r>
              <a:rPr lang="nl-NL" sz="1400" dirty="0">
                <a:solidFill>
                  <a:schemeClr val="tx1"/>
                </a:solidFill>
              </a:rPr>
              <a:t> gedrag (YOLO!!)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toename criminaliteit (vooral rondom hard- en softdrugs)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toename belastingontwijkend gedrag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EC0912D-E481-48BD-BBCA-8D055D56B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511" y="4361664"/>
            <a:ext cx="1955138" cy="249633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D738920-833B-4158-91B9-47285414D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6671" y="4361665"/>
            <a:ext cx="2005329" cy="2517150"/>
          </a:xfrm>
          <a:prstGeom prst="rect">
            <a:avLst/>
          </a:prstGeom>
        </p:spPr>
      </p:pic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D3658019-423B-4381-962B-86AF1151574E}"/>
              </a:ext>
            </a:extLst>
          </p:cNvPr>
          <p:cNvCxnSpPr>
            <a:cxnSpLocks/>
          </p:cNvCxnSpPr>
          <p:nvPr/>
        </p:nvCxnSpPr>
        <p:spPr>
          <a:xfrm>
            <a:off x="5751523" y="1861800"/>
            <a:ext cx="0" cy="62900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726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95C87AE5-8238-4F15-A9B7-69EA46D4E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D017A1CC-5E39-49EC-BEB2-2F9F08B04E0B}"/>
              </a:ext>
            </a:extLst>
          </p:cNvPr>
          <p:cNvSpPr/>
          <p:nvPr/>
        </p:nvSpPr>
        <p:spPr>
          <a:xfrm>
            <a:off x="4070350" y="316799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2.5 Nederland </a:t>
            </a:r>
            <a:r>
              <a:rPr lang="en-US" sz="1600" b="1" dirty="0" err="1"/>
              <a:t>en</a:t>
            </a:r>
            <a:r>
              <a:rPr lang="en-US" sz="1600" b="1" dirty="0"/>
              <a:t> de EU </a:t>
            </a:r>
          </a:p>
          <a:p>
            <a:pPr algn="ctr" eaLnBrk="1" hangingPunct="1">
              <a:defRPr/>
            </a:pPr>
            <a:r>
              <a:rPr lang="en-US" sz="1600" b="1" dirty="0"/>
              <a:t>(1952-2008)</a:t>
            </a:r>
            <a:endParaRPr lang="nl-NL" sz="1600" b="1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2EE46C5-9CE7-4D20-9CE4-B16C2E80CA2B}"/>
              </a:ext>
            </a:extLst>
          </p:cNvPr>
          <p:cNvCxnSpPr>
            <a:cxnSpLocks/>
          </p:cNvCxnSpPr>
          <p:nvPr/>
        </p:nvCxnSpPr>
        <p:spPr>
          <a:xfrm flipH="1">
            <a:off x="3259908" y="1516131"/>
            <a:ext cx="691979" cy="98020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3751188-C5CA-4A86-B6E8-F812A9A9E728}"/>
              </a:ext>
            </a:extLst>
          </p:cNvPr>
          <p:cNvCxnSpPr>
            <a:cxnSpLocks/>
          </p:cNvCxnSpPr>
          <p:nvPr/>
        </p:nvCxnSpPr>
        <p:spPr>
          <a:xfrm>
            <a:off x="6159274" y="5688973"/>
            <a:ext cx="776985" cy="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30C7810F-33E4-4C10-95F3-598AD2C685A4}"/>
              </a:ext>
            </a:extLst>
          </p:cNvPr>
          <p:cNvSpPr/>
          <p:nvPr/>
        </p:nvSpPr>
        <p:spPr>
          <a:xfrm>
            <a:off x="1" y="2586894"/>
            <a:ext cx="4193058" cy="52322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1952: </a:t>
            </a:r>
            <a:r>
              <a:rPr lang="en-US" sz="1400" dirty="0" err="1">
                <a:solidFill>
                  <a:schemeClr val="tx1"/>
                </a:solidFill>
              </a:rPr>
              <a:t>oprichting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Europese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Gemeenschap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Kolen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         </a:t>
            </a:r>
            <a:r>
              <a:rPr lang="en-US" sz="1400" dirty="0" err="1">
                <a:solidFill>
                  <a:schemeClr val="tx1"/>
                </a:solidFill>
              </a:rPr>
              <a:t>Staal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(EGKS) </a:t>
            </a:r>
            <a:r>
              <a:rPr lang="en-US" sz="1400" dirty="0">
                <a:solidFill>
                  <a:schemeClr val="tx1"/>
                </a:solidFill>
              </a:rPr>
              <a:t>– 6 </a:t>
            </a:r>
            <a:r>
              <a:rPr lang="en-US" sz="1400" dirty="0" err="1">
                <a:solidFill>
                  <a:schemeClr val="tx1"/>
                </a:solidFill>
              </a:rPr>
              <a:t>landen</a:t>
            </a:r>
            <a:r>
              <a:rPr lang="en-US" sz="1400" dirty="0">
                <a:solidFill>
                  <a:schemeClr val="tx1"/>
                </a:solidFill>
              </a:rPr>
              <a:t> (incl. NED) </a:t>
            </a:r>
            <a:r>
              <a:rPr lang="en-US" sz="1400" dirty="0" err="1">
                <a:solidFill>
                  <a:schemeClr val="tx1"/>
                </a:solidFill>
              </a:rPr>
              <a:t>werken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samen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AB545F3-A10F-4678-ADCF-866D178E3A0A}"/>
              </a:ext>
            </a:extLst>
          </p:cNvPr>
          <p:cNvSpPr/>
          <p:nvPr/>
        </p:nvSpPr>
        <p:spPr>
          <a:xfrm>
            <a:off x="401586" y="4099528"/>
            <a:ext cx="4330698" cy="52322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1958: EGKS </a:t>
            </a:r>
            <a:r>
              <a:rPr lang="en-US" sz="1400" dirty="0" err="1">
                <a:solidFill>
                  <a:schemeClr val="tx1"/>
                </a:solidFill>
              </a:rPr>
              <a:t>wordt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Europese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Economische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Gemeenschap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         (EEG): </a:t>
            </a:r>
            <a:r>
              <a:rPr lang="en-US" sz="1400" dirty="0" err="1">
                <a:solidFill>
                  <a:schemeClr val="tx1"/>
                </a:solidFill>
              </a:rPr>
              <a:t>politieke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én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economische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samenwerking</a:t>
            </a:r>
            <a:r>
              <a:rPr lang="en-US" sz="1400" dirty="0">
                <a:solidFill>
                  <a:schemeClr val="tx1"/>
                </a:solidFill>
              </a:rPr>
              <a:t> - 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ACA2431-11B1-42C7-B39D-E9AFE51B2436}"/>
              </a:ext>
            </a:extLst>
          </p:cNvPr>
          <p:cNvSpPr/>
          <p:nvPr/>
        </p:nvSpPr>
        <p:spPr>
          <a:xfrm>
            <a:off x="1140082" y="5319641"/>
            <a:ext cx="4809481" cy="73866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1985: </a:t>
            </a:r>
            <a:r>
              <a:rPr lang="en-US" sz="1400" b="1" dirty="0" err="1">
                <a:solidFill>
                  <a:schemeClr val="tx1"/>
                </a:solidFill>
              </a:rPr>
              <a:t>Verdrag</a:t>
            </a:r>
            <a:r>
              <a:rPr lang="en-US" sz="1400" b="1" dirty="0">
                <a:solidFill>
                  <a:schemeClr val="tx1"/>
                </a:solidFill>
              </a:rPr>
              <a:t> van Schengen: </a:t>
            </a:r>
            <a:r>
              <a:rPr lang="en-US" sz="1400" dirty="0" err="1">
                <a:solidFill>
                  <a:schemeClr val="tx1"/>
                </a:solidFill>
              </a:rPr>
              <a:t>vrij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verkeer</a:t>
            </a:r>
            <a:r>
              <a:rPr lang="en-US" sz="1400" dirty="0">
                <a:solidFill>
                  <a:schemeClr val="tx1"/>
                </a:solidFill>
              </a:rPr>
              <a:t> van geld,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         </a:t>
            </a:r>
            <a:r>
              <a:rPr lang="en-US" sz="1400" dirty="0" err="1">
                <a:solidFill>
                  <a:schemeClr val="tx1"/>
                </a:solidFill>
              </a:rPr>
              <a:t>diensten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goederen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personen</a:t>
            </a:r>
            <a:r>
              <a:rPr lang="en-US" sz="1400" dirty="0">
                <a:solidFill>
                  <a:schemeClr val="tx1"/>
                </a:solidFill>
              </a:rPr>
              <a:t> (5 </a:t>
            </a:r>
            <a:r>
              <a:rPr lang="en-US" sz="1400" dirty="0" err="1">
                <a:solidFill>
                  <a:schemeClr val="tx1"/>
                </a:solidFill>
              </a:rPr>
              <a:t>landen</a:t>
            </a:r>
            <a:r>
              <a:rPr lang="en-US" sz="1400" dirty="0">
                <a:solidFill>
                  <a:schemeClr val="tx1"/>
                </a:solidFill>
              </a:rPr>
              <a:t>, incl. NED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         </a:t>
            </a:r>
            <a:r>
              <a:rPr lang="en-US" sz="1400" dirty="0" err="1">
                <a:solidFill>
                  <a:schemeClr val="tx1"/>
                </a:solidFill>
              </a:rPr>
              <a:t>openen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hun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binnengrenzen</a:t>
            </a:r>
            <a:r>
              <a:rPr lang="en-US" sz="1400" dirty="0">
                <a:solidFill>
                  <a:schemeClr val="tx1"/>
                </a:solidFill>
              </a:rPr>
              <a:t>, later </a:t>
            </a:r>
            <a:r>
              <a:rPr lang="en-US" sz="1400" dirty="0" err="1">
                <a:solidFill>
                  <a:schemeClr val="tx1"/>
                </a:solidFill>
              </a:rPr>
              <a:t>meer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landen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74C6879-DC21-4CBE-A556-EE1D90268942}"/>
              </a:ext>
            </a:extLst>
          </p:cNvPr>
          <p:cNvSpPr/>
          <p:nvPr/>
        </p:nvSpPr>
        <p:spPr>
          <a:xfrm>
            <a:off x="7064804" y="5384173"/>
            <a:ext cx="3996209" cy="954107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1992: </a:t>
            </a:r>
            <a:r>
              <a:rPr lang="en-US" sz="1400" b="1" dirty="0" err="1">
                <a:solidFill>
                  <a:schemeClr val="tx1"/>
                </a:solidFill>
              </a:rPr>
              <a:t>Verdrag</a:t>
            </a:r>
            <a:r>
              <a:rPr lang="en-US" sz="1400" b="1" dirty="0">
                <a:solidFill>
                  <a:schemeClr val="tx1"/>
                </a:solidFill>
              </a:rPr>
              <a:t> van Maastricht: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         - EEG </a:t>
            </a:r>
            <a:r>
              <a:rPr lang="en-US" sz="1400" dirty="0" err="1">
                <a:solidFill>
                  <a:schemeClr val="tx1"/>
                </a:solidFill>
              </a:rPr>
              <a:t>wordt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Europese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Unie</a:t>
            </a:r>
            <a:r>
              <a:rPr lang="en-US" sz="1400" dirty="0">
                <a:solidFill>
                  <a:schemeClr val="tx1"/>
                </a:solidFill>
              </a:rPr>
              <a:t> (15 </a:t>
            </a:r>
            <a:r>
              <a:rPr lang="en-US" sz="1400" dirty="0" err="1">
                <a:solidFill>
                  <a:schemeClr val="tx1"/>
                </a:solidFill>
              </a:rPr>
              <a:t>landen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         - </a:t>
            </a:r>
            <a:r>
              <a:rPr lang="en-US" sz="1400" dirty="0" err="1">
                <a:solidFill>
                  <a:schemeClr val="tx1"/>
                </a:solidFill>
              </a:rPr>
              <a:t>afspraak</a:t>
            </a:r>
            <a:r>
              <a:rPr lang="en-US" sz="1400" dirty="0">
                <a:solidFill>
                  <a:schemeClr val="tx1"/>
                </a:solidFill>
              </a:rPr>
              <a:t> over </a:t>
            </a:r>
            <a:r>
              <a:rPr lang="en-US" sz="1400" dirty="0" err="1">
                <a:solidFill>
                  <a:schemeClr val="tx1"/>
                </a:solidFill>
              </a:rPr>
              <a:t>financiële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samenwerking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         - </a:t>
            </a:r>
            <a:r>
              <a:rPr lang="en-US" sz="1400" dirty="0" err="1">
                <a:solidFill>
                  <a:schemeClr val="tx1"/>
                </a:solidFill>
              </a:rPr>
              <a:t>afspraken</a:t>
            </a:r>
            <a:r>
              <a:rPr lang="en-US" sz="1400" dirty="0">
                <a:solidFill>
                  <a:schemeClr val="tx1"/>
                </a:solidFill>
              </a:rPr>
              <a:t> over </a:t>
            </a:r>
            <a:r>
              <a:rPr lang="en-US" sz="1400" dirty="0" err="1">
                <a:solidFill>
                  <a:schemeClr val="tx1"/>
                </a:solidFill>
              </a:rPr>
              <a:t>uitbreiding</a:t>
            </a:r>
            <a:r>
              <a:rPr lang="en-US" sz="1400" dirty="0">
                <a:solidFill>
                  <a:schemeClr val="tx1"/>
                </a:solidFill>
              </a:rPr>
              <a:t> (Oost-Europa)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A2378F3-3A07-4CC4-A9CD-082F874035B6}"/>
              </a:ext>
            </a:extLst>
          </p:cNvPr>
          <p:cNvSpPr/>
          <p:nvPr/>
        </p:nvSpPr>
        <p:spPr>
          <a:xfrm>
            <a:off x="7794205" y="4253417"/>
            <a:ext cx="3996209" cy="52322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2002: </a:t>
            </a:r>
            <a:r>
              <a:rPr lang="en-US" sz="1400" b="1" dirty="0" err="1">
                <a:solidFill>
                  <a:schemeClr val="tx1"/>
                </a:solidFill>
              </a:rPr>
              <a:t>Invoering</a:t>
            </a:r>
            <a:r>
              <a:rPr lang="en-US" sz="1400" b="1" dirty="0">
                <a:solidFill>
                  <a:schemeClr val="tx1"/>
                </a:solidFill>
              </a:rPr>
              <a:t> euro </a:t>
            </a:r>
            <a:r>
              <a:rPr lang="en-US" sz="1400" dirty="0">
                <a:solidFill>
                  <a:schemeClr val="tx1"/>
                </a:solidFill>
              </a:rPr>
              <a:t>(15 </a:t>
            </a:r>
            <a:r>
              <a:rPr lang="en-US" sz="1400" dirty="0" err="1">
                <a:solidFill>
                  <a:schemeClr val="tx1"/>
                </a:solidFill>
              </a:rPr>
              <a:t>landen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2004: </a:t>
            </a:r>
            <a:r>
              <a:rPr lang="en-US" sz="1400" dirty="0" err="1">
                <a:solidFill>
                  <a:schemeClr val="tx1"/>
                </a:solidFill>
              </a:rPr>
              <a:t>Veel</a:t>
            </a:r>
            <a:r>
              <a:rPr lang="en-US" sz="1400" dirty="0">
                <a:solidFill>
                  <a:schemeClr val="tx1"/>
                </a:solidFill>
              </a:rPr>
              <a:t> Oost-</a:t>
            </a:r>
            <a:r>
              <a:rPr lang="en-US" sz="1400" dirty="0" err="1">
                <a:solidFill>
                  <a:schemeClr val="tx1"/>
                </a:solidFill>
              </a:rPr>
              <a:t>Europese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landen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worden</a:t>
            </a:r>
            <a:r>
              <a:rPr lang="en-US" sz="1400" dirty="0">
                <a:solidFill>
                  <a:schemeClr val="tx1"/>
                </a:solidFill>
              </a:rPr>
              <a:t> lid EU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E9B4A09-382E-4595-9872-60DB2BAB8305}"/>
              </a:ext>
            </a:extLst>
          </p:cNvPr>
          <p:cNvSpPr/>
          <p:nvPr/>
        </p:nvSpPr>
        <p:spPr>
          <a:xfrm>
            <a:off x="8121650" y="2740599"/>
            <a:ext cx="3996209" cy="954107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2009: </a:t>
            </a:r>
            <a:r>
              <a:rPr lang="en-US" sz="1400" dirty="0" err="1">
                <a:solidFill>
                  <a:schemeClr val="tx1"/>
                </a:solidFill>
              </a:rPr>
              <a:t>Verdrag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Lissabon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- </a:t>
            </a:r>
            <a:r>
              <a:rPr lang="en-US" sz="1400" dirty="0" err="1">
                <a:solidFill>
                  <a:schemeClr val="tx1"/>
                </a:solidFill>
              </a:rPr>
              <a:t>meer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macht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naar</a:t>
            </a:r>
            <a:r>
              <a:rPr lang="en-US" sz="1400" dirty="0">
                <a:solidFill>
                  <a:schemeClr val="tx1"/>
                </a:solidFill>
              </a:rPr>
              <a:t> ‘Brussel’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- </a:t>
            </a:r>
            <a:r>
              <a:rPr lang="en-US" sz="1400" dirty="0" err="1">
                <a:solidFill>
                  <a:schemeClr val="tx1"/>
                </a:solidFill>
              </a:rPr>
              <a:t>veel</a:t>
            </a:r>
            <a:r>
              <a:rPr lang="en-US" sz="1400" dirty="0">
                <a:solidFill>
                  <a:schemeClr val="tx1"/>
                </a:solidFill>
              </a:rPr>
              <a:t> burgers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sommige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politieke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partijen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keren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 </a:t>
            </a:r>
            <a:r>
              <a:rPr lang="en-US" sz="1400" dirty="0" err="1">
                <a:solidFill>
                  <a:schemeClr val="tx1"/>
                </a:solidFill>
              </a:rPr>
              <a:t>zich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tegen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Europese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samenwerking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de euro</a:t>
            </a:r>
            <a:endParaRPr lang="nl-NL" sz="1400" dirty="0">
              <a:solidFill>
                <a:schemeClr val="tx1"/>
              </a:solidFill>
            </a:endParaRP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DA2EF728-0289-4030-A774-A89AA4C8BCF0}"/>
              </a:ext>
            </a:extLst>
          </p:cNvPr>
          <p:cNvCxnSpPr>
            <a:cxnSpLocks/>
          </p:cNvCxnSpPr>
          <p:nvPr/>
        </p:nvCxnSpPr>
        <p:spPr>
          <a:xfrm>
            <a:off x="1970827" y="3236755"/>
            <a:ext cx="0" cy="75051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D4B4DD70-0F91-485A-B48E-2BFFE94B1082}"/>
              </a:ext>
            </a:extLst>
          </p:cNvPr>
          <p:cNvCxnSpPr>
            <a:cxnSpLocks/>
          </p:cNvCxnSpPr>
          <p:nvPr/>
        </p:nvCxnSpPr>
        <p:spPr>
          <a:xfrm>
            <a:off x="2233086" y="4823211"/>
            <a:ext cx="0" cy="56096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D4D10953-2F8E-4F8F-92C6-A6B1ACCF830B}"/>
              </a:ext>
            </a:extLst>
          </p:cNvPr>
          <p:cNvCxnSpPr>
            <a:cxnSpLocks/>
          </p:cNvCxnSpPr>
          <p:nvPr/>
        </p:nvCxnSpPr>
        <p:spPr>
          <a:xfrm flipV="1">
            <a:off x="9519604" y="3715416"/>
            <a:ext cx="0" cy="57189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295ADBB4-FD3E-455A-B6E2-21379FE1142A}"/>
              </a:ext>
            </a:extLst>
          </p:cNvPr>
          <p:cNvCxnSpPr>
            <a:cxnSpLocks/>
          </p:cNvCxnSpPr>
          <p:nvPr/>
        </p:nvCxnSpPr>
        <p:spPr>
          <a:xfrm flipV="1">
            <a:off x="9662983" y="4866401"/>
            <a:ext cx="0" cy="38934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hoek 19">
            <a:extLst>
              <a:ext uri="{FF2B5EF4-FFF2-40B4-BE49-F238E27FC236}">
                <a16:creationId xmlns:a16="http://schemas.microsoft.com/office/drawing/2014/main" id="{9D5140A5-BAED-45F3-B080-C3935683648F}"/>
              </a:ext>
            </a:extLst>
          </p:cNvPr>
          <p:cNvSpPr/>
          <p:nvPr/>
        </p:nvSpPr>
        <p:spPr>
          <a:xfrm>
            <a:off x="8195791" y="1372279"/>
            <a:ext cx="3996209" cy="73866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2010-2020: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Zwakke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landen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krijgen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financiële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steun</a:t>
            </a:r>
            <a:endParaRPr lang="en-US" sz="1400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Verenigd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Koninkrijk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stapt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uit</a:t>
            </a:r>
            <a:r>
              <a:rPr lang="en-US" sz="1400" dirty="0">
                <a:solidFill>
                  <a:schemeClr val="tx1"/>
                </a:solidFill>
              </a:rPr>
              <a:t> de EU (Brexit)</a:t>
            </a:r>
          </a:p>
        </p:txBody>
      </p:sp>
    </p:spTree>
    <p:extLst>
      <p:ext uri="{BB962C8B-B14F-4D97-AF65-F5344CB8AC3E}">
        <p14:creationId xmlns:p14="http://schemas.microsoft.com/office/powerpoint/2010/main" val="1606516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vogel&#10;&#10;Automatisch gegenereerde beschrijving">
            <a:extLst>
              <a:ext uri="{FF2B5EF4-FFF2-40B4-BE49-F238E27FC236}">
                <a16:creationId xmlns:a16="http://schemas.microsoft.com/office/drawing/2014/main" id="{A4FE3BC2-FB4E-4263-938A-384B71ECF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51"/>
            <a:ext cx="12192000" cy="68580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D017A1CC-5E39-49EC-BEB2-2F9F08B04E0B}"/>
              </a:ext>
            </a:extLst>
          </p:cNvPr>
          <p:cNvSpPr/>
          <p:nvPr/>
        </p:nvSpPr>
        <p:spPr>
          <a:xfrm>
            <a:off x="4070350" y="316799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 err="1"/>
              <a:t>Vooraf</a:t>
            </a:r>
            <a:r>
              <a:rPr lang="en-US" sz="1600" b="1" dirty="0"/>
              <a:t>:</a:t>
            </a:r>
          </a:p>
          <a:p>
            <a:pPr algn="ctr" eaLnBrk="1" hangingPunct="1">
              <a:defRPr/>
            </a:pPr>
            <a:r>
              <a:rPr lang="en-US" sz="1600" b="1" dirty="0" err="1"/>
              <a:t>Historische</a:t>
            </a:r>
            <a:r>
              <a:rPr lang="en-US" sz="1600" b="1" dirty="0"/>
              <a:t> Context: </a:t>
            </a:r>
          </a:p>
          <a:p>
            <a:pPr algn="ctr" eaLnBrk="1" hangingPunct="1">
              <a:defRPr/>
            </a:pPr>
            <a:r>
              <a:rPr lang="en-US" sz="1600" b="1" dirty="0"/>
              <a:t>Nederland 1948-2008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BE5E03B-6EF7-414B-B8E7-30EA18AFC37D}"/>
              </a:ext>
            </a:extLst>
          </p:cNvPr>
          <p:cNvSpPr/>
          <p:nvPr/>
        </p:nvSpPr>
        <p:spPr>
          <a:xfrm>
            <a:off x="980303" y="2657380"/>
            <a:ext cx="2971584" cy="289310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H</a:t>
            </a:r>
            <a:r>
              <a:rPr lang="nl-NL" sz="1400" b="1" dirty="0" err="1">
                <a:solidFill>
                  <a:schemeClr val="tx1"/>
                </a:solidFill>
              </a:rPr>
              <a:t>oofdstuk</a:t>
            </a:r>
            <a:r>
              <a:rPr lang="nl-NL" sz="1400" b="1" dirty="0">
                <a:solidFill>
                  <a:schemeClr val="tx1"/>
                </a:solidFill>
              </a:rPr>
              <a:t> 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dirty="0">
                <a:solidFill>
                  <a:schemeClr val="tx1"/>
                </a:solidFill>
              </a:rPr>
              <a:t>Veranderingen in de maatschappelijke verhoudingen (1948-1978):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Van verzuiling naar ontzuiling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Van een vrije markt naar een verzorgingsstaat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Van productie- naar consumptiemaatschappij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Van gehoorzaamheid en fatsoen naar verzet en protest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Van handelingsonbekwaam naar gelijke rechten voor vrouwen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Van emigratie- naar immigratieland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D8CF8CE-6E8A-460C-AA02-2B45C4DC50AA}"/>
              </a:ext>
            </a:extLst>
          </p:cNvPr>
          <p:cNvSpPr/>
          <p:nvPr/>
        </p:nvSpPr>
        <p:spPr>
          <a:xfrm>
            <a:off x="7551392" y="2657380"/>
            <a:ext cx="3660305" cy="3323987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H</a:t>
            </a:r>
            <a:r>
              <a:rPr lang="nl-NL" sz="1400" b="1" dirty="0" err="1">
                <a:solidFill>
                  <a:schemeClr val="tx1"/>
                </a:solidFill>
              </a:rPr>
              <a:t>oofdstuk</a:t>
            </a:r>
            <a:r>
              <a:rPr lang="nl-NL" sz="1400" b="1" dirty="0">
                <a:solidFill>
                  <a:schemeClr val="tx1"/>
                </a:solidFill>
              </a:rPr>
              <a:t> 2</a:t>
            </a:r>
          </a:p>
          <a:p>
            <a:pPr>
              <a:defRPr/>
            </a:pPr>
            <a:r>
              <a:rPr lang="nl-NL" sz="1400" dirty="0">
                <a:solidFill>
                  <a:schemeClr val="tx1"/>
                </a:solidFill>
              </a:rPr>
              <a:t>Veranderingen in de maatschappelijke verhoudingen (1978-2008):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Van een maakbare samenleving naar een liberaal vertrouwen in zelfredzaamheid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Van een dure verzorgingsstaat naar bezuinigingen 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Van overheidsbemoeienis naar individualisme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Van nationalistisch naar Europees en globaal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Van punk en kraak naar rap en gabber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Van gastimmigratie naar asielimmigratie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Van multiculturalisme naar verplichte inburgering en  integratie </a:t>
            </a:r>
          </a:p>
          <a:p>
            <a:pPr marL="171450" indent="-171450">
              <a:buFontTx/>
              <a:buChar char="-"/>
              <a:defRPr/>
            </a:pPr>
            <a:r>
              <a:rPr lang="nl-NL" sz="1400" dirty="0">
                <a:solidFill>
                  <a:schemeClr val="tx1"/>
                </a:solidFill>
              </a:rPr>
              <a:t>Van poldermodel naar polarisatie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2EE46C5-9CE7-4D20-9CE4-B16C2E80CA2B}"/>
              </a:ext>
            </a:extLst>
          </p:cNvPr>
          <p:cNvCxnSpPr>
            <a:cxnSpLocks/>
          </p:cNvCxnSpPr>
          <p:nvPr/>
        </p:nvCxnSpPr>
        <p:spPr>
          <a:xfrm flipH="1">
            <a:off x="3259908" y="1516131"/>
            <a:ext cx="691979" cy="98020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3751188-C5CA-4A86-B6E8-F812A9A9E728}"/>
              </a:ext>
            </a:extLst>
          </p:cNvPr>
          <p:cNvCxnSpPr>
            <a:cxnSpLocks/>
          </p:cNvCxnSpPr>
          <p:nvPr/>
        </p:nvCxnSpPr>
        <p:spPr>
          <a:xfrm>
            <a:off x="8110431" y="1539872"/>
            <a:ext cx="695818" cy="95093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436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Afbeelding met tekst, krant, man, tafel&#10;&#10;Automatisch gegenereerde beschrijving">
            <a:extLst>
              <a:ext uri="{FF2B5EF4-FFF2-40B4-BE49-F238E27FC236}">
                <a16:creationId xmlns:a16="http://schemas.microsoft.com/office/drawing/2014/main" id="{9902276E-C1CA-4E97-8130-F36EFC1CD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95" y="4744085"/>
            <a:ext cx="3241336" cy="2113915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9C6200F9-A280-40D2-8EF4-B3F806F6F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085" y="3244845"/>
            <a:ext cx="2816871" cy="3579772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D017A1CC-5E39-49EC-BEB2-2F9F08B04E0B}"/>
              </a:ext>
            </a:extLst>
          </p:cNvPr>
          <p:cNvSpPr/>
          <p:nvPr/>
        </p:nvSpPr>
        <p:spPr>
          <a:xfrm>
            <a:off x="4070350" y="316799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2.6 Nederland </a:t>
            </a:r>
            <a:r>
              <a:rPr lang="en-US" sz="1600" b="1" dirty="0" err="1"/>
              <a:t>krijgt</a:t>
            </a:r>
            <a:r>
              <a:rPr lang="en-US" sz="1600" b="1" dirty="0"/>
              <a:t> </a:t>
            </a:r>
            <a:r>
              <a:rPr lang="en-US" sz="1600" b="1" dirty="0" err="1"/>
              <a:t>een</a:t>
            </a:r>
            <a:r>
              <a:rPr lang="en-US" sz="1600" b="1" dirty="0"/>
              <a:t> </a:t>
            </a:r>
            <a:r>
              <a:rPr lang="en-US" sz="1600" b="1" dirty="0" err="1"/>
              <a:t>nieuwe</a:t>
            </a:r>
            <a:r>
              <a:rPr lang="en-US" sz="1600" b="1" dirty="0"/>
              <a:t> </a:t>
            </a:r>
            <a:r>
              <a:rPr lang="en-US" sz="1600" b="1" dirty="0" err="1"/>
              <a:t>internationale</a:t>
            </a:r>
            <a:r>
              <a:rPr lang="en-US" sz="1600" b="1" dirty="0"/>
              <a:t> </a:t>
            </a:r>
            <a:r>
              <a:rPr lang="en-US" sz="1600" b="1" dirty="0" err="1"/>
              <a:t>rol</a:t>
            </a:r>
            <a:endParaRPr lang="en-US" sz="1600" b="1" dirty="0"/>
          </a:p>
          <a:p>
            <a:pPr algn="ctr" eaLnBrk="1" hangingPunct="1">
              <a:defRPr/>
            </a:pPr>
            <a:r>
              <a:rPr lang="en-US" sz="1600" b="1" dirty="0"/>
              <a:t>(</a:t>
            </a:r>
            <a:r>
              <a:rPr lang="en-US" sz="1600" b="1" dirty="0" err="1"/>
              <a:t>jaren</a:t>
            </a:r>
            <a:r>
              <a:rPr lang="en-US" sz="1600" b="1" dirty="0"/>
              <a:t> ’90)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BE5E03B-6EF7-414B-B8E7-30EA18AFC37D}"/>
              </a:ext>
            </a:extLst>
          </p:cNvPr>
          <p:cNvSpPr/>
          <p:nvPr/>
        </p:nvSpPr>
        <p:spPr>
          <a:xfrm>
            <a:off x="4304100" y="2158762"/>
            <a:ext cx="3241331" cy="267765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VERANDERINGEN ROND 1990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</a:rPr>
              <a:t>Einde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Koude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Oorlog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communisme</a:t>
            </a:r>
            <a:r>
              <a:rPr lang="en-US" sz="1400" dirty="0">
                <a:solidFill>
                  <a:schemeClr val="tx1"/>
                </a:solidFill>
              </a:rPr>
              <a:t> in </a:t>
            </a:r>
            <a:r>
              <a:rPr lang="en-US" sz="1400" dirty="0" err="1">
                <a:solidFill>
                  <a:schemeClr val="tx1"/>
                </a:solidFill>
              </a:rPr>
              <a:t>Europea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verdwijnt</a:t>
            </a:r>
            <a:r>
              <a:rPr lang="en-US" sz="1400" dirty="0">
                <a:solidFill>
                  <a:schemeClr val="tx1"/>
                </a:solidFill>
              </a:rPr>
              <a:t>; SU </a:t>
            </a:r>
            <a:r>
              <a:rPr lang="en-US" sz="1400" dirty="0" err="1">
                <a:solidFill>
                  <a:schemeClr val="tx1"/>
                </a:solidFill>
              </a:rPr>
              <a:t>wordt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opgeheven</a:t>
            </a:r>
            <a:r>
              <a:rPr lang="en-US" sz="1400" dirty="0">
                <a:solidFill>
                  <a:schemeClr val="tx1"/>
                </a:solidFill>
              </a:rPr>
              <a:t>; de </a:t>
            </a:r>
            <a:r>
              <a:rPr lang="en-US" sz="1400" dirty="0" err="1">
                <a:solidFill>
                  <a:schemeClr val="tx1"/>
                </a:solidFill>
              </a:rPr>
              <a:t>Berlijnse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Muur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wordt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afgebroken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En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dus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1.NAVO </a:t>
            </a:r>
            <a:r>
              <a:rPr lang="en-US" sz="1400" dirty="0" err="1">
                <a:solidFill>
                  <a:schemeClr val="tx1"/>
                </a:solidFill>
              </a:rPr>
              <a:t>krijgt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andere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rol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2. VN </a:t>
            </a:r>
            <a:r>
              <a:rPr lang="en-US" sz="1400" dirty="0" err="1">
                <a:solidFill>
                  <a:schemeClr val="tx1"/>
                </a:solidFill>
              </a:rPr>
              <a:t>organiseert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vredesmissies</a:t>
            </a: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3 Oost-</a:t>
            </a:r>
            <a:r>
              <a:rPr lang="en-US" sz="1400" dirty="0" err="1">
                <a:solidFill>
                  <a:schemeClr val="tx1"/>
                </a:solidFill>
              </a:rPr>
              <a:t>Europese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landen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treden</a:t>
            </a:r>
            <a:r>
              <a:rPr lang="en-US" sz="1400" dirty="0">
                <a:solidFill>
                  <a:schemeClr val="tx1"/>
                </a:solidFill>
              </a:rPr>
              <a:t> toe tot NAVO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tot de </a:t>
            </a:r>
            <a:r>
              <a:rPr lang="en-US" sz="1400" dirty="0" err="1">
                <a:solidFill>
                  <a:schemeClr val="tx1"/>
                </a:solidFill>
              </a:rPr>
              <a:t>Europese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Unie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D8CF8CE-6E8A-460C-AA02-2B45C4DC50AA}"/>
              </a:ext>
            </a:extLst>
          </p:cNvPr>
          <p:cNvSpPr/>
          <p:nvPr/>
        </p:nvSpPr>
        <p:spPr>
          <a:xfrm>
            <a:off x="9671050" y="960581"/>
            <a:ext cx="2520950" cy="310854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GEVOLG: NEDERLNAD KRIJGT NIEUWE ROL IN DE WERELD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1400" dirty="0" err="1">
                <a:solidFill>
                  <a:schemeClr val="tx1"/>
                </a:solidFill>
              </a:rPr>
              <a:t>Invloed</a:t>
            </a:r>
            <a:r>
              <a:rPr lang="en-US" sz="1400" dirty="0">
                <a:solidFill>
                  <a:schemeClr val="tx1"/>
                </a:solidFill>
              </a:rPr>
              <a:t> van Nederland in de EU </a:t>
            </a:r>
            <a:r>
              <a:rPr lang="en-US" sz="1400" dirty="0" err="1">
                <a:solidFill>
                  <a:schemeClr val="tx1"/>
                </a:solidFill>
              </a:rPr>
              <a:t>neemt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af</a:t>
            </a:r>
            <a:r>
              <a:rPr lang="en-US" sz="1400" dirty="0">
                <a:solidFill>
                  <a:schemeClr val="tx1"/>
                </a:solidFill>
              </a:rPr>
              <a:t> (want </a:t>
            </a:r>
            <a:r>
              <a:rPr lang="en-US" sz="1400" dirty="0" err="1">
                <a:solidFill>
                  <a:schemeClr val="tx1"/>
                </a:solidFill>
              </a:rPr>
              <a:t>meer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landen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1400" dirty="0" err="1">
                <a:solidFill>
                  <a:schemeClr val="tx1"/>
                </a:solidFill>
              </a:rPr>
              <a:t>Invloed</a:t>
            </a:r>
            <a:r>
              <a:rPr lang="en-US" sz="1400" dirty="0">
                <a:solidFill>
                  <a:schemeClr val="tx1"/>
                </a:solidFill>
              </a:rPr>
              <a:t> van Nederland in de NAVO </a:t>
            </a:r>
            <a:r>
              <a:rPr lang="en-US" sz="1400" dirty="0" err="1">
                <a:solidFill>
                  <a:schemeClr val="tx1"/>
                </a:solidFill>
              </a:rPr>
              <a:t>neemt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af</a:t>
            </a:r>
            <a:r>
              <a:rPr lang="en-US" sz="1400" dirty="0">
                <a:solidFill>
                  <a:schemeClr val="tx1"/>
                </a:solidFill>
              </a:rPr>
              <a:t> (want </a:t>
            </a:r>
            <a:r>
              <a:rPr lang="en-US" sz="1400" dirty="0" err="1">
                <a:solidFill>
                  <a:schemeClr val="tx1"/>
                </a:solidFill>
              </a:rPr>
              <a:t>meer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landen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nieuwe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oorlogen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1400" dirty="0">
                <a:solidFill>
                  <a:schemeClr val="tx1"/>
                </a:solidFill>
              </a:rPr>
              <a:t>Nederland </a:t>
            </a:r>
            <a:r>
              <a:rPr lang="en-US" sz="1400" dirty="0" err="1">
                <a:solidFill>
                  <a:schemeClr val="tx1"/>
                </a:solidFill>
              </a:rPr>
              <a:t>doet</a:t>
            </a:r>
            <a:r>
              <a:rPr lang="en-US" sz="1400" dirty="0">
                <a:solidFill>
                  <a:schemeClr val="tx1"/>
                </a:solidFill>
              </a:rPr>
              <a:t> mee met </a:t>
            </a:r>
            <a:r>
              <a:rPr lang="en-US" sz="1400" dirty="0" err="1">
                <a:solidFill>
                  <a:schemeClr val="tx1"/>
                </a:solidFill>
              </a:rPr>
              <a:t>vredesmissies</a:t>
            </a:r>
            <a:r>
              <a:rPr lang="en-US" sz="1400" dirty="0">
                <a:solidFill>
                  <a:schemeClr val="tx1"/>
                </a:solidFill>
              </a:rPr>
              <a:t>, maar </a:t>
            </a:r>
            <a:r>
              <a:rPr lang="en-US" sz="1400" dirty="0" err="1">
                <a:solidFill>
                  <a:schemeClr val="tx1"/>
                </a:solidFill>
              </a:rPr>
              <a:t>na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mislukte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Bosnië-missie</a:t>
            </a:r>
            <a:r>
              <a:rPr lang="en-US" sz="1400" dirty="0">
                <a:solidFill>
                  <a:schemeClr val="tx1"/>
                </a:solidFill>
              </a:rPr>
              <a:t> (Val van Srebrenica) </a:t>
            </a:r>
            <a:r>
              <a:rPr lang="en-US" sz="1400" dirty="0" err="1">
                <a:solidFill>
                  <a:schemeClr val="tx1"/>
                </a:solidFill>
              </a:rPr>
              <a:t>zingt</a:t>
            </a:r>
            <a:r>
              <a:rPr lang="en-US" sz="1400" dirty="0">
                <a:solidFill>
                  <a:schemeClr val="tx1"/>
                </a:solidFill>
              </a:rPr>
              <a:t> Nederland </a:t>
            </a: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toontje</a:t>
            </a:r>
            <a:r>
              <a:rPr lang="en-US" sz="1400" dirty="0">
                <a:solidFill>
                  <a:schemeClr val="tx1"/>
                </a:solidFill>
              </a:rPr>
              <a:t> lager.</a:t>
            </a:r>
            <a:endParaRPr lang="nl-NL" sz="1400" dirty="0">
              <a:solidFill>
                <a:schemeClr val="tx1"/>
              </a:solidFill>
            </a:endParaRP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2EE46C5-9CE7-4D20-9CE4-B16C2E80CA2B}"/>
              </a:ext>
            </a:extLst>
          </p:cNvPr>
          <p:cNvCxnSpPr>
            <a:cxnSpLocks/>
          </p:cNvCxnSpPr>
          <p:nvPr/>
        </p:nvCxnSpPr>
        <p:spPr>
          <a:xfrm flipH="1">
            <a:off x="2906595" y="1186983"/>
            <a:ext cx="1016203" cy="65005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3751188-C5CA-4A86-B6E8-F812A9A9E728}"/>
              </a:ext>
            </a:extLst>
          </p:cNvPr>
          <p:cNvCxnSpPr>
            <a:cxnSpLocks/>
          </p:cNvCxnSpPr>
          <p:nvPr/>
        </p:nvCxnSpPr>
        <p:spPr>
          <a:xfrm>
            <a:off x="8367375" y="1162027"/>
            <a:ext cx="1182456" cy="51049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hoek 6">
            <a:extLst>
              <a:ext uri="{FF2B5EF4-FFF2-40B4-BE49-F238E27FC236}">
                <a16:creationId xmlns:a16="http://schemas.microsoft.com/office/drawing/2014/main" id="{17256806-D805-4392-87D9-F079C17464B2}"/>
              </a:ext>
            </a:extLst>
          </p:cNvPr>
          <p:cNvSpPr/>
          <p:nvPr/>
        </p:nvSpPr>
        <p:spPr>
          <a:xfrm>
            <a:off x="-15466" y="280428"/>
            <a:ext cx="2657635" cy="289310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ROL VAN NEDERLAND TOT ± 1989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Nederland is </a:t>
            </a:r>
            <a:r>
              <a:rPr lang="en-US" sz="1400" dirty="0" err="1">
                <a:solidFill>
                  <a:schemeClr val="tx1"/>
                </a:solidFill>
              </a:rPr>
              <a:t>voorvechter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verenigd</a:t>
            </a:r>
            <a:r>
              <a:rPr lang="en-US" sz="1400" dirty="0">
                <a:solidFill>
                  <a:schemeClr val="tx1"/>
                </a:solidFill>
              </a:rPr>
              <a:t> Europa (EU)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Nederland is </a:t>
            </a:r>
            <a:r>
              <a:rPr lang="en-US" sz="1400" dirty="0" err="1">
                <a:solidFill>
                  <a:schemeClr val="tx1"/>
                </a:solidFill>
              </a:rPr>
              <a:t>trouw</a:t>
            </a:r>
            <a:r>
              <a:rPr lang="en-US" sz="1400" dirty="0">
                <a:solidFill>
                  <a:schemeClr val="tx1"/>
                </a:solidFill>
              </a:rPr>
              <a:t> lid van de (</a:t>
            </a:r>
            <a:r>
              <a:rPr lang="en-US" sz="1400" dirty="0" err="1">
                <a:solidFill>
                  <a:schemeClr val="tx1"/>
                </a:solidFill>
              </a:rPr>
              <a:t>westerse</a:t>
            </a:r>
            <a:r>
              <a:rPr lang="en-US" sz="1400" dirty="0">
                <a:solidFill>
                  <a:schemeClr val="tx1"/>
                </a:solidFill>
              </a:rPr>
              <a:t>) NAVO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Nederland is </a:t>
            </a:r>
            <a:r>
              <a:rPr lang="en-US" sz="1400" dirty="0" err="1">
                <a:solidFill>
                  <a:schemeClr val="tx1"/>
                </a:solidFill>
              </a:rPr>
              <a:t>voorbeeldlid</a:t>
            </a:r>
            <a:r>
              <a:rPr lang="en-US" sz="1400" dirty="0">
                <a:solidFill>
                  <a:schemeClr val="tx1"/>
                </a:solidFill>
              </a:rPr>
              <a:t> van de </a:t>
            </a:r>
            <a:r>
              <a:rPr lang="en-US" sz="1400" dirty="0" err="1">
                <a:solidFill>
                  <a:schemeClr val="tx1"/>
                </a:solidFill>
              </a:rPr>
              <a:t>Verenigde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naties</a:t>
            </a:r>
            <a:r>
              <a:rPr lang="en-US" sz="1400" dirty="0">
                <a:solidFill>
                  <a:schemeClr val="tx1"/>
                </a:solidFill>
              </a:rPr>
              <a:t> (VN)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KORTOM</a:t>
            </a:r>
            <a:r>
              <a:rPr lang="en-US" sz="1400" dirty="0">
                <a:solidFill>
                  <a:schemeClr val="tx1"/>
                </a:solidFill>
              </a:rPr>
              <a:t>: Nederland was </a:t>
            </a: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gidsland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tegen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oorlog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tegen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atoomwapens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internationale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samenwerking</a:t>
            </a:r>
            <a:endParaRPr lang="nl-NL" sz="1400" b="1" dirty="0">
              <a:solidFill>
                <a:schemeClr val="tx1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73843754-0581-44AB-860C-D27D43F31900}"/>
              </a:ext>
            </a:extLst>
          </p:cNvPr>
          <p:cNvCxnSpPr>
            <a:cxnSpLocks/>
          </p:cNvCxnSpPr>
          <p:nvPr/>
        </p:nvCxnSpPr>
        <p:spPr>
          <a:xfrm>
            <a:off x="5902275" y="1588810"/>
            <a:ext cx="0" cy="32373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CE10B530-FD79-497B-B8D5-F98AA384D658}"/>
              </a:ext>
            </a:extLst>
          </p:cNvPr>
          <p:cNvCxnSpPr>
            <a:cxnSpLocks/>
          </p:cNvCxnSpPr>
          <p:nvPr/>
        </p:nvCxnSpPr>
        <p:spPr>
          <a:xfrm>
            <a:off x="5924763" y="3278228"/>
            <a:ext cx="0" cy="39584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5EE1EC0-3BDF-4A91-BD11-EACEF0700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4181475"/>
            <a:ext cx="38100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35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67CE251F-5B23-412B-98D1-86A0C684A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946" y="4417246"/>
            <a:ext cx="3401658" cy="24628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D017A1CC-5E39-49EC-BEB2-2F9F08B04E0B}"/>
              </a:ext>
            </a:extLst>
          </p:cNvPr>
          <p:cNvSpPr/>
          <p:nvPr/>
        </p:nvSpPr>
        <p:spPr>
          <a:xfrm>
            <a:off x="4059131" y="440367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2.7 De </a:t>
            </a:r>
            <a:r>
              <a:rPr lang="en-US" sz="1600" b="1" dirty="0" err="1"/>
              <a:t>jeugdcultuur</a:t>
            </a:r>
            <a:r>
              <a:rPr lang="en-US" sz="1600" b="1" dirty="0"/>
              <a:t> </a:t>
            </a:r>
            <a:r>
              <a:rPr lang="en-US" sz="1600" b="1" dirty="0" err="1"/>
              <a:t>raakt</a:t>
            </a:r>
            <a:r>
              <a:rPr lang="en-US" sz="1600" b="1" dirty="0"/>
              <a:t> </a:t>
            </a:r>
            <a:r>
              <a:rPr lang="en-US" sz="1600" b="1" dirty="0" err="1"/>
              <a:t>gefragmenteerd</a:t>
            </a:r>
            <a:r>
              <a:rPr lang="en-US" sz="1600" b="1" dirty="0"/>
              <a:t> –</a:t>
            </a:r>
          </a:p>
          <a:p>
            <a:pPr algn="ctr" eaLnBrk="1" hangingPunct="1">
              <a:defRPr/>
            </a:pPr>
            <a:r>
              <a:rPr lang="en-US" sz="1600" b="1" dirty="0"/>
              <a:t>(</a:t>
            </a:r>
            <a:r>
              <a:rPr lang="en-US" sz="1600" b="1" dirty="0" err="1"/>
              <a:t>jaren</a:t>
            </a:r>
            <a:r>
              <a:rPr lang="en-US" sz="1600" b="1" dirty="0"/>
              <a:t> ’70, ’80 </a:t>
            </a:r>
            <a:r>
              <a:rPr lang="en-US" sz="1600" b="1" dirty="0" err="1"/>
              <a:t>en</a:t>
            </a:r>
            <a:r>
              <a:rPr lang="en-US" sz="1600" b="1" dirty="0"/>
              <a:t> ’90)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BE5E03B-6EF7-414B-B8E7-30EA18AFC37D}"/>
              </a:ext>
            </a:extLst>
          </p:cNvPr>
          <p:cNvSpPr/>
          <p:nvPr/>
        </p:nvSpPr>
        <p:spPr>
          <a:xfrm>
            <a:off x="2611534" y="2360718"/>
            <a:ext cx="2520950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KRAAKBEWEGING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Reactie</a:t>
            </a:r>
            <a:r>
              <a:rPr lang="en-US" sz="1400" dirty="0">
                <a:solidFill>
                  <a:schemeClr val="tx1"/>
                </a:solidFill>
              </a:rPr>
              <a:t> op </a:t>
            </a:r>
            <a:r>
              <a:rPr lang="en-US" sz="1400" dirty="0" err="1">
                <a:solidFill>
                  <a:schemeClr val="tx1"/>
                </a:solidFill>
              </a:rPr>
              <a:t>kapitalisme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speculatie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woningnood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leegstand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Bereid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geweld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gebruiken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tegen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politie</a:t>
            </a:r>
            <a:r>
              <a:rPr lang="en-US" sz="1400" dirty="0">
                <a:solidFill>
                  <a:schemeClr val="tx1"/>
                </a:solidFill>
              </a:rPr>
              <a:t> (ME)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Vooral</a:t>
            </a:r>
            <a:r>
              <a:rPr lang="en-US" sz="1400" dirty="0">
                <a:solidFill>
                  <a:schemeClr val="tx1"/>
                </a:solidFill>
              </a:rPr>
              <a:t> popular </a:t>
            </a:r>
            <a:r>
              <a:rPr lang="en-US" sz="1400" dirty="0" err="1">
                <a:solidFill>
                  <a:schemeClr val="tx1"/>
                </a:solidFill>
              </a:rPr>
              <a:t>bij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linkse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studenten</a:t>
            </a:r>
            <a:r>
              <a:rPr lang="en-US" sz="1400" dirty="0">
                <a:solidFill>
                  <a:schemeClr val="tx1"/>
                </a:solidFill>
              </a:rPr>
              <a:t> in de </a:t>
            </a:r>
            <a:r>
              <a:rPr lang="en-US" sz="1400" dirty="0" err="1">
                <a:solidFill>
                  <a:schemeClr val="tx1"/>
                </a:solidFill>
              </a:rPr>
              <a:t>grote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steden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D8CF8CE-6E8A-460C-AA02-2B45C4DC50AA}"/>
              </a:ext>
            </a:extLst>
          </p:cNvPr>
          <p:cNvSpPr/>
          <p:nvPr/>
        </p:nvSpPr>
        <p:spPr>
          <a:xfrm>
            <a:off x="9503871" y="2391495"/>
            <a:ext cx="2696069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GABBERS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Reactie</a:t>
            </a:r>
            <a:r>
              <a:rPr lang="en-US" sz="1400" dirty="0">
                <a:solidFill>
                  <a:schemeClr val="tx1"/>
                </a:solidFill>
              </a:rPr>
              <a:t> op </a:t>
            </a:r>
            <a:r>
              <a:rPr lang="en-US" sz="1400" dirty="0" err="1">
                <a:solidFill>
                  <a:schemeClr val="tx1"/>
                </a:solidFill>
              </a:rPr>
              <a:t>serieuze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politiek-correcte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volwassen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Weinig</a:t>
            </a:r>
            <a:r>
              <a:rPr lang="en-US" sz="1400" dirty="0">
                <a:solidFill>
                  <a:schemeClr val="tx1"/>
                </a:solidFill>
              </a:rPr>
              <a:t> interesse in </a:t>
            </a:r>
            <a:r>
              <a:rPr lang="en-US" sz="1400" dirty="0" err="1">
                <a:solidFill>
                  <a:schemeClr val="tx1"/>
                </a:solidFill>
              </a:rPr>
              <a:t>politiek</a:t>
            </a:r>
            <a:r>
              <a:rPr lang="en-US" sz="1400" dirty="0">
                <a:solidFill>
                  <a:schemeClr val="tx1"/>
                </a:solidFill>
              </a:rPr>
              <a:t>; </a:t>
            </a:r>
            <a:r>
              <a:rPr lang="en-US" sz="1400" dirty="0" err="1">
                <a:solidFill>
                  <a:schemeClr val="tx1"/>
                </a:solidFill>
              </a:rPr>
              <a:t>wel</a:t>
            </a:r>
            <a:r>
              <a:rPr lang="en-US" sz="1400" dirty="0">
                <a:solidFill>
                  <a:schemeClr val="tx1"/>
                </a:solidFill>
              </a:rPr>
              <a:t> in ‘house’-</a:t>
            </a:r>
            <a:r>
              <a:rPr lang="en-US" sz="1400" dirty="0" err="1">
                <a:solidFill>
                  <a:schemeClr val="tx1"/>
                </a:solidFill>
              </a:rPr>
              <a:t>feesten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Vooral</a:t>
            </a:r>
            <a:r>
              <a:rPr lang="en-US" sz="1400" dirty="0">
                <a:solidFill>
                  <a:schemeClr val="tx1"/>
                </a:solidFill>
              </a:rPr>
              <a:t> popular </a:t>
            </a:r>
            <a:r>
              <a:rPr lang="en-US" sz="1400" dirty="0" err="1">
                <a:solidFill>
                  <a:schemeClr val="tx1"/>
                </a:solidFill>
              </a:rPr>
              <a:t>onder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blanke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jongeren</a:t>
            </a:r>
            <a:r>
              <a:rPr lang="en-US" sz="1400" dirty="0">
                <a:solidFill>
                  <a:schemeClr val="tx1"/>
                </a:solidFill>
              </a:rPr>
              <a:t> (“</a:t>
            </a:r>
            <a:r>
              <a:rPr lang="en-US" sz="1400" dirty="0" err="1">
                <a:solidFill>
                  <a:schemeClr val="tx1"/>
                </a:solidFill>
              </a:rPr>
              <a:t>Sjonnies</a:t>
            </a:r>
            <a:r>
              <a:rPr lang="en-US" sz="1400" dirty="0">
                <a:solidFill>
                  <a:schemeClr val="tx1"/>
                </a:solidFill>
              </a:rPr>
              <a:t>”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“Anita’s”)</a:t>
            </a:r>
            <a:endParaRPr lang="nl-NL" sz="1400" dirty="0">
              <a:solidFill>
                <a:schemeClr val="tx1"/>
              </a:solidFill>
            </a:endParaRP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2EE46C5-9CE7-4D20-9CE4-B16C2E80CA2B}"/>
              </a:ext>
            </a:extLst>
          </p:cNvPr>
          <p:cNvCxnSpPr>
            <a:cxnSpLocks/>
          </p:cNvCxnSpPr>
          <p:nvPr/>
        </p:nvCxnSpPr>
        <p:spPr>
          <a:xfrm flipH="1">
            <a:off x="3048000" y="1476785"/>
            <a:ext cx="959055" cy="57443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3751188-C5CA-4A86-B6E8-F812A9A9E728}"/>
              </a:ext>
            </a:extLst>
          </p:cNvPr>
          <p:cNvCxnSpPr>
            <a:cxnSpLocks/>
          </p:cNvCxnSpPr>
          <p:nvPr/>
        </p:nvCxnSpPr>
        <p:spPr>
          <a:xfrm>
            <a:off x="8110431" y="1539872"/>
            <a:ext cx="934715" cy="38685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hoek 6">
            <a:extLst>
              <a:ext uri="{FF2B5EF4-FFF2-40B4-BE49-F238E27FC236}">
                <a16:creationId xmlns:a16="http://schemas.microsoft.com/office/drawing/2014/main" id="{26501A2D-CC00-436D-A6E9-DE937A42C559}"/>
              </a:ext>
            </a:extLst>
          </p:cNvPr>
          <p:cNvSpPr/>
          <p:nvPr/>
        </p:nvSpPr>
        <p:spPr>
          <a:xfrm>
            <a:off x="37017" y="2362815"/>
            <a:ext cx="2520950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PUNK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Reactie</a:t>
            </a:r>
            <a:r>
              <a:rPr lang="en-US" sz="1400" dirty="0">
                <a:solidFill>
                  <a:schemeClr val="tx1"/>
                </a:solidFill>
              </a:rPr>
              <a:t> op crisis (</a:t>
            </a:r>
            <a:r>
              <a:rPr lang="en-US" sz="1400" dirty="0" err="1">
                <a:solidFill>
                  <a:schemeClr val="tx1"/>
                </a:solidFill>
              </a:rPr>
              <a:t>hoge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werkloosheid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woningnood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Weinig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geloof</a:t>
            </a:r>
            <a:r>
              <a:rPr lang="en-US" sz="1400" dirty="0">
                <a:solidFill>
                  <a:schemeClr val="tx1"/>
                </a:solidFill>
              </a:rPr>
              <a:t> in de </a:t>
            </a:r>
            <a:r>
              <a:rPr lang="en-US" sz="1400" dirty="0" err="1">
                <a:solidFill>
                  <a:schemeClr val="tx1"/>
                </a:solidFill>
              </a:rPr>
              <a:t>toekomst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Anarchistisch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Vooral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populair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onder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werkloze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lagergeschoolde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jongeren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BD3901B-9945-4EDB-8A3E-7FA51E097923}"/>
              </a:ext>
            </a:extLst>
          </p:cNvPr>
          <p:cNvSpPr/>
          <p:nvPr/>
        </p:nvSpPr>
        <p:spPr>
          <a:xfrm>
            <a:off x="5210439" y="2391495"/>
            <a:ext cx="4215477" cy="200054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RAP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Afkomstig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uit</a:t>
            </a:r>
            <a:r>
              <a:rPr lang="en-US" sz="1400" dirty="0">
                <a:solidFill>
                  <a:schemeClr val="tx1"/>
                </a:solidFill>
              </a:rPr>
              <a:t> de VS, </a:t>
            </a:r>
            <a:r>
              <a:rPr lang="en-US" sz="1400" dirty="0" err="1">
                <a:solidFill>
                  <a:schemeClr val="tx1"/>
                </a:solidFill>
              </a:rPr>
              <a:t>waar</a:t>
            </a:r>
            <a:r>
              <a:rPr lang="en-US" sz="1400" dirty="0">
                <a:solidFill>
                  <a:schemeClr val="tx1"/>
                </a:solidFill>
              </a:rPr>
              <a:t> Afro-</a:t>
            </a:r>
            <a:r>
              <a:rPr lang="en-US" sz="1400" dirty="0" err="1">
                <a:solidFill>
                  <a:schemeClr val="tx1"/>
                </a:solidFill>
              </a:rPr>
              <a:t>Amerikanen</a:t>
            </a:r>
            <a:r>
              <a:rPr lang="en-US" sz="1400" dirty="0">
                <a:solidFill>
                  <a:schemeClr val="tx1"/>
                </a:solidFill>
              </a:rPr>
              <a:t> met </a:t>
            </a:r>
            <a:r>
              <a:rPr lang="en-US" sz="1400" dirty="0" err="1">
                <a:solidFill>
                  <a:schemeClr val="tx1"/>
                </a:solidFill>
              </a:rPr>
              <a:t>muziek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protesteerden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tegen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racisme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sociale-economische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ongelijkheid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Verlangen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naar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wereld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zonder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armoede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Vooral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populair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onder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jongeren</a:t>
            </a:r>
            <a:r>
              <a:rPr lang="en-US" sz="1400" dirty="0">
                <a:solidFill>
                  <a:schemeClr val="tx1"/>
                </a:solidFill>
              </a:rPr>
              <a:t> met </a:t>
            </a: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migratie-achtergrond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nl-NL" sz="1200" dirty="0">
              <a:solidFill>
                <a:schemeClr val="tx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083089-3C8B-48BA-A266-B6D19EB8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0882"/>
            <a:ext cx="4349578" cy="244544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1DC649A-4162-4C88-918B-129186E68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823" y="4400414"/>
            <a:ext cx="2598564" cy="245131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2C13A1E-C872-464F-A245-D860B2056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387" y="4403506"/>
            <a:ext cx="4363545" cy="2454494"/>
          </a:xfrm>
          <a:prstGeom prst="rect">
            <a:avLst/>
          </a:prstGeom>
        </p:spPr>
      </p:pic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2C6852A1-C00D-4C1C-86B0-C3C5EE3953CF}"/>
              </a:ext>
            </a:extLst>
          </p:cNvPr>
          <p:cNvCxnSpPr>
            <a:cxnSpLocks/>
          </p:cNvCxnSpPr>
          <p:nvPr/>
        </p:nvCxnSpPr>
        <p:spPr>
          <a:xfrm flipH="1">
            <a:off x="4703805" y="1856527"/>
            <a:ext cx="112071" cy="30178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CFA5A072-5811-4B82-946C-8D8E45797729}"/>
              </a:ext>
            </a:extLst>
          </p:cNvPr>
          <p:cNvCxnSpPr>
            <a:cxnSpLocks/>
          </p:cNvCxnSpPr>
          <p:nvPr/>
        </p:nvCxnSpPr>
        <p:spPr>
          <a:xfrm>
            <a:off x="6668423" y="1926730"/>
            <a:ext cx="61891" cy="23158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67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9DECCE23-5AF3-4222-BC1D-3424CD65E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4123" y="-72082"/>
            <a:ext cx="16980245" cy="7002163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D017A1CC-5E39-49EC-BEB2-2F9F08B04E0B}"/>
              </a:ext>
            </a:extLst>
          </p:cNvPr>
          <p:cNvSpPr/>
          <p:nvPr/>
        </p:nvSpPr>
        <p:spPr>
          <a:xfrm>
            <a:off x="4005509" y="399177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2.8 </a:t>
            </a:r>
            <a:r>
              <a:rPr lang="en-US" sz="1600" b="1" dirty="0" err="1"/>
              <a:t>Digitale</a:t>
            </a:r>
            <a:r>
              <a:rPr lang="en-US" sz="1600" b="1" dirty="0"/>
              <a:t> </a:t>
            </a:r>
            <a:r>
              <a:rPr lang="en-US" sz="1600" b="1" dirty="0" err="1"/>
              <a:t>revolutie</a:t>
            </a:r>
            <a:endParaRPr lang="en-US" sz="1600" b="1" dirty="0"/>
          </a:p>
          <a:p>
            <a:pPr algn="ctr" eaLnBrk="1" hangingPunct="1">
              <a:defRPr/>
            </a:pPr>
            <a:r>
              <a:rPr lang="en-US" sz="1600" b="1" dirty="0"/>
              <a:t>(</a:t>
            </a:r>
            <a:r>
              <a:rPr lang="en-US" sz="1600" b="1" dirty="0" err="1"/>
              <a:t>vanaf</a:t>
            </a:r>
            <a:r>
              <a:rPr lang="en-US" sz="1600" b="1" dirty="0"/>
              <a:t> de </a:t>
            </a:r>
            <a:r>
              <a:rPr lang="en-US" sz="1600" b="1" dirty="0" err="1"/>
              <a:t>jaren</a:t>
            </a:r>
            <a:r>
              <a:rPr lang="en-US" sz="1600" b="1" dirty="0"/>
              <a:t> ’90)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BE5E03B-6EF7-414B-B8E7-30EA18AFC37D}"/>
              </a:ext>
            </a:extLst>
          </p:cNvPr>
          <p:cNvSpPr/>
          <p:nvPr/>
        </p:nvSpPr>
        <p:spPr>
          <a:xfrm>
            <a:off x="0" y="2332745"/>
            <a:ext cx="2520950" cy="440120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DIGITALE REVOLUTIE IN STAPJES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</a:rPr>
              <a:t>Uitvinding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Thuringmachine</a:t>
            </a:r>
            <a:r>
              <a:rPr lang="en-US" sz="1400" dirty="0">
                <a:solidFill>
                  <a:schemeClr val="tx1"/>
                </a:solidFill>
              </a:rPr>
              <a:t> (1936) / </a:t>
            </a:r>
            <a:r>
              <a:rPr lang="en-US" sz="1400" dirty="0" err="1">
                <a:solidFill>
                  <a:schemeClr val="tx1"/>
                </a:solidFill>
              </a:rPr>
              <a:t>verdere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ontwikkeling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tijdens</a:t>
            </a:r>
            <a:r>
              <a:rPr lang="en-US" sz="1400" dirty="0">
                <a:solidFill>
                  <a:schemeClr val="tx1"/>
                </a:solidFill>
              </a:rPr>
              <a:t> WO-II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</a:rPr>
              <a:t>Uitvinding</a:t>
            </a:r>
            <a:r>
              <a:rPr lang="en-US" sz="1400" dirty="0">
                <a:solidFill>
                  <a:schemeClr val="tx1"/>
                </a:solidFill>
              </a:rPr>
              <a:t>/</a:t>
            </a:r>
            <a:r>
              <a:rPr lang="en-US" sz="1400" dirty="0" err="1">
                <a:solidFill>
                  <a:schemeClr val="tx1"/>
                </a:solidFill>
              </a:rPr>
              <a:t>ontwikkeling</a:t>
            </a:r>
            <a:r>
              <a:rPr lang="en-US" sz="1400" dirty="0">
                <a:solidFill>
                  <a:schemeClr val="tx1"/>
                </a:solidFill>
              </a:rPr>
              <a:t> van CD, PC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GPS-system (</a:t>
            </a:r>
            <a:r>
              <a:rPr lang="en-US" sz="1400" dirty="0" err="1">
                <a:solidFill>
                  <a:schemeClr val="tx1"/>
                </a:solidFill>
              </a:rPr>
              <a:t>jaren</a:t>
            </a:r>
            <a:r>
              <a:rPr lang="en-US" sz="1400" dirty="0">
                <a:solidFill>
                  <a:schemeClr val="tx1"/>
                </a:solidFill>
              </a:rPr>
              <a:t> ’80)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</a:rPr>
              <a:t>Uitvinding</a:t>
            </a:r>
            <a:r>
              <a:rPr lang="en-US" sz="1400" dirty="0">
                <a:solidFill>
                  <a:schemeClr val="tx1"/>
                </a:solidFill>
              </a:rPr>
              <a:t> / </a:t>
            </a:r>
            <a:r>
              <a:rPr lang="en-US" sz="1400" dirty="0" err="1">
                <a:solidFill>
                  <a:schemeClr val="tx1"/>
                </a:solidFill>
              </a:rPr>
              <a:t>ontwikkeling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worldwideweb</a:t>
            </a:r>
            <a:r>
              <a:rPr lang="en-US" sz="1400" dirty="0">
                <a:solidFill>
                  <a:schemeClr val="tx1"/>
                </a:solidFill>
              </a:rPr>
              <a:t>, PC, robot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mobiele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telefoon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jaren</a:t>
            </a:r>
            <a:r>
              <a:rPr lang="en-US" sz="1400" dirty="0">
                <a:solidFill>
                  <a:schemeClr val="tx1"/>
                </a:solidFill>
              </a:rPr>
              <a:t> ’90)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b="1" dirty="0">
                <a:solidFill>
                  <a:schemeClr val="tx1"/>
                </a:solidFill>
              </a:rPr>
              <a:t>DUS: Nederland loopt voorop in de ontwikkeling van de digitale wereld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D8CF8CE-6E8A-460C-AA02-2B45C4DC50AA}"/>
              </a:ext>
            </a:extLst>
          </p:cNvPr>
          <p:cNvSpPr/>
          <p:nvPr/>
        </p:nvSpPr>
        <p:spPr>
          <a:xfrm>
            <a:off x="9788494" y="3656184"/>
            <a:ext cx="2520950" cy="307776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GEVOLGEN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1400" dirty="0" err="1">
                <a:solidFill>
                  <a:schemeClr val="tx1"/>
                </a:solidFill>
              </a:rPr>
              <a:t>Informatie</a:t>
            </a:r>
            <a:r>
              <a:rPr lang="en-US" sz="1400" dirty="0">
                <a:solidFill>
                  <a:schemeClr val="tx1"/>
                </a:solidFill>
              </a:rPr>
              <a:t> is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mensen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beschikbaar</a:t>
            </a:r>
            <a:endParaRPr lang="en-US" sz="1400" dirty="0">
              <a:solidFill>
                <a:schemeClr val="tx1"/>
              </a:solidFill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1400" dirty="0" err="1">
                <a:solidFill>
                  <a:schemeClr val="tx1"/>
                </a:solidFill>
              </a:rPr>
              <a:t>Communicatie</a:t>
            </a:r>
            <a:r>
              <a:rPr lang="en-US" sz="1400" dirty="0">
                <a:solidFill>
                  <a:schemeClr val="tx1"/>
                </a:solidFill>
              </a:rPr>
              <a:t> is </a:t>
            </a:r>
            <a:r>
              <a:rPr lang="en-US" sz="1400" dirty="0" err="1">
                <a:solidFill>
                  <a:schemeClr val="tx1"/>
                </a:solidFill>
              </a:rPr>
              <a:t>veel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gemakkelijker</a:t>
            </a:r>
            <a:r>
              <a:rPr lang="en-US" sz="1400" dirty="0">
                <a:solidFill>
                  <a:schemeClr val="tx1"/>
                </a:solidFill>
              </a:rPr>
              <a:t> / </a:t>
            </a:r>
            <a:r>
              <a:rPr lang="en-US" sz="1400" dirty="0" err="1">
                <a:solidFill>
                  <a:schemeClr val="tx1"/>
                </a:solidFill>
              </a:rPr>
              <a:t>ontstaan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digitale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sociale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netwerken</a:t>
            </a:r>
            <a:r>
              <a:rPr lang="en-US" sz="1400" dirty="0">
                <a:solidFill>
                  <a:schemeClr val="tx1"/>
                </a:solidFill>
              </a:rPr>
              <a:t> (twitter, </a:t>
            </a:r>
            <a:r>
              <a:rPr lang="en-US" sz="1400" dirty="0" err="1">
                <a:solidFill>
                  <a:schemeClr val="tx1"/>
                </a:solidFill>
              </a:rPr>
              <a:t>instagram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whatsapp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1400" dirty="0">
                <a:solidFill>
                  <a:schemeClr val="tx1"/>
                </a:solidFill>
              </a:rPr>
              <a:t>Extra </a:t>
            </a:r>
            <a:r>
              <a:rPr lang="en-US" sz="1400" dirty="0" err="1">
                <a:solidFill>
                  <a:schemeClr val="tx1"/>
                </a:solidFill>
              </a:rPr>
              <a:t>stimulans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globalisering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zowel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privé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als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zakelijk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1400" dirty="0" err="1">
                <a:solidFill>
                  <a:schemeClr val="tx1"/>
                </a:solidFill>
              </a:rPr>
              <a:t>Productiviteit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neemt</a:t>
            </a:r>
            <a:r>
              <a:rPr lang="en-US" sz="1400" dirty="0">
                <a:solidFill>
                  <a:schemeClr val="tx1"/>
                </a:solidFill>
              </a:rPr>
              <a:t> toe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endParaRPr lang="nl-NL" sz="1200" dirty="0">
              <a:solidFill>
                <a:schemeClr val="tx1"/>
              </a:solidFill>
            </a:endParaRP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2EE46C5-9CE7-4D20-9CE4-B16C2E80CA2B}"/>
              </a:ext>
            </a:extLst>
          </p:cNvPr>
          <p:cNvCxnSpPr>
            <a:cxnSpLocks/>
          </p:cNvCxnSpPr>
          <p:nvPr/>
        </p:nvCxnSpPr>
        <p:spPr>
          <a:xfrm flipH="1">
            <a:off x="2932670" y="1754902"/>
            <a:ext cx="1291067" cy="87023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3751188-C5CA-4A86-B6E8-F812A9A9E728}"/>
              </a:ext>
            </a:extLst>
          </p:cNvPr>
          <p:cNvCxnSpPr>
            <a:cxnSpLocks/>
          </p:cNvCxnSpPr>
          <p:nvPr/>
        </p:nvCxnSpPr>
        <p:spPr>
          <a:xfrm>
            <a:off x="7620356" y="1733519"/>
            <a:ext cx="2660466" cy="180875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0D2D8D86-8805-4E3C-BB93-A85B9D135041}"/>
              </a:ext>
            </a:extLst>
          </p:cNvPr>
          <p:cNvCxnSpPr>
            <a:cxnSpLocks/>
          </p:cNvCxnSpPr>
          <p:nvPr/>
        </p:nvCxnSpPr>
        <p:spPr>
          <a:xfrm flipH="1">
            <a:off x="1270313" y="4608184"/>
            <a:ext cx="4609" cy="34798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D8CE95D2-080C-49E4-AED0-91176529A00D}"/>
              </a:ext>
            </a:extLst>
          </p:cNvPr>
          <p:cNvCxnSpPr>
            <a:cxnSpLocks/>
          </p:cNvCxnSpPr>
          <p:nvPr/>
        </p:nvCxnSpPr>
        <p:spPr>
          <a:xfrm>
            <a:off x="1278465" y="3808861"/>
            <a:ext cx="0" cy="29656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503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35A46FD-F43C-47A4-BAEB-5FEAD5C3F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931" y="2133600"/>
            <a:ext cx="9448800" cy="47244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D017A1CC-5E39-49EC-BEB2-2F9F08B04E0B}"/>
              </a:ext>
            </a:extLst>
          </p:cNvPr>
          <p:cNvSpPr/>
          <p:nvPr/>
        </p:nvSpPr>
        <p:spPr>
          <a:xfrm>
            <a:off x="4070350" y="316799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2.9 </a:t>
            </a:r>
            <a:r>
              <a:rPr lang="en-US" sz="1600" b="1" dirty="0" err="1"/>
              <a:t>Toenemende</a:t>
            </a:r>
            <a:r>
              <a:rPr lang="en-US" sz="1600" b="1" dirty="0"/>
              <a:t> </a:t>
            </a:r>
            <a:r>
              <a:rPr lang="en-US" sz="1600" b="1" dirty="0" err="1"/>
              <a:t>migratie</a:t>
            </a:r>
            <a:endParaRPr lang="en-US" sz="1600" b="1" dirty="0"/>
          </a:p>
          <a:p>
            <a:pPr algn="ctr" eaLnBrk="1" hangingPunct="1">
              <a:defRPr/>
            </a:pPr>
            <a:r>
              <a:rPr lang="en-US" sz="1600" b="1" dirty="0"/>
              <a:t>(</a:t>
            </a:r>
            <a:r>
              <a:rPr lang="en-US" sz="1600" b="1" dirty="0" err="1"/>
              <a:t>jaren</a:t>
            </a:r>
            <a:r>
              <a:rPr lang="en-US" sz="1600" b="1" dirty="0"/>
              <a:t> ’80 </a:t>
            </a:r>
            <a:r>
              <a:rPr lang="en-US" sz="1600" b="1" dirty="0" err="1"/>
              <a:t>en</a:t>
            </a:r>
            <a:r>
              <a:rPr lang="en-US" sz="1600" b="1" dirty="0"/>
              <a:t> ’90)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BE5E03B-6EF7-414B-B8E7-30EA18AFC37D}"/>
              </a:ext>
            </a:extLst>
          </p:cNvPr>
          <p:cNvSpPr/>
          <p:nvPr/>
        </p:nvSpPr>
        <p:spPr>
          <a:xfrm>
            <a:off x="118463" y="1610380"/>
            <a:ext cx="2594468" cy="353943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IMMIGRATIE (</a:t>
            </a:r>
            <a:r>
              <a:rPr lang="en-US" sz="1400" b="1" dirty="0" err="1">
                <a:solidFill>
                  <a:schemeClr val="tx1"/>
                </a:solidFill>
              </a:rPr>
              <a:t>veel</a:t>
            </a:r>
            <a:r>
              <a:rPr lang="en-US" sz="1400" b="1" dirty="0">
                <a:solidFill>
                  <a:schemeClr val="tx1"/>
                </a:solidFill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Door </a:t>
            </a:r>
            <a:r>
              <a:rPr lang="en-US" sz="1400" dirty="0" err="1">
                <a:solidFill>
                  <a:schemeClr val="tx1"/>
                </a:solidFill>
              </a:rPr>
              <a:t>Verdrag</a:t>
            </a:r>
            <a:r>
              <a:rPr lang="en-US" sz="1400" dirty="0">
                <a:solidFill>
                  <a:schemeClr val="tx1"/>
                </a:solidFill>
              </a:rPr>
              <a:t> van Schengen </a:t>
            </a:r>
            <a:r>
              <a:rPr lang="en-US" sz="1400" dirty="0" err="1">
                <a:solidFill>
                  <a:schemeClr val="tx1"/>
                </a:solidFill>
              </a:rPr>
              <a:t>zijn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EU-burgers</a:t>
            </a:r>
            <a:r>
              <a:rPr lang="en-US" sz="1400" dirty="0">
                <a:solidFill>
                  <a:schemeClr val="tx1"/>
                </a:solidFill>
              </a:rPr>
              <a:t> in Nederland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Door </a:t>
            </a:r>
            <a:r>
              <a:rPr lang="en-US" sz="1400" dirty="0" err="1">
                <a:solidFill>
                  <a:schemeClr val="tx1"/>
                </a:solidFill>
              </a:rPr>
              <a:t>conflicten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humanitaire</a:t>
            </a:r>
            <a:r>
              <a:rPr lang="en-US" sz="1400" dirty="0">
                <a:solidFill>
                  <a:schemeClr val="tx1"/>
                </a:solidFill>
              </a:rPr>
              <a:t> crises in de </a:t>
            </a:r>
            <a:r>
              <a:rPr lang="en-US" sz="1400" dirty="0" err="1">
                <a:solidFill>
                  <a:schemeClr val="tx1"/>
                </a:solidFill>
              </a:rPr>
              <a:t>wereld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zijn</a:t>
            </a:r>
            <a:r>
              <a:rPr lang="en-US" sz="1400" dirty="0">
                <a:solidFill>
                  <a:schemeClr val="tx1"/>
                </a:solidFill>
              </a:rPr>
              <a:t> er </a:t>
            </a:r>
            <a:r>
              <a:rPr lang="en-US" sz="1400" dirty="0" err="1">
                <a:solidFill>
                  <a:schemeClr val="tx1"/>
                </a:solidFill>
              </a:rPr>
              <a:t>veel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asielzoekers</a:t>
            </a:r>
            <a:endParaRPr lang="en-US" sz="1400" b="1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Door </a:t>
            </a:r>
            <a:r>
              <a:rPr lang="en-US" sz="1400" dirty="0" err="1">
                <a:solidFill>
                  <a:schemeClr val="tx1"/>
                </a:solidFill>
              </a:rPr>
              <a:t>groeiende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economie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globalisering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zijn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veel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kennismigranten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Door het </a:t>
            </a:r>
            <a:r>
              <a:rPr lang="en-US" sz="1400" dirty="0" err="1">
                <a:solidFill>
                  <a:schemeClr val="tx1"/>
                </a:solidFill>
              </a:rPr>
              <a:t>recht</a:t>
            </a:r>
            <a:r>
              <a:rPr lang="en-US" sz="1400" dirty="0">
                <a:solidFill>
                  <a:schemeClr val="tx1"/>
                </a:solidFill>
              </a:rPr>
              <a:t> op </a:t>
            </a:r>
            <a:r>
              <a:rPr lang="en-US" sz="1400" b="1" dirty="0" err="1">
                <a:solidFill>
                  <a:schemeClr val="tx1"/>
                </a:solidFill>
              </a:rPr>
              <a:t>gezins-vorming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en</a:t>
            </a:r>
            <a:r>
              <a:rPr lang="en-US" sz="1400" b="1" dirty="0">
                <a:solidFill>
                  <a:schemeClr val="tx1"/>
                </a:solidFill>
              </a:rPr>
              <a:t> –</a:t>
            </a:r>
            <a:r>
              <a:rPr lang="en-US" sz="1400" b="1" dirty="0" err="1">
                <a:solidFill>
                  <a:schemeClr val="tx1"/>
                </a:solidFill>
              </a:rPr>
              <a:t>hereniging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komen</a:t>
            </a:r>
            <a:r>
              <a:rPr lang="en-US" sz="1400" dirty="0">
                <a:solidFill>
                  <a:schemeClr val="tx1"/>
                </a:solidFill>
              </a:rPr>
              <a:t> er </a:t>
            </a:r>
            <a:r>
              <a:rPr lang="en-US" sz="1400" dirty="0" err="1">
                <a:solidFill>
                  <a:schemeClr val="tx1"/>
                </a:solidFill>
              </a:rPr>
              <a:t>veel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mensen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naar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ons</a:t>
            </a:r>
            <a:r>
              <a:rPr lang="en-US" sz="1400" dirty="0">
                <a:solidFill>
                  <a:schemeClr val="tx1"/>
                </a:solidFill>
              </a:rPr>
              <a:t> land.</a:t>
            </a:r>
            <a:endParaRPr lang="nl-NL" sz="1400" dirty="0">
              <a:solidFill>
                <a:schemeClr val="tx1"/>
              </a:solidFill>
            </a:endParaRP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2EE46C5-9CE7-4D20-9CE4-B16C2E80CA2B}"/>
              </a:ext>
            </a:extLst>
          </p:cNvPr>
          <p:cNvCxnSpPr>
            <a:cxnSpLocks/>
          </p:cNvCxnSpPr>
          <p:nvPr/>
        </p:nvCxnSpPr>
        <p:spPr>
          <a:xfrm flipH="1">
            <a:off x="2543840" y="1186249"/>
            <a:ext cx="1336182" cy="68574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3751188-C5CA-4A86-B6E8-F812A9A9E728}"/>
              </a:ext>
            </a:extLst>
          </p:cNvPr>
          <p:cNvCxnSpPr>
            <a:cxnSpLocks/>
          </p:cNvCxnSpPr>
          <p:nvPr/>
        </p:nvCxnSpPr>
        <p:spPr>
          <a:xfrm>
            <a:off x="8201048" y="1197056"/>
            <a:ext cx="1511363" cy="81297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hoek 6">
            <a:extLst>
              <a:ext uri="{FF2B5EF4-FFF2-40B4-BE49-F238E27FC236}">
                <a16:creationId xmlns:a16="http://schemas.microsoft.com/office/drawing/2014/main" id="{0DA410CE-6E54-4AA5-826C-90FB3D0EEAB2}"/>
              </a:ext>
            </a:extLst>
          </p:cNvPr>
          <p:cNvSpPr/>
          <p:nvPr/>
        </p:nvSpPr>
        <p:spPr>
          <a:xfrm>
            <a:off x="9640781" y="1902768"/>
            <a:ext cx="2520950" cy="2215991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EMIGRATIE (</a:t>
            </a:r>
            <a:r>
              <a:rPr lang="en-US" sz="1400" b="1" dirty="0" err="1">
                <a:solidFill>
                  <a:schemeClr val="tx1"/>
                </a:solidFill>
              </a:rPr>
              <a:t>weinig</a:t>
            </a:r>
            <a:r>
              <a:rPr lang="en-US" sz="1400" b="1" dirty="0">
                <a:solidFill>
                  <a:schemeClr val="tx1"/>
                </a:solidFill>
              </a:rPr>
              <a:t>)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Door </a:t>
            </a:r>
            <a:r>
              <a:rPr lang="en-US" sz="1400" b="1" dirty="0" err="1">
                <a:solidFill>
                  <a:schemeClr val="tx1"/>
                </a:solidFill>
              </a:rPr>
              <a:t>Verdrag</a:t>
            </a:r>
            <a:r>
              <a:rPr lang="en-US" sz="1400" b="1" dirty="0">
                <a:solidFill>
                  <a:schemeClr val="tx1"/>
                </a:solidFill>
              </a:rPr>
              <a:t> van Schengen </a:t>
            </a:r>
            <a:r>
              <a:rPr lang="en-US" sz="1400" dirty="0">
                <a:solidFill>
                  <a:schemeClr val="tx1"/>
                </a:solidFill>
              </a:rPr>
              <a:t>(=open </a:t>
            </a:r>
            <a:r>
              <a:rPr lang="en-US" sz="1400" dirty="0" err="1">
                <a:solidFill>
                  <a:schemeClr val="tx1"/>
                </a:solidFill>
              </a:rPr>
              <a:t>grenzen</a:t>
            </a:r>
            <a:r>
              <a:rPr lang="en-US" sz="1400" dirty="0">
                <a:solidFill>
                  <a:schemeClr val="tx1"/>
                </a:solidFill>
              </a:rPr>
              <a:t> EU) </a:t>
            </a:r>
            <a:r>
              <a:rPr lang="en-US" sz="1400" dirty="0" err="1">
                <a:solidFill>
                  <a:schemeClr val="tx1"/>
                </a:solidFill>
              </a:rPr>
              <a:t>gaan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Nederlanders</a:t>
            </a:r>
            <a:r>
              <a:rPr lang="en-US" sz="1400" dirty="0">
                <a:solidFill>
                  <a:schemeClr val="tx1"/>
                </a:solidFill>
              </a:rPr>
              <a:t> in </a:t>
            </a:r>
            <a:r>
              <a:rPr lang="en-US" sz="1400" dirty="0" err="1">
                <a:solidFill>
                  <a:schemeClr val="tx1"/>
                </a:solidFill>
              </a:rPr>
              <a:t>andere</a:t>
            </a:r>
            <a:r>
              <a:rPr lang="en-US" sz="1400" dirty="0">
                <a:solidFill>
                  <a:schemeClr val="tx1"/>
                </a:solidFill>
              </a:rPr>
              <a:t> EU-</a:t>
            </a:r>
            <a:r>
              <a:rPr lang="en-US" sz="1400" dirty="0" err="1">
                <a:solidFill>
                  <a:schemeClr val="tx1"/>
                </a:solidFill>
              </a:rPr>
              <a:t>landen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wonen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werken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studeren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Door </a:t>
            </a:r>
            <a:r>
              <a:rPr lang="en-US" sz="1400" b="1" dirty="0" err="1">
                <a:solidFill>
                  <a:schemeClr val="tx1"/>
                </a:solidFill>
              </a:rPr>
              <a:t>globalisering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zijn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meer</a:t>
            </a:r>
            <a:r>
              <a:rPr lang="en-US" sz="1400" dirty="0">
                <a:solidFill>
                  <a:schemeClr val="tx1"/>
                </a:solidFill>
              </a:rPr>
              <a:t> expats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57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>
            <a:extLst>
              <a:ext uri="{FF2B5EF4-FFF2-40B4-BE49-F238E27FC236}">
                <a16:creationId xmlns:a16="http://schemas.microsoft.com/office/drawing/2014/main" id="{20B87F72-2603-4A15-901A-2786BA13F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D017A1CC-5E39-49EC-BEB2-2F9F08B04E0B}"/>
              </a:ext>
            </a:extLst>
          </p:cNvPr>
          <p:cNvSpPr/>
          <p:nvPr/>
        </p:nvSpPr>
        <p:spPr>
          <a:xfrm>
            <a:off x="4070350" y="316799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2.10 </a:t>
            </a:r>
            <a:r>
              <a:rPr lang="en-US" sz="1600" b="1" dirty="0" err="1"/>
              <a:t>Polarisatie</a:t>
            </a:r>
            <a:r>
              <a:rPr lang="en-US" sz="1600" b="1" dirty="0"/>
              <a:t> in de </a:t>
            </a:r>
            <a:r>
              <a:rPr lang="en-US" sz="1600" b="1" dirty="0" err="1"/>
              <a:t>politiek</a:t>
            </a:r>
            <a:endParaRPr lang="en-US" sz="1600" b="1" dirty="0"/>
          </a:p>
          <a:p>
            <a:pPr algn="ctr">
              <a:defRPr/>
            </a:pPr>
            <a:r>
              <a:rPr lang="en-US" sz="1600" b="1" dirty="0"/>
              <a:t> (</a:t>
            </a:r>
            <a:r>
              <a:rPr lang="en-US" sz="1600" b="1" dirty="0" err="1"/>
              <a:t>vanaf</a:t>
            </a:r>
            <a:r>
              <a:rPr lang="en-US" sz="1600" b="1" dirty="0"/>
              <a:t> ± 2000)</a:t>
            </a:r>
            <a:endParaRPr lang="nl-NL" sz="1600" b="1" dirty="0"/>
          </a:p>
          <a:p>
            <a:pPr algn="ctr" eaLnBrk="1" hangingPunct="1">
              <a:defRPr/>
            </a:pP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BE5E03B-6EF7-414B-B8E7-30EA18AFC37D}"/>
              </a:ext>
            </a:extLst>
          </p:cNvPr>
          <p:cNvSpPr/>
          <p:nvPr/>
        </p:nvSpPr>
        <p:spPr>
          <a:xfrm>
            <a:off x="204741" y="168977"/>
            <a:ext cx="2610449" cy="310854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OVER KLOOF BURGERS-POLITIEK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Door </a:t>
            </a:r>
            <a:r>
              <a:rPr lang="en-US" sz="1400" b="1" dirty="0" err="1">
                <a:solidFill>
                  <a:schemeClr val="tx1"/>
                </a:solidFill>
              </a:rPr>
              <a:t>teleurstelling</a:t>
            </a:r>
            <a:r>
              <a:rPr lang="en-US" sz="1400" b="1" dirty="0">
                <a:solidFill>
                  <a:schemeClr val="tx1"/>
                </a:solidFill>
              </a:rPr>
              <a:t> in de </a:t>
            </a:r>
            <a:r>
              <a:rPr lang="en-US" sz="1400" b="1" dirty="0" err="1">
                <a:solidFill>
                  <a:schemeClr val="tx1"/>
                </a:solidFill>
              </a:rPr>
              <a:t>Haagse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politici</a:t>
            </a:r>
            <a:r>
              <a:rPr lang="en-US" sz="1400" b="1" dirty="0">
                <a:solidFill>
                  <a:schemeClr val="tx1"/>
                </a:solidFill>
              </a:rPr>
              <a:t>, die </a:t>
            </a:r>
            <a:r>
              <a:rPr lang="en-US" sz="1400" b="1" dirty="0" err="1">
                <a:solidFill>
                  <a:schemeClr val="tx1"/>
                </a:solidFill>
              </a:rPr>
              <a:t>niet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zouden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luisteren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naar</a:t>
            </a:r>
            <a:r>
              <a:rPr lang="en-US" sz="1400" b="1" dirty="0">
                <a:solidFill>
                  <a:schemeClr val="tx1"/>
                </a:solidFill>
              </a:rPr>
              <a:t> de </a:t>
            </a:r>
            <a:r>
              <a:rPr lang="en-US" sz="1400" b="1" dirty="0" err="1">
                <a:solidFill>
                  <a:schemeClr val="tx1"/>
                </a:solidFill>
              </a:rPr>
              <a:t>gewone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Nederlanders</a:t>
            </a:r>
            <a:r>
              <a:rPr lang="en-US" sz="1400" b="1" dirty="0">
                <a:solidFill>
                  <a:schemeClr val="tx1"/>
                </a:solidFill>
              </a:rPr>
              <a:t>, </a:t>
            </a:r>
            <a:r>
              <a:rPr lang="en-US" sz="1400" b="1" dirty="0" err="1">
                <a:solidFill>
                  <a:schemeClr val="tx1"/>
                </a:solidFill>
              </a:rPr>
              <a:t>en</a:t>
            </a:r>
            <a:r>
              <a:rPr lang="en-US" sz="1400" b="1" dirty="0">
                <a:solidFill>
                  <a:schemeClr val="tx1"/>
                </a:solidFill>
              </a:rPr>
              <a:t> de </a:t>
            </a:r>
            <a:r>
              <a:rPr lang="en-US" sz="1400" b="1" dirty="0" err="1">
                <a:solidFill>
                  <a:schemeClr val="tx1"/>
                </a:solidFill>
              </a:rPr>
              <a:t>moord</a:t>
            </a:r>
            <a:r>
              <a:rPr lang="en-US" sz="1400" b="1" dirty="0">
                <a:solidFill>
                  <a:schemeClr val="tx1"/>
                </a:solidFill>
              </a:rPr>
              <a:t> op </a:t>
            </a:r>
            <a:r>
              <a:rPr lang="en-US" sz="1400" b="1" dirty="0" err="1">
                <a:solidFill>
                  <a:schemeClr val="tx1"/>
                </a:solidFill>
              </a:rPr>
              <a:t>Pim</a:t>
            </a:r>
            <a:r>
              <a:rPr lang="en-US" sz="1400" b="1" dirty="0">
                <a:solidFill>
                  <a:schemeClr val="tx1"/>
                </a:solidFill>
              </a:rPr>
              <a:t> Fortuyn </a:t>
            </a:r>
            <a:r>
              <a:rPr lang="en-US" sz="1400" b="1" dirty="0" err="1">
                <a:solidFill>
                  <a:schemeClr val="tx1"/>
                </a:solidFill>
              </a:rPr>
              <a:t>ontstaat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er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een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tweedeling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</a:rPr>
              <a:t>Gevestigde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politiek</a:t>
            </a:r>
            <a:r>
              <a:rPr lang="en-US" sz="1400" dirty="0">
                <a:solidFill>
                  <a:schemeClr val="tx1"/>
                </a:solidFill>
              </a:rPr>
              <a:t>, die </a:t>
            </a:r>
            <a:r>
              <a:rPr lang="en-US" sz="1400" dirty="0" err="1">
                <a:solidFill>
                  <a:schemeClr val="tx1"/>
                </a:solidFill>
              </a:rPr>
              <a:t>doorgaan</a:t>
            </a:r>
            <a:r>
              <a:rPr lang="en-US" sz="1400" dirty="0">
                <a:solidFill>
                  <a:schemeClr val="tx1"/>
                </a:solidFill>
              </a:rPr>
              <a:t> op de </a:t>
            </a:r>
            <a:r>
              <a:rPr lang="en-US" sz="1400" dirty="0" err="1">
                <a:solidFill>
                  <a:schemeClr val="tx1"/>
                </a:solidFill>
              </a:rPr>
              <a:t>ouderwetse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manier</a:t>
            </a: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</a:rPr>
              <a:t>Populisme</a:t>
            </a:r>
            <a:r>
              <a:rPr lang="en-US" sz="1400" dirty="0">
                <a:solidFill>
                  <a:schemeClr val="tx1"/>
                </a:solidFill>
              </a:rPr>
              <a:t>, die </a:t>
            </a:r>
            <a:r>
              <a:rPr lang="en-US" sz="1400" dirty="0" err="1">
                <a:solidFill>
                  <a:schemeClr val="tx1"/>
                </a:solidFill>
              </a:rPr>
              <a:t>doen</a:t>
            </a:r>
            <a:r>
              <a:rPr lang="en-US" sz="1400" dirty="0">
                <a:solidFill>
                  <a:schemeClr val="tx1"/>
                </a:solidFill>
              </a:rPr>
              <a:t> wat de </a:t>
            </a:r>
            <a:r>
              <a:rPr lang="en-US" sz="1400" i="1" dirty="0" err="1">
                <a:solidFill>
                  <a:schemeClr val="tx1"/>
                </a:solidFill>
              </a:rPr>
              <a:t>vox</a:t>
            </a:r>
            <a:r>
              <a:rPr lang="en-US" sz="1400" i="1" dirty="0">
                <a:solidFill>
                  <a:schemeClr val="tx1"/>
                </a:solidFill>
              </a:rPr>
              <a:t> </a:t>
            </a:r>
            <a:r>
              <a:rPr lang="en-US" sz="1400" i="1" dirty="0" err="1">
                <a:solidFill>
                  <a:schemeClr val="tx1"/>
                </a:solidFill>
              </a:rPr>
              <a:t>populi</a:t>
            </a:r>
            <a:r>
              <a:rPr lang="en-US" sz="1400" i="1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zou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willen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D8CF8CE-6E8A-460C-AA02-2B45C4DC50AA}"/>
              </a:ext>
            </a:extLst>
          </p:cNvPr>
          <p:cNvSpPr/>
          <p:nvPr/>
        </p:nvSpPr>
        <p:spPr>
          <a:xfrm>
            <a:off x="8863914" y="4134481"/>
            <a:ext cx="3033845" cy="310854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OVER DE ISLAM IN NEDERLAND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Door </a:t>
            </a:r>
            <a:r>
              <a:rPr lang="en-US" sz="1400" b="1" dirty="0" err="1">
                <a:solidFill>
                  <a:schemeClr val="tx1"/>
                </a:solidFill>
              </a:rPr>
              <a:t>terreuraanslagen</a:t>
            </a:r>
            <a:r>
              <a:rPr lang="en-US" sz="1400" b="1" dirty="0">
                <a:solidFill>
                  <a:schemeClr val="tx1"/>
                </a:solidFill>
              </a:rPr>
              <a:t> (9/11 </a:t>
            </a:r>
            <a:r>
              <a:rPr lang="en-US" sz="1400" b="1" dirty="0" err="1">
                <a:solidFill>
                  <a:schemeClr val="tx1"/>
                </a:solidFill>
              </a:rPr>
              <a:t>en</a:t>
            </a:r>
            <a:r>
              <a:rPr lang="en-US" sz="1400" b="1" dirty="0">
                <a:solidFill>
                  <a:schemeClr val="tx1"/>
                </a:solidFill>
              </a:rPr>
              <a:t> de </a:t>
            </a:r>
            <a:r>
              <a:rPr lang="en-US" sz="1400" b="1" dirty="0" err="1">
                <a:solidFill>
                  <a:schemeClr val="tx1"/>
                </a:solidFill>
              </a:rPr>
              <a:t>moord</a:t>
            </a:r>
            <a:r>
              <a:rPr lang="en-US" sz="1400" b="1" dirty="0">
                <a:solidFill>
                  <a:schemeClr val="tx1"/>
                </a:solidFill>
              </a:rPr>
              <a:t> op Theo van Gogh) </a:t>
            </a:r>
            <a:r>
              <a:rPr lang="en-US" sz="1400" b="1" dirty="0" err="1">
                <a:solidFill>
                  <a:schemeClr val="tx1"/>
                </a:solidFill>
              </a:rPr>
              <a:t>raakt</a:t>
            </a:r>
            <a:r>
              <a:rPr lang="en-US" sz="1400" b="1" dirty="0">
                <a:solidFill>
                  <a:schemeClr val="tx1"/>
                </a:solidFill>
              </a:rPr>
              <a:t> Nederland </a:t>
            </a:r>
            <a:r>
              <a:rPr lang="en-US" sz="1400" b="1" dirty="0" err="1">
                <a:solidFill>
                  <a:schemeClr val="tx1"/>
                </a:solidFill>
              </a:rPr>
              <a:t>verdeeld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</a:rPr>
              <a:t>Mensen</a:t>
            </a:r>
            <a:r>
              <a:rPr lang="en-US" sz="1400" dirty="0">
                <a:solidFill>
                  <a:schemeClr val="tx1"/>
                </a:solidFill>
              </a:rPr>
              <a:t> die de </a:t>
            </a:r>
            <a:r>
              <a:rPr lang="en-US" sz="1400" dirty="0" err="1">
                <a:solidFill>
                  <a:schemeClr val="tx1"/>
                </a:solidFill>
              </a:rPr>
              <a:t>vrijheid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godsdienstuiting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belangrijk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vinden</a:t>
            </a: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</a:rPr>
              <a:t>Mensen</a:t>
            </a:r>
            <a:r>
              <a:rPr lang="en-US" sz="1400" dirty="0">
                <a:solidFill>
                  <a:schemeClr val="tx1"/>
                </a:solidFill>
              </a:rPr>
              <a:t> die de </a:t>
            </a:r>
            <a:r>
              <a:rPr lang="en-US" sz="1400" dirty="0" err="1">
                <a:solidFill>
                  <a:schemeClr val="tx1"/>
                </a:solidFill>
              </a:rPr>
              <a:t>islam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zien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als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bedreiging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onze</a:t>
            </a:r>
            <a:r>
              <a:rPr lang="en-US" sz="1400" dirty="0">
                <a:solidFill>
                  <a:schemeClr val="tx1"/>
                </a:solidFill>
              </a:rPr>
              <a:t> ‘open’ </a:t>
            </a:r>
            <a:r>
              <a:rPr lang="en-US" sz="1400" dirty="0" err="1">
                <a:solidFill>
                  <a:schemeClr val="tx1"/>
                </a:solidFill>
              </a:rPr>
              <a:t>samenleving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13CBB36-A3B7-4828-9FBC-D161B23E580C}"/>
              </a:ext>
            </a:extLst>
          </p:cNvPr>
          <p:cNvSpPr/>
          <p:nvPr/>
        </p:nvSpPr>
        <p:spPr>
          <a:xfrm>
            <a:off x="4790774" y="2771935"/>
            <a:ext cx="3166977" cy="246221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OVER MULTICULTURELE SAMENLEVING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Het </a:t>
            </a:r>
            <a:r>
              <a:rPr lang="en-US" sz="1400" b="1" dirty="0" err="1">
                <a:solidFill>
                  <a:schemeClr val="tx1"/>
                </a:solidFill>
              </a:rPr>
              <a:t>achterblijven</a:t>
            </a:r>
            <a:r>
              <a:rPr lang="en-US" sz="1400" b="1" dirty="0">
                <a:solidFill>
                  <a:schemeClr val="tx1"/>
                </a:solidFill>
              </a:rPr>
              <a:t> van </a:t>
            </a:r>
            <a:r>
              <a:rPr lang="en-US" sz="1400" b="1" dirty="0" err="1">
                <a:solidFill>
                  <a:schemeClr val="tx1"/>
                </a:solidFill>
              </a:rPr>
              <a:t>succes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zorgt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voor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een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tweedeling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dirty="0" err="1">
                <a:solidFill>
                  <a:schemeClr val="tx1"/>
                </a:solidFill>
              </a:rPr>
              <a:t>Cultuurrelativisten</a:t>
            </a:r>
            <a:r>
              <a:rPr lang="nl-NL" sz="1400" dirty="0">
                <a:solidFill>
                  <a:schemeClr val="tx1"/>
                </a:solidFill>
              </a:rPr>
              <a:t> (= mensen die iedere cultuur even waardevol vinden)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dirty="0">
                <a:solidFill>
                  <a:schemeClr val="tx1"/>
                </a:solidFill>
              </a:rPr>
              <a:t>Cultuuruniversalisten (=mensen die de eigen –westerse- cultuur beter vinden)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D778286-8741-4AD2-BA6C-698B909B2889}"/>
              </a:ext>
            </a:extLst>
          </p:cNvPr>
          <p:cNvSpPr/>
          <p:nvPr/>
        </p:nvSpPr>
        <p:spPr>
          <a:xfrm>
            <a:off x="185178" y="4018387"/>
            <a:ext cx="2610449" cy="246221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OVER NEDERLAND EN EUROPA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Geleidelijke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machtsverschuiving</a:t>
            </a:r>
            <a:r>
              <a:rPr lang="en-US" sz="1400" b="1" dirty="0">
                <a:solidFill>
                  <a:schemeClr val="tx1"/>
                </a:solidFill>
              </a:rPr>
              <a:t> van land </a:t>
            </a:r>
            <a:r>
              <a:rPr lang="en-US" sz="1400" b="1" dirty="0" err="1">
                <a:solidFill>
                  <a:schemeClr val="tx1"/>
                </a:solidFill>
              </a:rPr>
              <a:t>naar</a:t>
            </a:r>
            <a:r>
              <a:rPr lang="en-US" sz="1400" b="1" dirty="0">
                <a:solidFill>
                  <a:schemeClr val="tx1"/>
                </a:solidFill>
              </a:rPr>
              <a:t> de EU </a:t>
            </a:r>
            <a:r>
              <a:rPr lang="en-US" sz="1400" b="1" dirty="0" err="1">
                <a:solidFill>
                  <a:schemeClr val="tx1"/>
                </a:solidFill>
              </a:rPr>
              <a:t>leidt</a:t>
            </a:r>
            <a:r>
              <a:rPr lang="en-US" sz="1400" b="1" dirty="0">
                <a:solidFill>
                  <a:schemeClr val="tx1"/>
                </a:solidFill>
              </a:rPr>
              <a:t> tot </a:t>
            </a:r>
            <a:r>
              <a:rPr lang="en-US" sz="1400" b="1" dirty="0" err="1">
                <a:solidFill>
                  <a:schemeClr val="tx1"/>
                </a:solidFill>
              </a:rPr>
              <a:t>een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tweedeling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Euro-burgers, die </a:t>
            </a: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Verenigd</a:t>
            </a:r>
            <a:r>
              <a:rPr lang="en-US" sz="1400" dirty="0">
                <a:solidFill>
                  <a:schemeClr val="tx1"/>
                </a:solidFill>
              </a:rPr>
              <a:t> Europa </a:t>
            </a:r>
            <a:r>
              <a:rPr lang="en-US" sz="1400" dirty="0" err="1">
                <a:solidFill>
                  <a:schemeClr val="tx1"/>
                </a:solidFill>
              </a:rPr>
              <a:t>nastreven</a:t>
            </a: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</a:rPr>
              <a:t>Nationalisten</a:t>
            </a:r>
            <a:r>
              <a:rPr lang="en-US" sz="1400" dirty="0">
                <a:solidFill>
                  <a:schemeClr val="tx1"/>
                </a:solidFill>
              </a:rPr>
              <a:t>, die het </a:t>
            </a:r>
            <a:r>
              <a:rPr lang="en-US" sz="1400" dirty="0" err="1">
                <a:solidFill>
                  <a:schemeClr val="tx1"/>
                </a:solidFill>
              </a:rPr>
              <a:t>Nederlandse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belang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nastreven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98204F96-59BF-4613-B6DA-5B338B1E120D}"/>
              </a:ext>
            </a:extLst>
          </p:cNvPr>
          <p:cNvSpPr/>
          <p:nvPr/>
        </p:nvSpPr>
        <p:spPr>
          <a:xfrm>
            <a:off x="8863914" y="251874"/>
            <a:ext cx="3033845" cy="310854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OVER DE SOCIAAL-ECONOMISCHE VERHOUDINGEN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Economische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bloei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zorgt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voor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een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tweedeling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</a:rPr>
              <a:t>Mensen</a:t>
            </a:r>
            <a:r>
              <a:rPr lang="en-US" sz="1400" dirty="0">
                <a:solidFill>
                  <a:schemeClr val="tx1"/>
                </a:solidFill>
              </a:rPr>
              <a:t> die </a:t>
            </a:r>
            <a:r>
              <a:rPr lang="en-US" sz="1400" dirty="0" err="1">
                <a:solidFill>
                  <a:schemeClr val="tx1"/>
                </a:solidFill>
              </a:rPr>
              <a:t>goed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meekomen</a:t>
            </a:r>
            <a:r>
              <a:rPr lang="en-US" sz="1400" dirty="0">
                <a:solidFill>
                  <a:schemeClr val="tx1"/>
                </a:solidFill>
              </a:rPr>
              <a:t> in de </a:t>
            </a:r>
            <a:r>
              <a:rPr lang="en-US" sz="1400" dirty="0" err="1">
                <a:solidFill>
                  <a:schemeClr val="tx1"/>
                </a:solidFill>
              </a:rPr>
              <a:t>geglobaliseerde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digitale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wereld</a:t>
            </a: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</a:rPr>
              <a:t>Mensen</a:t>
            </a:r>
            <a:r>
              <a:rPr lang="en-US" sz="1400" dirty="0">
                <a:solidFill>
                  <a:schemeClr val="tx1"/>
                </a:solidFill>
              </a:rPr>
              <a:t> die </a:t>
            </a:r>
            <a:r>
              <a:rPr lang="en-US" sz="1400" dirty="0" err="1">
                <a:solidFill>
                  <a:schemeClr val="tx1"/>
                </a:solidFill>
              </a:rPr>
              <a:t>zich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bedreigd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voelen</a:t>
            </a:r>
            <a:r>
              <a:rPr lang="en-US" sz="1400" dirty="0">
                <a:solidFill>
                  <a:schemeClr val="tx1"/>
                </a:solidFill>
              </a:rPr>
              <a:t> door </a:t>
            </a:r>
            <a:r>
              <a:rPr lang="en-US" sz="1400" dirty="0" err="1">
                <a:solidFill>
                  <a:schemeClr val="tx1"/>
                </a:solidFill>
              </a:rPr>
              <a:t>globalisering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europeanisering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digitale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wereld</a:t>
            </a:r>
            <a:endParaRPr lang="nl-NL" sz="1400" dirty="0">
              <a:solidFill>
                <a:schemeClr val="tx1"/>
              </a:solidFill>
            </a:endParaRP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C5FE336E-4EF3-4AD1-9E9C-F76A5BD3F8D4}"/>
              </a:ext>
            </a:extLst>
          </p:cNvPr>
          <p:cNvCxnSpPr>
            <a:cxnSpLocks/>
          </p:cNvCxnSpPr>
          <p:nvPr/>
        </p:nvCxnSpPr>
        <p:spPr>
          <a:xfrm flipH="1">
            <a:off x="1502370" y="2252502"/>
            <a:ext cx="5064" cy="39253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8E56743C-59B2-4C5A-9558-37B308D8C386}"/>
              </a:ext>
            </a:extLst>
          </p:cNvPr>
          <p:cNvCxnSpPr>
            <a:cxnSpLocks/>
          </p:cNvCxnSpPr>
          <p:nvPr/>
        </p:nvCxnSpPr>
        <p:spPr>
          <a:xfrm flipV="1">
            <a:off x="1490402" y="5621954"/>
            <a:ext cx="0" cy="39253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090138FE-E14D-42C1-B347-ED8AE40600E4}"/>
              </a:ext>
            </a:extLst>
          </p:cNvPr>
          <p:cNvCxnSpPr>
            <a:cxnSpLocks/>
          </p:cNvCxnSpPr>
          <p:nvPr/>
        </p:nvCxnSpPr>
        <p:spPr>
          <a:xfrm flipV="1">
            <a:off x="1768899" y="2252502"/>
            <a:ext cx="0" cy="39253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7ABE4BDD-60BF-4500-9668-0157274D9AF9}"/>
              </a:ext>
            </a:extLst>
          </p:cNvPr>
          <p:cNvCxnSpPr>
            <a:cxnSpLocks/>
          </p:cNvCxnSpPr>
          <p:nvPr/>
        </p:nvCxnSpPr>
        <p:spPr>
          <a:xfrm flipV="1">
            <a:off x="6374262" y="4194800"/>
            <a:ext cx="0" cy="39253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5C3107E7-EF91-4751-9CCE-A7046409645F}"/>
              </a:ext>
            </a:extLst>
          </p:cNvPr>
          <p:cNvCxnSpPr>
            <a:cxnSpLocks/>
          </p:cNvCxnSpPr>
          <p:nvPr/>
        </p:nvCxnSpPr>
        <p:spPr>
          <a:xfrm flipV="1">
            <a:off x="10432097" y="2101843"/>
            <a:ext cx="0" cy="39253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46B229F6-3D39-415D-93D4-1F1EA518F08B}"/>
              </a:ext>
            </a:extLst>
          </p:cNvPr>
          <p:cNvCxnSpPr>
            <a:cxnSpLocks/>
          </p:cNvCxnSpPr>
          <p:nvPr/>
        </p:nvCxnSpPr>
        <p:spPr>
          <a:xfrm flipV="1">
            <a:off x="10432097" y="6081288"/>
            <a:ext cx="0" cy="39253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94FF90DB-0CDA-4488-9EA8-008F085C8E29}"/>
              </a:ext>
            </a:extLst>
          </p:cNvPr>
          <p:cNvCxnSpPr>
            <a:cxnSpLocks/>
          </p:cNvCxnSpPr>
          <p:nvPr/>
        </p:nvCxnSpPr>
        <p:spPr>
          <a:xfrm flipH="1">
            <a:off x="10162213" y="2101842"/>
            <a:ext cx="5064" cy="39253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9DABD0B5-B62D-44DC-B4DB-C75600A9E3E9}"/>
              </a:ext>
            </a:extLst>
          </p:cNvPr>
          <p:cNvCxnSpPr>
            <a:cxnSpLocks/>
          </p:cNvCxnSpPr>
          <p:nvPr/>
        </p:nvCxnSpPr>
        <p:spPr>
          <a:xfrm flipH="1">
            <a:off x="10136753" y="6081288"/>
            <a:ext cx="5064" cy="39253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903654F4-3E4B-4245-8DF1-1E4262B9A5C4}"/>
              </a:ext>
            </a:extLst>
          </p:cNvPr>
          <p:cNvCxnSpPr>
            <a:cxnSpLocks/>
          </p:cNvCxnSpPr>
          <p:nvPr/>
        </p:nvCxnSpPr>
        <p:spPr>
          <a:xfrm flipH="1">
            <a:off x="6181478" y="4194799"/>
            <a:ext cx="5064" cy="39253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72C4D674-00CE-48B7-A3A9-29EBBF9F3503}"/>
              </a:ext>
            </a:extLst>
          </p:cNvPr>
          <p:cNvCxnSpPr>
            <a:cxnSpLocks/>
          </p:cNvCxnSpPr>
          <p:nvPr/>
        </p:nvCxnSpPr>
        <p:spPr>
          <a:xfrm flipH="1">
            <a:off x="1233100" y="5621954"/>
            <a:ext cx="5064" cy="39253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077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80B1782-C755-4F8E-AF89-CA127CE54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9788"/>
            <a:ext cx="12248872" cy="9023337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D017A1CC-5E39-49EC-BEB2-2F9F08B04E0B}"/>
              </a:ext>
            </a:extLst>
          </p:cNvPr>
          <p:cNvSpPr/>
          <p:nvPr/>
        </p:nvSpPr>
        <p:spPr>
          <a:xfrm>
            <a:off x="6924760" y="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/>
              <a:t>2.11 De nieuwe multiculturele samenleving (vanaf 2002)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BE5E03B-6EF7-414B-B8E7-30EA18AFC37D}"/>
              </a:ext>
            </a:extLst>
          </p:cNvPr>
          <p:cNvSpPr/>
          <p:nvPr/>
        </p:nvSpPr>
        <p:spPr>
          <a:xfrm>
            <a:off x="74141" y="3867383"/>
            <a:ext cx="2520950" cy="160043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TOT ± 2000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</a:rPr>
              <a:t>Sterk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geloof</a:t>
            </a:r>
            <a:r>
              <a:rPr lang="en-US" sz="1400" dirty="0">
                <a:solidFill>
                  <a:schemeClr val="tx1"/>
                </a:solidFill>
              </a:rPr>
              <a:t> in het </a:t>
            </a:r>
            <a:r>
              <a:rPr lang="en-US" sz="1400" dirty="0" err="1">
                <a:solidFill>
                  <a:schemeClr val="tx1"/>
                </a:solidFill>
              </a:rPr>
              <a:t>multiculturalisme</a:t>
            </a:r>
            <a:r>
              <a:rPr lang="en-US" sz="1400" dirty="0">
                <a:solidFill>
                  <a:schemeClr val="tx1"/>
                </a:solidFill>
              </a:rPr>
              <a:t> = het idee </a:t>
            </a:r>
            <a:r>
              <a:rPr lang="en-US" sz="1400" dirty="0" err="1">
                <a:solidFill>
                  <a:schemeClr val="tx1"/>
                </a:solidFill>
              </a:rPr>
              <a:t>dat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mensen</a:t>
            </a:r>
            <a:r>
              <a:rPr lang="en-US" sz="1400" dirty="0">
                <a:solidFill>
                  <a:schemeClr val="tx1"/>
                </a:solidFill>
              </a:rPr>
              <a:t> met </a:t>
            </a:r>
            <a:r>
              <a:rPr lang="en-US" sz="1400" b="1" dirty="0" err="1">
                <a:solidFill>
                  <a:schemeClr val="tx1"/>
                </a:solidFill>
              </a:rPr>
              <a:t>verschillende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culturele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achtergronden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goed</a:t>
            </a:r>
            <a:r>
              <a:rPr lang="en-US" sz="1400" dirty="0">
                <a:solidFill>
                  <a:schemeClr val="tx1"/>
                </a:solidFill>
              </a:rPr>
              <a:t> met </a:t>
            </a:r>
            <a:r>
              <a:rPr lang="en-US" sz="1400" dirty="0" err="1">
                <a:solidFill>
                  <a:schemeClr val="tx1"/>
                </a:solidFill>
              </a:rPr>
              <a:t>elkaar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kunnen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samenleven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D8CF8CE-6E8A-460C-AA02-2B45C4DC50AA}"/>
              </a:ext>
            </a:extLst>
          </p:cNvPr>
          <p:cNvSpPr/>
          <p:nvPr/>
        </p:nvSpPr>
        <p:spPr>
          <a:xfrm>
            <a:off x="9596909" y="3867383"/>
            <a:ext cx="2520950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VANAF ± 2002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dirty="0">
                <a:solidFill>
                  <a:schemeClr val="tx1"/>
                </a:solidFill>
              </a:rPr>
              <a:t>Beleid is gericht op integratie / assimilatie, waarbij mensen met een migratieachtergrond </a:t>
            </a:r>
            <a:r>
              <a:rPr lang="nl-NL" sz="1400" b="1" dirty="0">
                <a:solidFill>
                  <a:schemeClr val="tx1"/>
                </a:solidFill>
              </a:rPr>
              <a:t>gedwongen worden zich aan te passen </a:t>
            </a:r>
            <a:r>
              <a:rPr lang="nl-NL" sz="1400" dirty="0">
                <a:solidFill>
                  <a:schemeClr val="tx1"/>
                </a:solidFill>
              </a:rPr>
              <a:t>aan westerse waarden zoals democratie, grondrechten, tolerantie en gelijkwaardigheid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2EE46C5-9CE7-4D20-9CE4-B16C2E80CA2B}"/>
              </a:ext>
            </a:extLst>
          </p:cNvPr>
          <p:cNvCxnSpPr>
            <a:cxnSpLocks/>
          </p:cNvCxnSpPr>
          <p:nvPr/>
        </p:nvCxnSpPr>
        <p:spPr>
          <a:xfrm flipH="1">
            <a:off x="2380735" y="1355725"/>
            <a:ext cx="4967941" cy="266434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3751188-C5CA-4A86-B6E8-F812A9A9E728}"/>
              </a:ext>
            </a:extLst>
          </p:cNvPr>
          <p:cNvCxnSpPr>
            <a:cxnSpLocks/>
          </p:cNvCxnSpPr>
          <p:nvPr/>
        </p:nvCxnSpPr>
        <p:spPr>
          <a:xfrm>
            <a:off x="8132870" y="1545402"/>
            <a:ext cx="1678395" cy="2474663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908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87BEAF4-7F33-4C78-A4EB-10F2E2E94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9557"/>
            <a:ext cx="12192000" cy="999744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D017A1CC-5E39-49EC-BEB2-2F9F08B04E0B}"/>
              </a:ext>
            </a:extLst>
          </p:cNvPr>
          <p:cNvSpPr/>
          <p:nvPr/>
        </p:nvSpPr>
        <p:spPr>
          <a:xfrm>
            <a:off x="799071" y="255676"/>
            <a:ext cx="3393990" cy="122404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2.12 Begin van </a:t>
            </a:r>
            <a:r>
              <a:rPr lang="en-US" sz="1600" b="1" dirty="0" err="1"/>
              <a:t>een</a:t>
            </a:r>
            <a:r>
              <a:rPr lang="en-US" sz="1600" b="1" dirty="0"/>
              <a:t> </a:t>
            </a:r>
            <a:r>
              <a:rPr lang="en-US" sz="1600" b="1" dirty="0" err="1"/>
              <a:t>nieuwe</a:t>
            </a:r>
            <a:r>
              <a:rPr lang="en-US" sz="1600" b="1" dirty="0"/>
              <a:t> </a:t>
            </a:r>
            <a:r>
              <a:rPr lang="en-US" sz="1600" b="1" dirty="0" err="1"/>
              <a:t>economische</a:t>
            </a:r>
            <a:r>
              <a:rPr lang="en-US" sz="1600" b="1" dirty="0"/>
              <a:t> crisis (2008)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BE5E03B-6EF7-414B-B8E7-30EA18AFC37D}"/>
              </a:ext>
            </a:extLst>
          </p:cNvPr>
          <p:cNvSpPr/>
          <p:nvPr/>
        </p:nvSpPr>
        <p:spPr>
          <a:xfrm>
            <a:off x="360017" y="3791465"/>
            <a:ext cx="8223809" cy="52322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Maar ….. anno 2008 is Nederland </a:t>
            </a:r>
            <a:r>
              <a:rPr lang="en-US" sz="1400" b="1" dirty="0" err="1">
                <a:solidFill>
                  <a:schemeClr val="tx1"/>
                </a:solidFill>
              </a:rPr>
              <a:t>nog</a:t>
            </a:r>
            <a:r>
              <a:rPr lang="en-US" sz="1400" b="1" dirty="0">
                <a:solidFill>
                  <a:schemeClr val="tx1"/>
                </a:solidFill>
              </a:rPr>
              <a:t> steeds </a:t>
            </a:r>
            <a:r>
              <a:rPr lang="en-US" sz="1400" b="1" dirty="0" err="1">
                <a:solidFill>
                  <a:schemeClr val="tx1"/>
                </a:solidFill>
              </a:rPr>
              <a:t>één</a:t>
            </a:r>
            <a:r>
              <a:rPr lang="en-US" sz="1400" b="1" dirty="0">
                <a:solidFill>
                  <a:schemeClr val="tx1"/>
                </a:solidFill>
              </a:rPr>
              <a:t> van de </a:t>
            </a:r>
            <a:r>
              <a:rPr lang="en-US" sz="1400" b="1" dirty="0" err="1">
                <a:solidFill>
                  <a:schemeClr val="tx1"/>
                </a:solidFill>
              </a:rPr>
              <a:t>meest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welvarendste</a:t>
            </a:r>
            <a:r>
              <a:rPr lang="en-US" sz="1400" b="1" dirty="0">
                <a:solidFill>
                  <a:schemeClr val="tx1"/>
                </a:solidFill>
              </a:rPr>
              <a:t>, </a:t>
            </a:r>
            <a:r>
              <a:rPr lang="en-US" sz="1400" b="1" dirty="0" err="1">
                <a:solidFill>
                  <a:schemeClr val="tx1"/>
                </a:solidFill>
              </a:rPr>
              <a:t>gelukkigste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en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gelijkwaardigste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landen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ter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wereld</a:t>
            </a:r>
            <a:r>
              <a:rPr lang="en-US" sz="1400" b="1" dirty="0">
                <a:solidFill>
                  <a:schemeClr val="tx1"/>
                </a:solidFill>
              </a:rPr>
              <a:t>!</a:t>
            </a:r>
            <a:endParaRPr lang="nl-NL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62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licht&#10;&#10;Automatisch gegenereerde beschrijving">
            <a:extLst>
              <a:ext uri="{FF2B5EF4-FFF2-40B4-BE49-F238E27FC236}">
                <a16:creationId xmlns:a16="http://schemas.microsoft.com/office/drawing/2014/main" id="{626434B6-7A78-4DBB-B72C-BAEAD5188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40" y="3953199"/>
            <a:ext cx="3238500" cy="32385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8E2A6C7D-4C07-4EB7-A98C-2FBC1B2271B7}"/>
              </a:ext>
            </a:extLst>
          </p:cNvPr>
          <p:cNvSpPr/>
          <p:nvPr/>
        </p:nvSpPr>
        <p:spPr>
          <a:xfrm>
            <a:off x="4534802" y="46694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1.1 Nederland </a:t>
            </a:r>
            <a:r>
              <a:rPr lang="en-US" sz="1600" b="1" dirty="0" err="1"/>
              <a:t>vlak</a:t>
            </a:r>
            <a:r>
              <a:rPr lang="en-US" sz="1600" b="1" dirty="0"/>
              <a:t> </a:t>
            </a:r>
            <a:r>
              <a:rPr lang="en-US" sz="1600" b="1" dirty="0" err="1"/>
              <a:t>na</a:t>
            </a:r>
            <a:r>
              <a:rPr lang="en-US" sz="1600" b="1" dirty="0"/>
              <a:t> WO-II 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DA529EBD-8630-4445-B570-66287D6A889C}"/>
              </a:ext>
            </a:extLst>
          </p:cNvPr>
          <p:cNvSpPr/>
          <p:nvPr/>
        </p:nvSpPr>
        <p:spPr>
          <a:xfrm>
            <a:off x="0" y="2127959"/>
            <a:ext cx="2922260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Verzuiling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wordt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hersteld</a:t>
            </a: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Eind 19e </a:t>
            </a:r>
            <a:r>
              <a:rPr lang="en-US" sz="1400" b="1" dirty="0" err="1">
                <a:solidFill>
                  <a:schemeClr val="tx1"/>
                </a:solidFill>
              </a:rPr>
              <a:t>eeuw</a:t>
            </a:r>
            <a:r>
              <a:rPr lang="en-US" sz="1400" b="1" dirty="0">
                <a:solidFill>
                  <a:schemeClr val="tx1"/>
                </a:solidFill>
              </a:rPr>
              <a:t>: </a:t>
            </a:r>
            <a:r>
              <a:rPr lang="en-US" sz="1400" dirty="0">
                <a:solidFill>
                  <a:schemeClr val="tx1"/>
                </a:solidFill>
              </a:rPr>
              <a:t>Nederland </a:t>
            </a:r>
            <a:r>
              <a:rPr lang="en-US" sz="1400" dirty="0" err="1">
                <a:solidFill>
                  <a:schemeClr val="tx1"/>
                </a:solidFill>
              </a:rPr>
              <a:t>kent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vier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zuilen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</a:p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1 </a:t>
            </a:r>
            <a:r>
              <a:rPr lang="en-US" sz="1400" dirty="0" err="1">
                <a:solidFill>
                  <a:schemeClr val="tx1"/>
                </a:solidFill>
              </a:rPr>
              <a:t>protestanten</a:t>
            </a:r>
            <a:r>
              <a:rPr lang="en-US" sz="1400" dirty="0">
                <a:solidFill>
                  <a:schemeClr val="tx1"/>
                </a:solidFill>
              </a:rPr>
              <a:t>        2 </a:t>
            </a:r>
            <a:r>
              <a:rPr lang="en-US" sz="1400" dirty="0" err="1">
                <a:solidFill>
                  <a:schemeClr val="tx1"/>
                </a:solidFill>
              </a:rPr>
              <a:t>katholieken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3 </a:t>
            </a:r>
            <a:r>
              <a:rPr lang="en-US" sz="1400" dirty="0" err="1">
                <a:solidFill>
                  <a:schemeClr val="tx1"/>
                </a:solidFill>
              </a:rPr>
              <a:t>socialisten</a:t>
            </a:r>
            <a:r>
              <a:rPr lang="en-US" sz="1400" dirty="0">
                <a:solidFill>
                  <a:schemeClr val="tx1"/>
                </a:solidFill>
              </a:rPr>
              <a:t>            4 </a:t>
            </a:r>
            <a:r>
              <a:rPr lang="en-US" sz="1400" dirty="0" err="1">
                <a:solidFill>
                  <a:schemeClr val="tx1"/>
                </a:solidFill>
              </a:rPr>
              <a:t>liberalen</a:t>
            </a:r>
            <a:endParaRPr lang="nl-NL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Tijdens</a:t>
            </a:r>
            <a:r>
              <a:rPr lang="en-US" sz="1400" b="1" dirty="0">
                <a:solidFill>
                  <a:schemeClr val="tx1"/>
                </a:solidFill>
              </a:rPr>
              <a:t> WO-II: </a:t>
            </a:r>
            <a:r>
              <a:rPr lang="en-US" sz="1400" dirty="0" err="1">
                <a:solidFill>
                  <a:schemeClr val="tx1"/>
                </a:solidFill>
              </a:rPr>
              <a:t>zuilen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werken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samen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tegen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Duitse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bezetting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Na WO-II</a:t>
            </a:r>
            <a:r>
              <a:rPr lang="en-US" sz="1400" dirty="0">
                <a:solidFill>
                  <a:schemeClr val="tx1"/>
                </a:solidFill>
              </a:rPr>
              <a:t>: de </a:t>
            </a:r>
            <a:r>
              <a:rPr lang="en-US" sz="1400" dirty="0" err="1">
                <a:solidFill>
                  <a:schemeClr val="tx1"/>
                </a:solidFill>
              </a:rPr>
              <a:t>verzuiling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wordt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hersteld</a:t>
            </a:r>
            <a:r>
              <a:rPr lang="en-US" sz="1400" dirty="0">
                <a:solidFill>
                  <a:schemeClr val="tx1"/>
                </a:solidFill>
              </a:rPr>
              <a:t>; de </a:t>
            </a:r>
            <a:r>
              <a:rPr lang="en-US" sz="1400" dirty="0" err="1">
                <a:solidFill>
                  <a:schemeClr val="tx1"/>
                </a:solidFill>
              </a:rPr>
              <a:t>leiders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werken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samen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5674FB6-F8C4-495A-B39E-A6DA059BFE84}"/>
              </a:ext>
            </a:extLst>
          </p:cNvPr>
          <p:cNvSpPr/>
          <p:nvPr/>
        </p:nvSpPr>
        <p:spPr>
          <a:xfrm>
            <a:off x="6216361" y="2666568"/>
            <a:ext cx="2777257" cy="160043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Einde</a:t>
            </a:r>
            <a:r>
              <a:rPr lang="en-US" sz="1400" b="1" dirty="0">
                <a:solidFill>
                  <a:schemeClr val="tx1"/>
                </a:solidFill>
              </a:rPr>
              <a:t> van de </a:t>
            </a:r>
            <a:r>
              <a:rPr lang="en-US" sz="1400" b="1" dirty="0" err="1">
                <a:solidFill>
                  <a:schemeClr val="tx1"/>
                </a:solidFill>
              </a:rPr>
              <a:t>neutraliteitspolitiek</a:t>
            </a: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Tot WO-II: </a:t>
            </a:r>
            <a:r>
              <a:rPr lang="en-US" sz="1400" dirty="0">
                <a:solidFill>
                  <a:schemeClr val="tx1"/>
                </a:solidFill>
              </a:rPr>
              <a:t>Nederland </a:t>
            </a:r>
            <a:r>
              <a:rPr lang="en-US" sz="1400" dirty="0" err="1">
                <a:solidFill>
                  <a:schemeClr val="tx1"/>
                </a:solidFill>
              </a:rPr>
              <a:t>neutraal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Tijdens</a:t>
            </a:r>
            <a:r>
              <a:rPr lang="en-US" sz="1400" b="1" dirty="0">
                <a:solidFill>
                  <a:schemeClr val="tx1"/>
                </a:solidFill>
              </a:rPr>
              <a:t> WO-II: </a:t>
            </a:r>
            <a:r>
              <a:rPr lang="en-US" sz="1400" dirty="0">
                <a:solidFill>
                  <a:schemeClr val="tx1"/>
                </a:solidFill>
              </a:rPr>
              <a:t>Hitler </a:t>
            </a:r>
            <a:r>
              <a:rPr lang="en-US" sz="1400" dirty="0" err="1">
                <a:solidFill>
                  <a:schemeClr val="tx1"/>
                </a:solidFill>
              </a:rPr>
              <a:t>accepteert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neutraliteit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niet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Na WO-II: </a:t>
            </a:r>
            <a:r>
              <a:rPr lang="en-US" sz="1400" dirty="0">
                <a:solidFill>
                  <a:schemeClr val="tx1"/>
                </a:solidFill>
              </a:rPr>
              <a:t>Nederland sluit </a:t>
            </a:r>
            <a:r>
              <a:rPr lang="en-US" sz="1400" dirty="0" err="1">
                <a:solidFill>
                  <a:schemeClr val="tx1"/>
                </a:solidFill>
              </a:rPr>
              <a:t>zich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bij</a:t>
            </a:r>
            <a:r>
              <a:rPr lang="en-US" sz="1400" dirty="0">
                <a:solidFill>
                  <a:schemeClr val="tx1"/>
                </a:solidFill>
              </a:rPr>
              <a:t> NAVO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EGKS (</a:t>
            </a:r>
            <a:r>
              <a:rPr lang="en-US" sz="1400" dirty="0" err="1">
                <a:solidFill>
                  <a:schemeClr val="tx1"/>
                </a:solidFill>
              </a:rPr>
              <a:t>voorloper</a:t>
            </a:r>
            <a:r>
              <a:rPr lang="en-US" sz="1400" dirty="0">
                <a:solidFill>
                  <a:schemeClr val="tx1"/>
                </a:solidFill>
              </a:rPr>
              <a:t> van de EU)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D4D7CBC-EB35-4007-A2EE-38D00398583A}"/>
              </a:ext>
            </a:extLst>
          </p:cNvPr>
          <p:cNvSpPr/>
          <p:nvPr/>
        </p:nvSpPr>
        <p:spPr>
          <a:xfrm>
            <a:off x="9243497" y="1934665"/>
            <a:ext cx="2923327" cy="2246769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De </a:t>
            </a:r>
            <a:r>
              <a:rPr lang="en-US" sz="1400" b="1" dirty="0" err="1">
                <a:solidFill>
                  <a:schemeClr val="tx1"/>
                </a:solidFill>
              </a:rPr>
              <a:t>babyboom</a:t>
            </a: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Tijdens</a:t>
            </a:r>
            <a:r>
              <a:rPr lang="en-US" sz="1400" b="1" dirty="0">
                <a:solidFill>
                  <a:schemeClr val="tx1"/>
                </a:solidFill>
              </a:rPr>
              <a:t> WO-II: </a:t>
            </a:r>
            <a:r>
              <a:rPr lang="en-US" sz="1400" dirty="0" err="1">
                <a:solidFill>
                  <a:schemeClr val="tx1"/>
                </a:solidFill>
              </a:rPr>
              <a:t>weinig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huwelijken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weinig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kinderen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geboren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Na WO-II: </a:t>
            </a:r>
            <a:r>
              <a:rPr lang="en-US" sz="1400" dirty="0" err="1">
                <a:solidFill>
                  <a:schemeClr val="tx1"/>
                </a:solidFill>
              </a:rPr>
              <a:t>sterke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toename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aantal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huwelijken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aantal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geboortes</a:t>
            </a:r>
            <a:r>
              <a:rPr lang="en-US" sz="1400" dirty="0">
                <a:solidFill>
                  <a:schemeClr val="tx1"/>
                </a:solidFill>
              </a:rPr>
              <a:t> (1945-1955)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[</a:t>
            </a:r>
            <a:r>
              <a:rPr lang="en-US" sz="1400" dirty="0" err="1">
                <a:solidFill>
                  <a:schemeClr val="tx1"/>
                </a:solidFill>
              </a:rPr>
              <a:t>Babyboomers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werden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vooral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beroemd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omdat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zij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eind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jaren</a:t>
            </a:r>
            <a:r>
              <a:rPr lang="en-US" sz="1400" dirty="0">
                <a:solidFill>
                  <a:schemeClr val="tx1"/>
                </a:solidFill>
              </a:rPr>
              <a:t> ‘60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begin ‘70 </a:t>
            </a:r>
            <a:r>
              <a:rPr lang="en-US" sz="1400" dirty="0" err="1">
                <a:solidFill>
                  <a:schemeClr val="tx1"/>
                </a:solidFill>
              </a:rPr>
              <a:t>zorgden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veel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veranderingen</a:t>
            </a:r>
            <a:r>
              <a:rPr lang="en-US" sz="1400" dirty="0">
                <a:solidFill>
                  <a:schemeClr val="tx1"/>
                </a:solidFill>
              </a:rPr>
              <a:t>]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F39B261-C137-45DD-B83B-752C9FCA9259}"/>
              </a:ext>
            </a:extLst>
          </p:cNvPr>
          <p:cNvSpPr/>
          <p:nvPr/>
        </p:nvSpPr>
        <p:spPr>
          <a:xfrm>
            <a:off x="3274325" y="2558846"/>
            <a:ext cx="2666983" cy="160043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Wederopbouw</a:t>
            </a: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Tijdens</a:t>
            </a:r>
            <a:r>
              <a:rPr lang="en-US" sz="1400" b="1" dirty="0">
                <a:solidFill>
                  <a:schemeClr val="tx1"/>
                </a:solidFill>
              </a:rPr>
              <a:t> WO-II:  </a:t>
            </a:r>
            <a:r>
              <a:rPr lang="en-US" sz="1400" dirty="0">
                <a:solidFill>
                  <a:schemeClr val="tx1"/>
                </a:solidFill>
              </a:rPr>
              <a:t>Nederland </a:t>
            </a:r>
            <a:r>
              <a:rPr lang="en-US" sz="1400" dirty="0" err="1">
                <a:solidFill>
                  <a:schemeClr val="tx1"/>
                </a:solidFill>
              </a:rPr>
              <a:t>verwoest</a:t>
            </a:r>
            <a:r>
              <a:rPr lang="en-US" sz="1400" dirty="0">
                <a:solidFill>
                  <a:schemeClr val="tx1"/>
                </a:solidFill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Na WO-II: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mede</a:t>
            </a:r>
            <a:r>
              <a:rPr lang="en-US" sz="1400" dirty="0">
                <a:solidFill>
                  <a:schemeClr val="tx1"/>
                </a:solidFill>
              </a:rPr>
              <a:t> door </a:t>
            </a:r>
            <a:r>
              <a:rPr lang="en-US" sz="1400" dirty="0" err="1">
                <a:solidFill>
                  <a:schemeClr val="tx1"/>
                </a:solidFill>
              </a:rPr>
              <a:t>Marshallhulp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kan</a:t>
            </a:r>
            <a:r>
              <a:rPr lang="en-US" sz="1400" dirty="0">
                <a:solidFill>
                  <a:schemeClr val="tx1"/>
                </a:solidFill>
              </a:rPr>
              <a:t> Nederland </a:t>
            </a:r>
            <a:r>
              <a:rPr lang="en-US" sz="1400" dirty="0" err="1">
                <a:solidFill>
                  <a:schemeClr val="tx1"/>
                </a:solidFill>
              </a:rPr>
              <a:t>snel</a:t>
            </a:r>
            <a:r>
              <a:rPr lang="en-US" sz="1400" dirty="0">
                <a:solidFill>
                  <a:schemeClr val="tx1"/>
                </a:solidFill>
              </a:rPr>
              <a:t> de havens, </a:t>
            </a:r>
            <a:r>
              <a:rPr lang="en-US" sz="1400" dirty="0" err="1">
                <a:solidFill>
                  <a:schemeClr val="tx1"/>
                </a:solidFill>
              </a:rPr>
              <a:t>fabrieken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sporen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landbouw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herstellen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nl-NL" sz="1400" dirty="0">
              <a:solidFill>
                <a:schemeClr val="tx1"/>
              </a:solidFill>
            </a:endParaRPr>
          </a:p>
        </p:txBody>
      </p:sp>
      <p:pic>
        <p:nvPicPr>
          <p:cNvPr id="9" name="Afbeelding 8" descr="Afbeelding met binnen, bed, zitten, tafel&#10;&#10;Automatisch gegenereerde beschrijving">
            <a:extLst>
              <a:ext uri="{FF2B5EF4-FFF2-40B4-BE49-F238E27FC236}">
                <a16:creationId xmlns:a16="http://schemas.microsoft.com/office/drawing/2014/main" id="{41B6320E-2F9D-45E4-B048-D89C021D7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672" y="4238958"/>
            <a:ext cx="3318744" cy="2619042"/>
          </a:xfrm>
          <a:prstGeom prst="rect">
            <a:avLst/>
          </a:prstGeom>
        </p:spPr>
      </p:pic>
      <p:pic>
        <p:nvPicPr>
          <p:cNvPr id="11" name="Afbeelding 10" descr="Afbeelding met foto, groep, oud, mensen&#10;&#10;Automatisch gegenereerde beschrijving">
            <a:extLst>
              <a:ext uri="{FF2B5EF4-FFF2-40B4-BE49-F238E27FC236}">
                <a16:creationId xmlns:a16="http://schemas.microsoft.com/office/drawing/2014/main" id="{EE04A0A9-0BAA-435E-BFE9-D84FA5B63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327" y="4238958"/>
            <a:ext cx="2666983" cy="2666983"/>
          </a:xfrm>
          <a:prstGeom prst="rect">
            <a:avLst/>
          </a:prstGeom>
        </p:spPr>
      </p:pic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EB31C516-3C9D-46C1-94FC-59A97423BE20}"/>
              </a:ext>
            </a:extLst>
          </p:cNvPr>
          <p:cNvCxnSpPr>
            <a:cxnSpLocks/>
          </p:cNvCxnSpPr>
          <p:nvPr/>
        </p:nvCxnSpPr>
        <p:spPr>
          <a:xfrm flipH="1">
            <a:off x="3107293" y="1408670"/>
            <a:ext cx="1264889" cy="59756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2A22F4D0-DAF3-4466-8FFE-5F96584A80D3}"/>
              </a:ext>
            </a:extLst>
          </p:cNvPr>
          <p:cNvCxnSpPr>
            <a:cxnSpLocks/>
          </p:cNvCxnSpPr>
          <p:nvPr/>
        </p:nvCxnSpPr>
        <p:spPr>
          <a:xfrm flipH="1">
            <a:off x="5103404" y="1907726"/>
            <a:ext cx="307452" cy="72014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E9872662-1FA4-4917-AA02-30C705D634D3}"/>
              </a:ext>
            </a:extLst>
          </p:cNvPr>
          <p:cNvCxnSpPr>
            <a:cxnSpLocks/>
          </p:cNvCxnSpPr>
          <p:nvPr/>
        </p:nvCxnSpPr>
        <p:spPr>
          <a:xfrm flipH="1">
            <a:off x="7088597" y="1996453"/>
            <a:ext cx="1" cy="86838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C3FCB729-5373-458D-B7B5-FF04B2E8FCE5}"/>
              </a:ext>
            </a:extLst>
          </p:cNvPr>
          <p:cNvCxnSpPr>
            <a:cxnSpLocks/>
          </p:cNvCxnSpPr>
          <p:nvPr/>
        </p:nvCxnSpPr>
        <p:spPr>
          <a:xfrm>
            <a:off x="8538520" y="1668531"/>
            <a:ext cx="682404" cy="53319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 descr="Afbeelding met voedsel&#10;&#10;Automatisch gegenereerde beschrijving">
            <a:extLst>
              <a:ext uri="{FF2B5EF4-FFF2-40B4-BE49-F238E27FC236}">
                <a16:creationId xmlns:a16="http://schemas.microsoft.com/office/drawing/2014/main" id="{F15BDFB1-1AC8-4BE5-A43A-21A76050A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1434"/>
            <a:ext cx="2922260" cy="26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22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77F80182-FC48-4BB2-B863-C7881233C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930" y="3818118"/>
            <a:ext cx="2806069" cy="303988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702510D-2CDD-41E2-B4A9-89B567653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641" y="4270307"/>
            <a:ext cx="2926704" cy="3980431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6E6B2B85-DC96-4AED-A8C1-632F9218E567}"/>
              </a:ext>
            </a:extLst>
          </p:cNvPr>
          <p:cNvSpPr/>
          <p:nvPr/>
        </p:nvSpPr>
        <p:spPr>
          <a:xfrm>
            <a:off x="4529045" y="571969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1.2 </a:t>
            </a:r>
            <a:r>
              <a:rPr lang="en-US" sz="1600" b="1" dirty="0" err="1"/>
              <a:t>Economische</a:t>
            </a:r>
            <a:r>
              <a:rPr lang="en-US" sz="1600" b="1" dirty="0"/>
              <a:t> </a:t>
            </a:r>
            <a:r>
              <a:rPr lang="en-US" sz="1600" b="1" dirty="0" err="1"/>
              <a:t>groei</a:t>
            </a:r>
            <a:r>
              <a:rPr lang="en-US" sz="1600" b="1" dirty="0"/>
              <a:t> - </a:t>
            </a:r>
            <a:r>
              <a:rPr lang="en-US" sz="1600" b="1" dirty="0" err="1"/>
              <a:t>oorzaken</a:t>
            </a:r>
            <a:r>
              <a:rPr lang="en-US" sz="1600" b="1" dirty="0"/>
              <a:t> </a:t>
            </a:r>
          </a:p>
          <a:p>
            <a:pPr algn="ctr" eaLnBrk="1" hangingPunct="1">
              <a:defRPr/>
            </a:pPr>
            <a:r>
              <a:rPr lang="en-US" sz="1600" b="1" dirty="0"/>
              <a:t>(</a:t>
            </a:r>
            <a:r>
              <a:rPr lang="en-US" sz="1600" b="1" dirty="0" err="1"/>
              <a:t>jaren</a:t>
            </a:r>
            <a:r>
              <a:rPr lang="en-US" sz="1600" b="1" dirty="0"/>
              <a:t> ‘50 )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52B25BFB-3F9E-4BC6-B000-13BFB2E6C9B1}"/>
              </a:ext>
            </a:extLst>
          </p:cNvPr>
          <p:cNvSpPr/>
          <p:nvPr/>
        </p:nvSpPr>
        <p:spPr>
          <a:xfrm>
            <a:off x="2599120" y="2669293"/>
            <a:ext cx="2666983" cy="2246769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2. </a:t>
            </a:r>
            <a:r>
              <a:rPr lang="en-US" sz="1400" b="1" dirty="0" err="1">
                <a:solidFill>
                  <a:schemeClr val="tx1"/>
                </a:solidFill>
              </a:rPr>
              <a:t>Geleide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loonpolitiek</a:t>
            </a: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Door </a:t>
            </a:r>
            <a:r>
              <a:rPr lang="en-US" sz="1400" dirty="0" err="1">
                <a:solidFill>
                  <a:schemeClr val="tx1"/>
                </a:solidFill>
              </a:rPr>
              <a:t>afspraken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tussen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overheid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werkgevers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werknemers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blijven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lonen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laag</a:t>
            </a:r>
            <a:r>
              <a:rPr lang="en-US" sz="1400" dirty="0">
                <a:solidFill>
                  <a:schemeClr val="tx1"/>
                </a:solidFill>
              </a:rPr>
              <a:t>. </a:t>
            </a:r>
            <a:r>
              <a:rPr lang="en-US" sz="1400" dirty="0" err="1">
                <a:solidFill>
                  <a:schemeClr val="tx1"/>
                </a:solidFill>
              </a:rPr>
              <a:t>Hierdoor</a:t>
            </a:r>
            <a:r>
              <a:rPr lang="en-US" sz="1400" dirty="0">
                <a:solidFill>
                  <a:schemeClr val="tx1"/>
                </a:solidFill>
              </a:rPr>
              <a:t>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groeit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b="1" dirty="0">
                <a:solidFill>
                  <a:schemeClr val="tx1"/>
                </a:solidFill>
              </a:rPr>
              <a:t>export</a:t>
            </a:r>
            <a:r>
              <a:rPr lang="en-US" sz="1400" dirty="0">
                <a:solidFill>
                  <a:schemeClr val="tx1"/>
                </a:solidFill>
              </a:rPr>
              <a:t>, want Nederland is </a:t>
            </a: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‘</a:t>
            </a:r>
            <a:r>
              <a:rPr lang="en-US" sz="1400" dirty="0" err="1">
                <a:solidFill>
                  <a:schemeClr val="tx1"/>
                </a:solidFill>
              </a:rPr>
              <a:t>goedkoop</a:t>
            </a:r>
            <a:r>
              <a:rPr lang="en-US" sz="1400" dirty="0">
                <a:solidFill>
                  <a:schemeClr val="tx1"/>
                </a:solidFill>
              </a:rPr>
              <a:t>’ land.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neemt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b="1" dirty="0" err="1">
                <a:solidFill>
                  <a:schemeClr val="tx1"/>
                </a:solidFill>
              </a:rPr>
              <a:t>werkgelegenheid</a:t>
            </a:r>
            <a:r>
              <a:rPr lang="en-US" sz="1400" dirty="0">
                <a:solidFill>
                  <a:schemeClr val="tx1"/>
                </a:solidFill>
              </a:rPr>
              <a:t> toe, want </a:t>
            </a:r>
            <a:r>
              <a:rPr lang="en-US" sz="1400" dirty="0" err="1">
                <a:solidFill>
                  <a:schemeClr val="tx1"/>
                </a:solidFill>
              </a:rPr>
              <a:t>arbeid</a:t>
            </a:r>
            <a:r>
              <a:rPr lang="en-US" sz="1400" dirty="0">
                <a:solidFill>
                  <a:schemeClr val="tx1"/>
                </a:solidFill>
              </a:rPr>
              <a:t> is ‘</a:t>
            </a:r>
            <a:r>
              <a:rPr lang="en-US" sz="1400" dirty="0" err="1">
                <a:solidFill>
                  <a:schemeClr val="tx1"/>
                </a:solidFill>
              </a:rPr>
              <a:t>goedkoop</a:t>
            </a:r>
            <a:r>
              <a:rPr lang="en-US" sz="1400" dirty="0">
                <a:solidFill>
                  <a:schemeClr val="tx1"/>
                </a:solidFill>
              </a:rPr>
              <a:t>’.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72700A4-E741-4C45-881E-8D6A83C50D3E}"/>
              </a:ext>
            </a:extLst>
          </p:cNvPr>
          <p:cNvSpPr/>
          <p:nvPr/>
        </p:nvSpPr>
        <p:spPr>
          <a:xfrm>
            <a:off x="9385928" y="2678205"/>
            <a:ext cx="2806071" cy="138499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4. </a:t>
            </a:r>
            <a:r>
              <a:rPr lang="en-US" sz="1400" b="1" dirty="0" err="1">
                <a:solidFill>
                  <a:schemeClr val="tx1"/>
                </a:solidFill>
              </a:rPr>
              <a:t>Aardgas</a:t>
            </a:r>
            <a:r>
              <a:rPr lang="en-US" sz="1400" b="1" dirty="0">
                <a:solidFill>
                  <a:schemeClr val="tx1"/>
                </a:solidFill>
              </a:rPr>
              <a:t> in Groningen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Door de </a:t>
            </a:r>
            <a:r>
              <a:rPr lang="en-US" sz="1400" dirty="0" err="1">
                <a:solidFill>
                  <a:schemeClr val="tx1"/>
                </a:solidFill>
              </a:rPr>
              <a:t>ontdekking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aardgasveld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bij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Slochteren</a:t>
            </a:r>
            <a:r>
              <a:rPr lang="en-US" sz="1400" dirty="0">
                <a:solidFill>
                  <a:schemeClr val="tx1"/>
                </a:solidFill>
              </a:rPr>
              <a:t> (1959) is de </a:t>
            </a:r>
            <a:r>
              <a:rPr lang="en-US" sz="1400" dirty="0" err="1">
                <a:solidFill>
                  <a:schemeClr val="tx1"/>
                </a:solidFill>
              </a:rPr>
              <a:t>overheid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verzekerd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miljarden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inkomsten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09C85AD-DD2E-4EAE-87D9-5E935D27C86F}"/>
              </a:ext>
            </a:extLst>
          </p:cNvPr>
          <p:cNvSpPr/>
          <p:nvPr/>
        </p:nvSpPr>
        <p:spPr>
          <a:xfrm>
            <a:off x="1" y="2675665"/>
            <a:ext cx="2091691" cy="138499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Herstel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industrie</a:t>
            </a: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Door </a:t>
            </a:r>
            <a:r>
              <a:rPr lang="en-US" sz="1400" b="1" dirty="0" err="1">
                <a:solidFill>
                  <a:schemeClr val="tx1"/>
                </a:solidFill>
              </a:rPr>
              <a:t>wederopbouw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 </a:t>
            </a:r>
            <a:r>
              <a:rPr lang="en-US" sz="1400" b="1" dirty="0" err="1">
                <a:solidFill>
                  <a:schemeClr val="tx1"/>
                </a:solidFill>
              </a:rPr>
              <a:t>Marshallhulp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herstellen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landbouw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industrie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snel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CC4ADFC-19DA-4351-AED8-68F07C72A0C6}"/>
              </a:ext>
            </a:extLst>
          </p:cNvPr>
          <p:cNvSpPr/>
          <p:nvPr/>
        </p:nvSpPr>
        <p:spPr>
          <a:xfrm>
            <a:off x="5653641" y="2683272"/>
            <a:ext cx="2932461" cy="160043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3. Rooms-rode </a:t>
            </a:r>
            <a:r>
              <a:rPr lang="en-US" sz="1400" b="1" dirty="0" err="1">
                <a:solidFill>
                  <a:schemeClr val="tx1"/>
                </a:solidFill>
              </a:rPr>
              <a:t>samenwerking</a:t>
            </a: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De </a:t>
            </a:r>
            <a:r>
              <a:rPr lang="en-US" sz="1400" dirty="0" err="1">
                <a:solidFill>
                  <a:schemeClr val="tx1"/>
                </a:solidFill>
              </a:rPr>
              <a:t>sociaaldemocraten</a:t>
            </a:r>
            <a:r>
              <a:rPr lang="en-US" sz="1400" dirty="0">
                <a:solidFill>
                  <a:schemeClr val="tx1"/>
                </a:solidFill>
              </a:rPr>
              <a:t> (=</a:t>
            </a:r>
            <a:r>
              <a:rPr lang="en-US" sz="1400" b="1" dirty="0">
                <a:solidFill>
                  <a:schemeClr val="tx1"/>
                </a:solidFill>
              </a:rPr>
              <a:t>PvdA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de rooms-</a:t>
            </a:r>
            <a:r>
              <a:rPr lang="en-US" sz="1400" dirty="0" err="1">
                <a:solidFill>
                  <a:schemeClr val="tx1"/>
                </a:solidFill>
              </a:rPr>
              <a:t>katholieken</a:t>
            </a:r>
            <a:r>
              <a:rPr lang="en-US" sz="1400" dirty="0">
                <a:solidFill>
                  <a:schemeClr val="tx1"/>
                </a:solidFill>
              </a:rPr>
              <a:t> (=</a:t>
            </a:r>
            <a:r>
              <a:rPr lang="en-US" sz="1400" b="1" dirty="0">
                <a:solidFill>
                  <a:schemeClr val="tx1"/>
                </a:solidFill>
              </a:rPr>
              <a:t>KVP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  <a:r>
              <a:rPr lang="en-US" sz="1400" dirty="0" err="1">
                <a:solidFill>
                  <a:schemeClr val="tx1"/>
                </a:solidFill>
              </a:rPr>
              <a:t>vormen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coalitie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‘</a:t>
            </a:r>
            <a:r>
              <a:rPr lang="en-US" sz="1400" dirty="0" err="1">
                <a:solidFill>
                  <a:schemeClr val="tx1"/>
                </a:solidFill>
              </a:rPr>
              <a:t>Solidariteit</a:t>
            </a:r>
            <a:r>
              <a:rPr lang="en-US" sz="1400" dirty="0">
                <a:solidFill>
                  <a:schemeClr val="tx1"/>
                </a:solidFill>
              </a:rPr>
              <a:t>’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‘</a:t>
            </a:r>
            <a:r>
              <a:rPr lang="en-US" sz="1400" dirty="0" err="1">
                <a:solidFill>
                  <a:schemeClr val="tx1"/>
                </a:solidFill>
              </a:rPr>
              <a:t>zorgen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elkaar</a:t>
            </a:r>
            <a:r>
              <a:rPr lang="en-US" sz="1400" dirty="0">
                <a:solidFill>
                  <a:schemeClr val="tx1"/>
                </a:solidFill>
              </a:rPr>
              <a:t>’ </a:t>
            </a:r>
            <a:r>
              <a:rPr lang="en-US" sz="1400" dirty="0" err="1">
                <a:solidFill>
                  <a:schemeClr val="tx1"/>
                </a:solidFill>
              </a:rPr>
              <a:t>leiden</a:t>
            </a:r>
            <a:r>
              <a:rPr lang="en-US" sz="1400" dirty="0">
                <a:solidFill>
                  <a:schemeClr val="tx1"/>
                </a:solidFill>
              </a:rPr>
              <a:t> tot </a:t>
            </a:r>
            <a:r>
              <a:rPr lang="en-US" sz="1400" dirty="0" err="1">
                <a:solidFill>
                  <a:schemeClr val="tx1"/>
                </a:solidFill>
              </a:rPr>
              <a:t>goede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samenwerking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nl-NL" sz="1400" dirty="0">
              <a:solidFill>
                <a:schemeClr val="tx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9DD6FCC-6A90-4BE0-9A73-40447FAAC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5" y="4193059"/>
            <a:ext cx="2094207" cy="266224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460E96B-E679-4479-BC03-3D5EA2BD4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67" y="4732137"/>
            <a:ext cx="3139654" cy="2212972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E20A3A2-2D0D-4AA4-BAD3-DA3062A86566}"/>
              </a:ext>
            </a:extLst>
          </p:cNvPr>
          <p:cNvCxnSpPr>
            <a:cxnSpLocks/>
          </p:cNvCxnSpPr>
          <p:nvPr/>
        </p:nvCxnSpPr>
        <p:spPr>
          <a:xfrm flipH="1">
            <a:off x="1855994" y="1565189"/>
            <a:ext cx="2497811" cy="738713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6C3883C6-556B-4FFA-8C55-7323DA4101EF}"/>
              </a:ext>
            </a:extLst>
          </p:cNvPr>
          <p:cNvCxnSpPr>
            <a:cxnSpLocks/>
          </p:cNvCxnSpPr>
          <p:nvPr/>
        </p:nvCxnSpPr>
        <p:spPr>
          <a:xfrm flipH="1">
            <a:off x="4436594" y="1902260"/>
            <a:ext cx="764620" cy="58556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014DE4AC-02A6-4CAA-995A-DB58E2316039}"/>
              </a:ext>
            </a:extLst>
          </p:cNvPr>
          <p:cNvCxnSpPr>
            <a:cxnSpLocks/>
          </p:cNvCxnSpPr>
          <p:nvPr/>
        </p:nvCxnSpPr>
        <p:spPr>
          <a:xfrm>
            <a:off x="8580345" y="1619739"/>
            <a:ext cx="1263871" cy="86808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3C10D7E2-15A3-4C3C-8A27-3CD6A81DBF05}"/>
              </a:ext>
            </a:extLst>
          </p:cNvPr>
          <p:cNvCxnSpPr>
            <a:cxnSpLocks/>
          </p:cNvCxnSpPr>
          <p:nvPr/>
        </p:nvCxnSpPr>
        <p:spPr>
          <a:xfrm>
            <a:off x="7765332" y="2020109"/>
            <a:ext cx="0" cy="56758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171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534802" y="46694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1.3 </a:t>
            </a:r>
            <a:r>
              <a:rPr lang="en-US" sz="1600" b="1" dirty="0" err="1"/>
              <a:t>Economische</a:t>
            </a:r>
            <a:r>
              <a:rPr lang="en-US" sz="1600" b="1" dirty="0"/>
              <a:t> </a:t>
            </a:r>
            <a:r>
              <a:rPr lang="en-US" sz="1600" b="1" dirty="0" err="1"/>
              <a:t>groei</a:t>
            </a:r>
            <a:r>
              <a:rPr lang="en-US" sz="1600" b="1" dirty="0"/>
              <a:t> – </a:t>
            </a:r>
            <a:r>
              <a:rPr lang="en-US" sz="1600" b="1" dirty="0" err="1"/>
              <a:t>gevolgen</a:t>
            </a:r>
            <a:r>
              <a:rPr lang="en-US" sz="1600" b="1" dirty="0"/>
              <a:t> (1)</a:t>
            </a:r>
          </a:p>
          <a:p>
            <a:pPr algn="ctr" eaLnBrk="1" hangingPunct="1">
              <a:defRPr/>
            </a:pPr>
            <a:r>
              <a:rPr lang="en-US" sz="1600" b="1" dirty="0"/>
              <a:t>(</a:t>
            </a:r>
            <a:r>
              <a:rPr lang="en-US" sz="1600" b="1" dirty="0" err="1"/>
              <a:t>jaren</a:t>
            </a:r>
            <a:r>
              <a:rPr lang="en-US" sz="1600" b="1" dirty="0"/>
              <a:t> ’50 </a:t>
            </a:r>
            <a:r>
              <a:rPr lang="en-US" sz="1600" b="1" dirty="0" err="1"/>
              <a:t>en</a:t>
            </a:r>
            <a:r>
              <a:rPr lang="en-US" sz="1600" b="1" dirty="0"/>
              <a:t> ’60)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0" y="2579847"/>
            <a:ext cx="3253942" cy="156966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1400" b="1" dirty="0">
                <a:solidFill>
                  <a:schemeClr val="tx1"/>
                </a:solidFill>
              </a:rPr>
              <a:t>Nederland </a:t>
            </a:r>
            <a:r>
              <a:rPr lang="en-US" sz="1400" b="1" dirty="0" err="1">
                <a:solidFill>
                  <a:schemeClr val="tx1"/>
                </a:solidFill>
              </a:rPr>
              <a:t>wordt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consumptie-maatschappij</a:t>
            </a: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</a:rPr>
              <a:t>Huishoudens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krijgen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beschikking</a:t>
            </a:r>
            <a:r>
              <a:rPr lang="en-US" sz="1400" dirty="0">
                <a:solidFill>
                  <a:schemeClr val="tx1"/>
                </a:solidFill>
              </a:rPr>
              <a:t> over luxe </a:t>
            </a:r>
            <a:r>
              <a:rPr lang="en-US" sz="1400" dirty="0" err="1">
                <a:solidFill>
                  <a:schemeClr val="tx1"/>
                </a:solidFill>
              </a:rPr>
              <a:t>goederen</a:t>
            </a:r>
            <a:r>
              <a:rPr lang="en-US" sz="1400" dirty="0">
                <a:solidFill>
                  <a:schemeClr val="tx1"/>
                </a:solidFill>
              </a:rPr>
              <a:t> / </a:t>
            </a:r>
            <a:r>
              <a:rPr lang="en-US" sz="1400" dirty="0" err="1">
                <a:solidFill>
                  <a:schemeClr val="tx1"/>
                </a:solidFill>
              </a:rPr>
              <a:t>apparaten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zoals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stofzuiger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koelkast</a:t>
            </a:r>
            <a:r>
              <a:rPr lang="en-US" sz="1400" dirty="0">
                <a:solidFill>
                  <a:schemeClr val="tx1"/>
                </a:solidFill>
              </a:rPr>
              <a:t>, TV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auto.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618B241-17B7-4E5D-A4F7-CA243A358B17}"/>
              </a:ext>
            </a:extLst>
          </p:cNvPr>
          <p:cNvSpPr/>
          <p:nvPr/>
        </p:nvSpPr>
        <p:spPr>
          <a:xfrm>
            <a:off x="3249943" y="2579847"/>
            <a:ext cx="4123915" cy="178510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2.  Meer </a:t>
            </a:r>
            <a:r>
              <a:rPr lang="en-US" sz="1400" b="1" dirty="0" err="1">
                <a:solidFill>
                  <a:schemeClr val="tx1"/>
                </a:solidFill>
              </a:rPr>
              <a:t>vrije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tijd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en</a:t>
            </a:r>
            <a:r>
              <a:rPr lang="en-US" sz="1400" b="1" dirty="0">
                <a:solidFill>
                  <a:schemeClr val="tx1"/>
                </a:solidFill>
              </a:rPr>
              <a:t> geld </a:t>
            </a:r>
            <a:r>
              <a:rPr lang="en-US" sz="1400" b="1" dirty="0" err="1">
                <a:solidFill>
                  <a:schemeClr val="tx1"/>
                </a:solidFill>
              </a:rPr>
              <a:t>voor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vakantie</a:t>
            </a: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De auto </a:t>
            </a:r>
            <a:r>
              <a:rPr lang="en-US" sz="1400" dirty="0" err="1">
                <a:solidFill>
                  <a:schemeClr val="tx1"/>
                </a:solidFill>
              </a:rPr>
              <a:t>wordt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symbool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vrijheid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dagjes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uit</a:t>
            </a:r>
            <a:r>
              <a:rPr lang="en-US" sz="1400" dirty="0">
                <a:solidFill>
                  <a:schemeClr val="tx1"/>
                </a:solidFill>
              </a:rPr>
              <a:t> / </a:t>
            </a:r>
            <a:r>
              <a:rPr lang="en-US" sz="1400" dirty="0" err="1">
                <a:solidFill>
                  <a:schemeClr val="tx1"/>
                </a:solidFill>
              </a:rPr>
              <a:t>vakantie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komt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betaald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  <a:r>
              <a:rPr lang="en-US" sz="1400" dirty="0" err="1">
                <a:solidFill>
                  <a:schemeClr val="tx1"/>
                </a:solidFill>
              </a:rPr>
              <a:t>recht</a:t>
            </a:r>
            <a:r>
              <a:rPr lang="en-US" sz="1400" dirty="0">
                <a:solidFill>
                  <a:schemeClr val="tx1"/>
                </a:solidFill>
              </a:rPr>
              <a:t> op </a:t>
            </a:r>
            <a:r>
              <a:rPr lang="en-US" sz="1400" dirty="0" err="1">
                <a:solidFill>
                  <a:schemeClr val="tx1"/>
                </a:solidFill>
              </a:rPr>
              <a:t>vakantiedagen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Kamperen</a:t>
            </a:r>
            <a:r>
              <a:rPr lang="en-US" sz="1400" dirty="0">
                <a:solidFill>
                  <a:schemeClr val="tx1"/>
                </a:solidFill>
              </a:rPr>
              <a:t> in </a:t>
            </a:r>
            <a:r>
              <a:rPr lang="en-US" sz="1400" dirty="0" err="1">
                <a:solidFill>
                  <a:schemeClr val="tx1"/>
                </a:solidFill>
              </a:rPr>
              <a:t>Frankrijk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wordt</a:t>
            </a:r>
            <a:r>
              <a:rPr lang="en-US" sz="1400" dirty="0">
                <a:solidFill>
                  <a:schemeClr val="tx1"/>
                </a:solidFill>
              </a:rPr>
              <a:t> popular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19B186-678F-44D1-B06A-CC833A4A5579}"/>
              </a:ext>
            </a:extLst>
          </p:cNvPr>
          <p:cNvSpPr/>
          <p:nvPr/>
        </p:nvSpPr>
        <p:spPr>
          <a:xfrm>
            <a:off x="7377863" y="2595236"/>
            <a:ext cx="4814137" cy="156966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</a:rPr>
              <a:t>3. </a:t>
            </a:r>
            <a:r>
              <a:rPr lang="en-US" sz="1400" b="1" dirty="0" err="1">
                <a:solidFill>
                  <a:schemeClr val="tx1"/>
                </a:solidFill>
              </a:rPr>
              <a:t>Sterke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verstedelijking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en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groeiende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mobiliteit</a:t>
            </a: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Ontstaan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industriële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centra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aan</a:t>
            </a:r>
            <a:r>
              <a:rPr lang="en-US" sz="1400" dirty="0">
                <a:solidFill>
                  <a:schemeClr val="tx1"/>
                </a:solidFill>
              </a:rPr>
              <a:t> de rand van de </a:t>
            </a:r>
            <a:r>
              <a:rPr lang="en-US" sz="1400" dirty="0" err="1">
                <a:solidFill>
                  <a:schemeClr val="tx1"/>
                </a:solidFill>
              </a:rPr>
              <a:t>stad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Bouw van </a:t>
            </a:r>
            <a:r>
              <a:rPr lang="en-US" sz="1400" dirty="0" err="1">
                <a:solidFill>
                  <a:schemeClr val="tx1"/>
                </a:solidFill>
              </a:rPr>
              <a:t>nieuwbouwwijken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forenzengemeenten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Bijlmer</a:t>
            </a:r>
            <a:r>
              <a:rPr lang="en-US" sz="1400" dirty="0">
                <a:solidFill>
                  <a:schemeClr val="tx1"/>
                </a:solidFill>
              </a:rPr>
              <a:t> / Almere)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Sterke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groei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woon-werkverkeer</a:t>
            </a:r>
            <a:r>
              <a:rPr lang="en-US" sz="1400" dirty="0">
                <a:solidFill>
                  <a:schemeClr val="tx1"/>
                </a:solidFill>
              </a:rPr>
              <a:t> (begin van de files)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7" name="Afbeelding 6" descr="Afbeelding met persoon, binnen, keuken, vrouw&#10;&#10;Automatisch gegenereerde beschrijving">
            <a:extLst>
              <a:ext uri="{FF2B5EF4-FFF2-40B4-BE49-F238E27FC236}">
                <a16:creationId xmlns:a16="http://schemas.microsoft.com/office/drawing/2014/main" id="{97DCC668-DCCD-436C-B584-03AF4CB19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73823"/>
            <a:ext cx="3105665" cy="2693104"/>
          </a:xfrm>
          <a:prstGeom prst="rect">
            <a:avLst/>
          </a:prstGeom>
        </p:spPr>
      </p:pic>
      <p:pic>
        <p:nvPicPr>
          <p:cNvPr id="9" name="Afbeelding 8" descr="Afbeelding met gras, buiten, tent, oud&#10;&#10;Automatisch gegenereerde beschrijving">
            <a:extLst>
              <a:ext uri="{FF2B5EF4-FFF2-40B4-BE49-F238E27FC236}">
                <a16:creationId xmlns:a16="http://schemas.microsoft.com/office/drawing/2014/main" id="{452E33A6-378C-435B-9D08-19C8779F4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665" y="4173823"/>
            <a:ext cx="4272198" cy="2684177"/>
          </a:xfrm>
          <a:prstGeom prst="rect">
            <a:avLst/>
          </a:prstGeom>
        </p:spPr>
      </p:pic>
      <p:pic>
        <p:nvPicPr>
          <p:cNvPr id="11" name="Afbeelding 10" descr="Afbeelding met foto, gebouw, wit, vrachtwagen&#10;&#10;Automatisch gegenereerde beschrijving">
            <a:extLst>
              <a:ext uri="{FF2B5EF4-FFF2-40B4-BE49-F238E27FC236}">
                <a16:creationId xmlns:a16="http://schemas.microsoft.com/office/drawing/2014/main" id="{4DFD53B6-F751-4E2E-AAFD-0D192926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863" y="4173823"/>
            <a:ext cx="4814136" cy="3068913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82586EB-3B5B-4ADC-8F68-0FCAAF4A86D9}"/>
              </a:ext>
            </a:extLst>
          </p:cNvPr>
          <p:cNvCxnSpPr>
            <a:cxnSpLocks/>
          </p:cNvCxnSpPr>
          <p:nvPr/>
        </p:nvCxnSpPr>
        <p:spPr>
          <a:xfrm flipH="1">
            <a:off x="3468130" y="1482166"/>
            <a:ext cx="1066673" cy="60395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199EF69-84DE-4480-98E2-135DEC615F5D}"/>
              </a:ext>
            </a:extLst>
          </p:cNvPr>
          <p:cNvCxnSpPr>
            <a:cxnSpLocks/>
          </p:cNvCxnSpPr>
          <p:nvPr/>
        </p:nvCxnSpPr>
        <p:spPr>
          <a:xfrm>
            <a:off x="6503885" y="2001795"/>
            <a:ext cx="1" cy="87321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868A2BC-BFF2-4CDD-AC1D-0BB5EB130568}"/>
              </a:ext>
            </a:extLst>
          </p:cNvPr>
          <p:cNvCxnSpPr>
            <a:cxnSpLocks/>
          </p:cNvCxnSpPr>
          <p:nvPr/>
        </p:nvCxnSpPr>
        <p:spPr>
          <a:xfrm>
            <a:off x="8774535" y="1531565"/>
            <a:ext cx="910156" cy="94046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725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B742A62-9CA8-4E14-AE72-BA877E641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4170"/>
            <a:ext cx="3105665" cy="4389632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9F9BAFB3-4FFA-466A-A10C-D5C09A55C254}"/>
              </a:ext>
            </a:extLst>
          </p:cNvPr>
          <p:cNvSpPr/>
          <p:nvPr/>
        </p:nvSpPr>
        <p:spPr>
          <a:xfrm>
            <a:off x="4386521" y="506242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1.4 </a:t>
            </a:r>
            <a:r>
              <a:rPr lang="en-US" sz="1600" b="1" dirty="0" err="1"/>
              <a:t>Economische</a:t>
            </a:r>
            <a:r>
              <a:rPr lang="en-US" sz="1600" b="1" dirty="0"/>
              <a:t> </a:t>
            </a:r>
            <a:r>
              <a:rPr lang="en-US" sz="1600" b="1" dirty="0" err="1"/>
              <a:t>groei</a:t>
            </a:r>
            <a:r>
              <a:rPr lang="en-US" sz="1600" b="1" dirty="0"/>
              <a:t> – </a:t>
            </a:r>
            <a:r>
              <a:rPr lang="en-US" sz="1600" b="1" dirty="0" err="1"/>
              <a:t>gevolgen</a:t>
            </a:r>
            <a:r>
              <a:rPr lang="en-US" sz="1600" b="1" dirty="0"/>
              <a:t> (2): </a:t>
            </a:r>
          </a:p>
          <a:p>
            <a:pPr algn="ctr" eaLnBrk="1" hangingPunct="1">
              <a:defRPr/>
            </a:pPr>
            <a:r>
              <a:rPr lang="en-US" sz="1600" b="1" dirty="0"/>
              <a:t>NL </a:t>
            </a:r>
            <a:r>
              <a:rPr lang="en-US" sz="1600" b="1" dirty="0" err="1"/>
              <a:t>wordt</a:t>
            </a:r>
            <a:r>
              <a:rPr lang="en-US" sz="1600" b="1" dirty="0"/>
              <a:t> </a:t>
            </a:r>
            <a:r>
              <a:rPr lang="en-US" sz="1600" b="1" dirty="0" err="1"/>
              <a:t>een</a:t>
            </a:r>
            <a:r>
              <a:rPr lang="en-US" sz="1600" b="1" dirty="0"/>
              <a:t> </a:t>
            </a:r>
            <a:r>
              <a:rPr lang="en-US" sz="1600" b="1" dirty="0" err="1"/>
              <a:t>verzorgingsstaat</a:t>
            </a:r>
            <a:r>
              <a:rPr lang="en-US" sz="1600" b="1" dirty="0"/>
              <a:t> </a:t>
            </a:r>
          </a:p>
          <a:p>
            <a:pPr algn="ctr" eaLnBrk="1" hangingPunct="1">
              <a:defRPr/>
            </a:pPr>
            <a:r>
              <a:rPr lang="en-US" sz="1600" b="1" dirty="0"/>
              <a:t>(</a:t>
            </a:r>
            <a:r>
              <a:rPr lang="en-US" sz="1600" b="1" dirty="0" err="1"/>
              <a:t>jaren</a:t>
            </a:r>
            <a:r>
              <a:rPr lang="en-US" sz="1600" b="1" dirty="0"/>
              <a:t> ’50 - ’60)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C75963A5-552A-49C3-A76D-2331A0C7D9BA}"/>
              </a:ext>
            </a:extLst>
          </p:cNvPr>
          <p:cNvSpPr/>
          <p:nvPr/>
        </p:nvSpPr>
        <p:spPr>
          <a:xfrm>
            <a:off x="0" y="1762374"/>
            <a:ext cx="3105665" cy="138499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Geloof</a:t>
            </a:r>
            <a:r>
              <a:rPr lang="en-US" sz="1400" b="1" dirty="0">
                <a:solidFill>
                  <a:schemeClr val="tx1"/>
                </a:solidFill>
              </a:rPr>
              <a:t> in </a:t>
            </a:r>
            <a:r>
              <a:rPr lang="en-US" sz="1400" b="1" dirty="0" err="1">
                <a:solidFill>
                  <a:schemeClr val="tx1"/>
                </a:solidFill>
              </a:rPr>
              <a:t>een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maakbare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samenleving</a:t>
            </a:r>
            <a:endParaRPr lang="en-US" sz="1400" b="1" dirty="0">
              <a:solidFill>
                <a:schemeClr val="tx1"/>
              </a:solidFill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Door </a:t>
            </a:r>
            <a:r>
              <a:rPr lang="en-US" sz="1400" dirty="0" err="1">
                <a:solidFill>
                  <a:schemeClr val="tx1"/>
                </a:solidFill>
              </a:rPr>
              <a:t>sociale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wetgeving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zou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overheid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samenleving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fundamenteel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kunnen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verbeteren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7F81CBF-105D-43D7-A542-E07A037067D4}"/>
              </a:ext>
            </a:extLst>
          </p:cNvPr>
          <p:cNvSpPr/>
          <p:nvPr/>
        </p:nvSpPr>
        <p:spPr>
          <a:xfrm>
            <a:off x="4136998" y="2318280"/>
            <a:ext cx="4051300" cy="160043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2. </a:t>
            </a:r>
            <a:r>
              <a:rPr lang="en-US" sz="1400" b="1" dirty="0" err="1">
                <a:solidFill>
                  <a:schemeClr val="tx1"/>
                </a:solidFill>
              </a:rPr>
              <a:t>Er</a:t>
            </a:r>
            <a:r>
              <a:rPr lang="en-US" sz="1400" b="1" dirty="0">
                <a:solidFill>
                  <a:schemeClr val="tx1"/>
                </a:solidFill>
              </a:rPr>
              <a:t> is </a:t>
            </a:r>
            <a:r>
              <a:rPr lang="en-US" sz="1400" b="1" dirty="0" err="1">
                <a:solidFill>
                  <a:schemeClr val="tx1"/>
                </a:solidFill>
              </a:rPr>
              <a:t>voldoende</a:t>
            </a:r>
            <a:r>
              <a:rPr lang="en-US" sz="1400" b="1" dirty="0">
                <a:solidFill>
                  <a:schemeClr val="tx1"/>
                </a:solidFill>
              </a:rPr>
              <a:t> geld / </a:t>
            </a:r>
            <a:r>
              <a:rPr lang="en-US" sz="1400" b="1" dirty="0" err="1">
                <a:solidFill>
                  <a:schemeClr val="tx1"/>
                </a:solidFill>
              </a:rPr>
              <a:t>toegenomen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welvaart</a:t>
            </a: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Door de </a:t>
            </a:r>
            <a:r>
              <a:rPr lang="en-US" sz="1400" dirty="0" err="1">
                <a:solidFill>
                  <a:schemeClr val="tx1"/>
                </a:solidFill>
              </a:rPr>
              <a:t>herstelde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economie</a:t>
            </a:r>
            <a:r>
              <a:rPr lang="en-US" sz="1400" dirty="0">
                <a:solidFill>
                  <a:schemeClr val="tx1"/>
                </a:solidFill>
              </a:rPr>
              <a:t>, het gas, de </a:t>
            </a:r>
            <a:r>
              <a:rPr lang="en-US" sz="1400" dirty="0" err="1">
                <a:solidFill>
                  <a:schemeClr val="tx1"/>
                </a:solidFill>
              </a:rPr>
              <a:t>lage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lonen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hoge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werkgelegenheid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waren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inkomsten</a:t>
            </a:r>
            <a:r>
              <a:rPr lang="en-US" sz="1400" dirty="0">
                <a:solidFill>
                  <a:schemeClr val="tx1"/>
                </a:solidFill>
              </a:rPr>
              <a:t> van de </a:t>
            </a:r>
            <a:r>
              <a:rPr lang="en-US" sz="1400" dirty="0" err="1">
                <a:solidFill>
                  <a:schemeClr val="tx1"/>
                </a:solidFill>
              </a:rPr>
              <a:t>overheid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hoog</a:t>
            </a:r>
            <a:r>
              <a:rPr lang="en-US" sz="1400" dirty="0">
                <a:solidFill>
                  <a:schemeClr val="tx1"/>
                </a:solidFill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</a:rPr>
              <a:t>Hierdoor</a:t>
            </a:r>
            <a:r>
              <a:rPr lang="en-US" sz="1400" dirty="0">
                <a:solidFill>
                  <a:schemeClr val="tx1"/>
                </a:solidFill>
              </a:rPr>
              <a:t> was er geld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volksuitkeringen</a:t>
            </a:r>
            <a:r>
              <a:rPr lang="en-US" sz="1400" b="1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zoals</a:t>
            </a:r>
            <a:r>
              <a:rPr lang="en-US" sz="1400" dirty="0">
                <a:solidFill>
                  <a:schemeClr val="tx1"/>
                </a:solidFill>
              </a:rPr>
              <a:t> de AOW (1957)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Bijstand</a:t>
            </a:r>
            <a:r>
              <a:rPr lang="en-US" sz="1400" dirty="0">
                <a:solidFill>
                  <a:schemeClr val="tx1"/>
                </a:solidFill>
              </a:rPr>
              <a:t> (1963)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69621F9-FF3E-4E3E-B62B-7457A375544D}"/>
              </a:ext>
            </a:extLst>
          </p:cNvPr>
          <p:cNvSpPr/>
          <p:nvPr/>
        </p:nvSpPr>
        <p:spPr>
          <a:xfrm>
            <a:off x="8913341" y="1397488"/>
            <a:ext cx="3278659" cy="160043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 startAt="3"/>
              <a:defRPr/>
            </a:pPr>
            <a:r>
              <a:rPr lang="en-US" sz="1400" b="1" dirty="0">
                <a:solidFill>
                  <a:schemeClr val="tx1"/>
                </a:solidFill>
              </a:rPr>
              <a:t>De </a:t>
            </a:r>
            <a:r>
              <a:rPr lang="en-US" sz="1400" b="1" dirty="0" err="1">
                <a:solidFill>
                  <a:schemeClr val="tx1"/>
                </a:solidFill>
              </a:rPr>
              <a:t>wil</a:t>
            </a:r>
            <a:r>
              <a:rPr lang="en-US" sz="1400" b="1" dirty="0">
                <a:solidFill>
                  <a:schemeClr val="tx1"/>
                </a:solidFill>
              </a:rPr>
              <a:t> om </a:t>
            </a:r>
            <a:r>
              <a:rPr lang="en-US" sz="1400" b="1" dirty="0" err="1">
                <a:solidFill>
                  <a:schemeClr val="tx1"/>
                </a:solidFill>
              </a:rPr>
              <a:t>een</a:t>
            </a:r>
            <a:r>
              <a:rPr lang="en-US" sz="1400" b="1" dirty="0">
                <a:solidFill>
                  <a:schemeClr val="tx1"/>
                </a:solidFill>
              </a:rPr>
              <a:t> crisis </a:t>
            </a:r>
            <a:r>
              <a:rPr lang="en-US" sz="1400" b="1" dirty="0" err="1">
                <a:solidFill>
                  <a:schemeClr val="tx1"/>
                </a:solidFill>
              </a:rPr>
              <a:t>te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voorkomen</a:t>
            </a: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Door </a:t>
            </a:r>
            <a:r>
              <a:rPr lang="en-US" sz="1400" dirty="0" err="1">
                <a:solidFill>
                  <a:schemeClr val="tx1"/>
                </a:solidFill>
              </a:rPr>
              <a:t>invloed</a:t>
            </a:r>
            <a:r>
              <a:rPr lang="en-US" sz="1400" dirty="0">
                <a:solidFill>
                  <a:schemeClr val="tx1"/>
                </a:solidFill>
              </a:rPr>
              <a:t> van de </a:t>
            </a:r>
            <a:r>
              <a:rPr lang="en-US" sz="1400" b="1" dirty="0" err="1">
                <a:solidFill>
                  <a:schemeClr val="tx1"/>
                </a:solidFill>
              </a:rPr>
              <a:t>Keynesiaanse</a:t>
            </a:r>
            <a:r>
              <a:rPr lang="en-US" sz="1400" b="1" dirty="0">
                <a:solidFill>
                  <a:schemeClr val="tx1"/>
                </a:solidFill>
              </a:rPr>
              <a:t> school </a:t>
            </a:r>
            <a:r>
              <a:rPr lang="en-US" sz="1400" dirty="0">
                <a:solidFill>
                  <a:schemeClr val="tx1"/>
                </a:solidFill>
              </a:rPr>
              <a:t>in de </a:t>
            </a:r>
            <a:r>
              <a:rPr lang="en-US" sz="1400" dirty="0" err="1">
                <a:solidFill>
                  <a:schemeClr val="tx1"/>
                </a:solidFill>
              </a:rPr>
              <a:t>economie</a:t>
            </a:r>
            <a:r>
              <a:rPr lang="en-US" sz="1400" dirty="0">
                <a:solidFill>
                  <a:schemeClr val="tx1"/>
                </a:solidFill>
              </a:rPr>
              <a:t> is </a:t>
            </a:r>
            <a:r>
              <a:rPr lang="en-US" sz="1400" dirty="0" err="1">
                <a:solidFill>
                  <a:schemeClr val="tx1"/>
                </a:solidFill>
              </a:rPr>
              <a:t>er</a:t>
            </a:r>
            <a:r>
              <a:rPr lang="en-US" sz="1400" dirty="0">
                <a:solidFill>
                  <a:schemeClr val="tx1"/>
                </a:solidFill>
              </a:rPr>
              <a:t> het </a:t>
            </a:r>
            <a:r>
              <a:rPr lang="en-US" sz="1400" dirty="0" err="1">
                <a:solidFill>
                  <a:schemeClr val="tx1"/>
                </a:solidFill>
              </a:rPr>
              <a:t>besef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dat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overheid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toppen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dalen</a:t>
            </a:r>
            <a:r>
              <a:rPr lang="en-US" sz="1400" dirty="0">
                <a:solidFill>
                  <a:schemeClr val="tx1"/>
                </a:solidFill>
              </a:rPr>
              <a:t> van de </a:t>
            </a:r>
            <a:r>
              <a:rPr lang="en-US" sz="1400" dirty="0" err="1">
                <a:solidFill>
                  <a:schemeClr val="tx1"/>
                </a:solidFill>
              </a:rPr>
              <a:t>conjunctuur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beïnvloeden</a:t>
            </a:r>
            <a:r>
              <a:rPr lang="en-US" sz="1400" dirty="0">
                <a:solidFill>
                  <a:schemeClr val="tx1"/>
                </a:solidFill>
              </a:rPr>
              <a:t> om crisis </a:t>
            </a:r>
            <a:r>
              <a:rPr lang="en-US" sz="1400" dirty="0" err="1">
                <a:solidFill>
                  <a:schemeClr val="tx1"/>
                </a:solidFill>
              </a:rPr>
              <a:t>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voorkomen</a:t>
            </a:r>
            <a:r>
              <a:rPr lang="en-US" sz="1400" dirty="0">
                <a:solidFill>
                  <a:schemeClr val="tx1"/>
                </a:solidFill>
              </a:rPr>
              <a:t> / </a:t>
            </a:r>
            <a:r>
              <a:rPr lang="en-US" sz="1400" dirty="0" err="1">
                <a:solidFill>
                  <a:schemeClr val="tx1"/>
                </a:solidFill>
              </a:rPr>
              <a:t>afzwakken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Afbeelding 8" descr="Afbeelding met persoon, binnen, tafel, groep&#10;&#10;Automatisch gegenereerde beschrijving">
            <a:extLst>
              <a:ext uri="{FF2B5EF4-FFF2-40B4-BE49-F238E27FC236}">
                <a16:creationId xmlns:a16="http://schemas.microsoft.com/office/drawing/2014/main" id="{4AE0F1BF-225C-43BF-B4DE-D1A688E29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98" y="3948156"/>
            <a:ext cx="4051299" cy="3195851"/>
          </a:xfrm>
          <a:prstGeom prst="rect">
            <a:avLst/>
          </a:prstGeom>
        </p:spPr>
      </p:pic>
      <p:pic>
        <p:nvPicPr>
          <p:cNvPr id="11" name="Afbeelding 10" descr="Afbeelding met buiten, persoon, gebouw, mensen&#10;&#10;Automatisch gegenereerde beschrijving">
            <a:extLst>
              <a:ext uri="{FF2B5EF4-FFF2-40B4-BE49-F238E27FC236}">
                <a16:creationId xmlns:a16="http://schemas.microsoft.com/office/drawing/2014/main" id="{DAB360E6-2CBA-485D-9A31-B93CEF9E8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341" y="2999083"/>
            <a:ext cx="3278658" cy="4440934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FEDD043C-6781-4CCE-9744-286E48E563D6}"/>
              </a:ext>
            </a:extLst>
          </p:cNvPr>
          <p:cNvCxnSpPr>
            <a:cxnSpLocks/>
          </p:cNvCxnSpPr>
          <p:nvPr/>
        </p:nvCxnSpPr>
        <p:spPr>
          <a:xfrm flipH="1">
            <a:off x="3310624" y="1609436"/>
            <a:ext cx="1200754" cy="60021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402BE5B7-C82E-4EAC-831B-14B0240224CB}"/>
              </a:ext>
            </a:extLst>
          </p:cNvPr>
          <p:cNvCxnSpPr>
            <a:cxnSpLocks/>
          </p:cNvCxnSpPr>
          <p:nvPr/>
        </p:nvCxnSpPr>
        <p:spPr>
          <a:xfrm flipH="1">
            <a:off x="6177828" y="1963174"/>
            <a:ext cx="1" cy="46906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831BCFFD-14E9-41B5-BE05-6CCF1EDF7225}"/>
              </a:ext>
            </a:extLst>
          </p:cNvPr>
          <p:cNvCxnSpPr>
            <a:cxnSpLocks/>
          </p:cNvCxnSpPr>
          <p:nvPr/>
        </p:nvCxnSpPr>
        <p:spPr>
          <a:xfrm>
            <a:off x="8049231" y="1686074"/>
            <a:ext cx="753654" cy="63220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618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eum over Radio Veronica in Nijkerk | NOS">
            <a:extLst>
              <a:ext uri="{FF2B5EF4-FFF2-40B4-BE49-F238E27FC236}">
                <a16:creationId xmlns:a16="http://schemas.microsoft.com/office/drawing/2014/main" id="{A3CDC847-451C-45C5-A035-E2ECA5C3A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169"/>
            <a:ext cx="12532746" cy="701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2138B1BD-2B6E-45DD-8844-E38F6FDD38CC}"/>
              </a:ext>
            </a:extLst>
          </p:cNvPr>
          <p:cNvSpPr/>
          <p:nvPr/>
        </p:nvSpPr>
        <p:spPr>
          <a:xfrm>
            <a:off x="4386521" y="506242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1.5 </a:t>
            </a:r>
            <a:r>
              <a:rPr lang="en-US" sz="1600" b="1" dirty="0" err="1"/>
              <a:t>Ontzuiling</a:t>
            </a:r>
            <a:r>
              <a:rPr lang="en-US" sz="1600" b="1" dirty="0"/>
              <a:t> in Nederland</a:t>
            </a:r>
          </a:p>
          <a:p>
            <a:pPr algn="ctr" eaLnBrk="1" hangingPunct="1">
              <a:defRPr/>
            </a:pPr>
            <a:r>
              <a:rPr lang="en-US" sz="1600" b="1" dirty="0"/>
              <a:t>(Jaren ’60)</a:t>
            </a:r>
            <a:endParaRPr lang="nl-NL" sz="1600" b="1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B3FF69E-0700-41C7-81FA-C2DE329FCA75}"/>
              </a:ext>
            </a:extLst>
          </p:cNvPr>
          <p:cNvSpPr/>
          <p:nvPr/>
        </p:nvSpPr>
        <p:spPr>
          <a:xfrm>
            <a:off x="1" y="2472184"/>
            <a:ext cx="2830836" cy="2677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OORZAKEN ONTZUILING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1400" dirty="0">
                <a:solidFill>
                  <a:schemeClr val="tx1"/>
                </a:solidFill>
              </a:rPr>
              <a:t>Door </a:t>
            </a:r>
            <a:r>
              <a:rPr lang="en-US" sz="1400" b="1" dirty="0" err="1">
                <a:solidFill>
                  <a:schemeClr val="tx1"/>
                </a:solidFill>
              </a:rPr>
              <a:t>ontkerkelijking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hebben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pastoors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dominees minder </a:t>
            </a:r>
            <a:r>
              <a:rPr lang="en-US" sz="1400" dirty="0" err="1">
                <a:solidFill>
                  <a:schemeClr val="tx1"/>
                </a:solidFill>
              </a:rPr>
              <a:t>invloed</a:t>
            </a:r>
            <a:r>
              <a:rPr lang="en-US" sz="1400" dirty="0">
                <a:solidFill>
                  <a:schemeClr val="tx1"/>
                </a:solidFill>
              </a:rPr>
              <a:t> op de </a:t>
            </a:r>
            <a:r>
              <a:rPr lang="en-US" sz="1400" dirty="0" err="1">
                <a:solidFill>
                  <a:schemeClr val="tx1"/>
                </a:solidFill>
              </a:rPr>
              <a:t>groep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1400" dirty="0">
                <a:solidFill>
                  <a:schemeClr val="tx1"/>
                </a:solidFill>
              </a:rPr>
              <a:t>Door</a:t>
            </a:r>
            <a:r>
              <a:rPr lang="en-US" sz="1400" b="1" dirty="0">
                <a:solidFill>
                  <a:schemeClr val="tx1"/>
                </a:solidFill>
              </a:rPr>
              <a:t> de TV </a:t>
            </a:r>
            <a:r>
              <a:rPr lang="en-US" sz="1400" dirty="0" err="1">
                <a:solidFill>
                  <a:schemeClr val="tx1"/>
                </a:solidFill>
              </a:rPr>
              <a:t>kunnen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mensen</a:t>
            </a:r>
            <a:r>
              <a:rPr lang="en-US" sz="1400" dirty="0">
                <a:solidFill>
                  <a:schemeClr val="tx1"/>
                </a:solidFill>
              </a:rPr>
              <a:t> van de </a:t>
            </a:r>
            <a:r>
              <a:rPr lang="en-US" sz="1400" dirty="0" err="1">
                <a:solidFill>
                  <a:schemeClr val="tx1"/>
                </a:solidFill>
              </a:rPr>
              <a:t>ene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zuil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kijken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bij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andere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zuil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1400" dirty="0">
                <a:solidFill>
                  <a:schemeClr val="tx1"/>
                </a:solidFill>
              </a:rPr>
              <a:t>Door </a:t>
            </a:r>
            <a:r>
              <a:rPr lang="en-US" sz="1400" b="1" dirty="0" err="1">
                <a:solidFill>
                  <a:schemeClr val="tx1"/>
                </a:solidFill>
              </a:rPr>
              <a:t>economische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groei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is </a:t>
            </a:r>
            <a:r>
              <a:rPr lang="en-US" sz="1400" dirty="0" err="1">
                <a:solidFill>
                  <a:schemeClr val="tx1"/>
                </a:solidFill>
              </a:rPr>
              <a:t>afhankelijkheid</a:t>
            </a:r>
            <a:r>
              <a:rPr lang="en-US" sz="1400" dirty="0">
                <a:solidFill>
                  <a:schemeClr val="tx1"/>
                </a:solidFill>
              </a:rPr>
              <a:t> van de </a:t>
            </a:r>
            <a:r>
              <a:rPr lang="en-US" sz="1400" dirty="0" err="1">
                <a:solidFill>
                  <a:schemeClr val="tx1"/>
                </a:solidFill>
              </a:rPr>
              <a:t>groep</a:t>
            </a:r>
            <a:r>
              <a:rPr lang="en-US" sz="1400" dirty="0">
                <a:solidFill>
                  <a:schemeClr val="tx1"/>
                </a:solidFill>
              </a:rPr>
              <a:t> minder </a:t>
            </a:r>
            <a:r>
              <a:rPr lang="en-US" sz="1400" dirty="0" err="1">
                <a:solidFill>
                  <a:schemeClr val="tx1"/>
                </a:solidFill>
              </a:rPr>
              <a:t>nodig</a:t>
            </a:r>
            <a:r>
              <a:rPr lang="en-US" sz="1400" dirty="0">
                <a:solidFill>
                  <a:schemeClr val="tx1"/>
                </a:solidFill>
              </a:rPr>
              <a:t>. </a:t>
            </a:r>
            <a:r>
              <a:rPr lang="en-US" sz="1400" dirty="0" err="1">
                <a:solidFill>
                  <a:schemeClr val="tx1"/>
                </a:solidFill>
              </a:rPr>
              <a:t>Gevolg</a:t>
            </a:r>
            <a:r>
              <a:rPr lang="en-US" sz="1400" dirty="0">
                <a:solidFill>
                  <a:schemeClr val="tx1"/>
                </a:solidFill>
              </a:rPr>
              <a:t>: </a:t>
            </a:r>
            <a:r>
              <a:rPr lang="en-US" sz="1400" dirty="0" err="1">
                <a:solidFill>
                  <a:schemeClr val="tx1"/>
                </a:solidFill>
              </a:rPr>
              <a:t>groei</a:t>
            </a:r>
            <a:r>
              <a:rPr lang="en-US" sz="1400" dirty="0">
                <a:solidFill>
                  <a:schemeClr val="tx1"/>
                </a:solidFill>
              </a:rPr>
              <a:t> van het </a:t>
            </a:r>
            <a:r>
              <a:rPr lang="en-US" sz="1400" dirty="0" err="1">
                <a:solidFill>
                  <a:schemeClr val="tx1"/>
                </a:solidFill>
              </a:rPr>
              <a:t>individualisme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75E843F-73DE-4164-926B-2F60266443F5}"/>
              </a:ext>
            </a:extLst>
          </p:cNvPr>
          <p:cNvSpPr/>
          <p:nvPr/>
        </p:nvSpPr>
        <p:spPr>
          <a:xfrm>
            <a:off x="9127524" y="3857178"/>
            <a:ext cx="3105665" cy="28931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ONTZUILING IN DE POLITIEK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Opkomst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zuilonafhankelijke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politieke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partijen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Democraten</a:t>
            </a:r>
            <a:r>
              <a:rPr lang="en-US" sz="1400" dirty="0">
                <a:solidFill>
                  <a:schemeClr val="tx1"/>
                </a:solidFill>
              </a:rPr>
              <a:t> ’66 (d66): </a:t>
            </a:r>
            <a:r>
              <a:rPr lang="en-US" sz="1400" dirty="0" err="1">
                <a:solidFill>
                  <a:schemeClr val="tx1"/>
                </a:solidFill>
              </a:rPr>
              <a:t>willen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inspraak</a:t>
            </a:r>
            <a:r>
              <a:rPr lang="en-US" sz="1400" dirty="0">
                <a:solidFill>
                  <a:schemeClr val="tx1"/>
                </a:solidFill>
              </a:rPr>
              <a:t>/</a:t>
            </a:r>
            <a:r>
              <a:rPr lang="en-US" sz="1400" dirty="0" err="1">
                <a:solidFill>
                  <a:schemeClr val="tx1"/>
                </a:solidFill>
              </a:rPr>
              <a:t>democratie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Politieke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Partij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Radicalen</a:t>
            </a:r>
            <a:r>
              <a:rPr lang="en-US" sz="1400" dirty="0">
                <a:solidFill>
                  <a:schemeClr val="tx1"/>
                </a:solidFill>
              </a:rPr>
              <a:t> (PPR): </a:t>
            </a:r>
            <a:r>
              <a:rPr lang="en-US" sz="1400" dirty="0" err="1">
                <a:solidFill>
                  <a:schemeClr val="tx1"/>
                </a:solidFill>
              </a:rPr>
              <a:t>willen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democratie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aandacht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milieu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Boerenpartij</a:t>
            </a:r>
            <a:r>
              <a:rPr lang="en-US" sz="1400" dirty="0">
                <a:solidFill>
                  <a:schemeClr val="tx1"/>
                </a:solidFill>
              </a:rPr>
              <a:t>: </a:t>
            </a:r>
            <a:r>
              <a:rPr lang="en-US" sz="1400" dirty="0" err="1">
                <a:solidFill>
                  <a:schemeClr val="tx1"/>
                </a:solidFill>
              </a:rPr>
              <a:t>komt</a:t>
            </a:r>
            <a:r>
              <a:rPr lang="en-US" sz="1400" dirty="0">
                <a:solidFill>
                  <a:schemeClr val="tx1"/>
                </a:solidFill>
              </a:rPr>
              <a:t> op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belangen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één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groep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Later </a:t>
            </a:r>
            <a:r>
              <a:rPr lang="en-US" sz="1400" dirty="0" err="1">
                <a:solidFill>
                  <a:schemeClr val="tx1"/>
                </a:solidFill>
              </a:rPr>
              <a:t>zouden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drie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verschillende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christelijke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partijen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opgaan</a:t>
            </a:r>
            <a:r>
              <a:rPr lang="en-US" sz="1400" dirty="0">
                <a:solidFill>
                  <a:schemeClr val="tx1"/>
                </a:solidFill>
              </a:rPr>
              <a:t> in </a:t>
            </a:r>
            <a:r>
              <a:rPr lang="en-US" sz="1400" dirty="0" err="1">
                <a:solidFill>
                  <a:schemeClr val="tx1"/>
                </a:solidFill>
              </a:rPr>
              <a:t>één</a:t>
            </a:r>
            <a:r>
              <a:rPr lang="en-US" sz="1400" dirty="0">
                <a:solidFill>
                  <a:schemeClr val="tx1"/>
                </a:solidFill>
              </a:rPr>
              <a:t> CDA.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6F29934-10D3-4310-885C-5C6CF8DDE488}"/>
              </a:ext>
            </a:extLst>
          </p:cNvPr>
          <p:cNvSpPr/>
          <p:nvPr/>
        </p:nvSpPr>
        <p:spPr>
          <a:xfrm>
            <a:off x="4713540" y="5149839"/>
            <a:ext cx="3587205" cy="138499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ONTZUILING IN DE MEDIA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Opkomst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zuilonafhankelijke</a:t>
            </a:r>
            <a:r>
              <a:rPr lang="en-US" sz="1400" b="1" dirty="0">
                <a:solidFill>
                  <a:schemeClr val="tx1"/>
                </a:solidFill>
              </a:rPr>
              <a:t> TV </a:t>
            </a:r>
            <a:r>
              <a:rPr lang="en-US" sz="1400" b="1" dirty="0" err="1">
                <a:solidFill>
                  <a:schemeClr val="tx1"/>
                </a:solidFill>
              </a:rPr>
              <a:t>en</a:t>
            </a:r>
            <a:r>
              <a:rPr lang="en-US" sz="1400" b="1" dirty="0">
                <a:solidFill>
                  <a:schemeClr val="tx1"/>
                </a:solidFill>
              </a:rPr>
              <a:t> radio: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TROS: </a:t>
            </a:r>
            <a:r>
              <a:rPr lang="en-US" sz="1400" dirty="0" err="1">
                <a:solidFill>
                  <a:schemeClr val="tx1"/>
                </a:solidFill>
              </a:rPr>
              <a:t>zendt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alleen</a:t>
            </a:r>
            <a:r>
              <a:rPr lang="en-US" sz="1400" dirty="0">
                <a:solidFill>
                  <a:schemeClr val="tx1"/>
                </a:solidFill>
              </a:rPr>
              <a:t> amusement </a:t>
            </a:r>
            <a:r>
              <a:rPr lang="en-US" sz="1400" dirty="0" err="1">
                <a:solidFill>
                  <a:schemeClr val="tx1"/>
                </a:solidFill>
              </a:rPr>
              <a:t>uit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VERONICA (</a:t>
            </a:r>
            <a:r>
              <a:rPr lang="en-US" sz="1400" dirty="0" err="1">
                <a:solidFill>
                  <a:schemeClr val="tx1"/>
                </a:solidFill>
              </a:rPr>
              <a:t>illegaal</a:t>
            </a:r>
            <a:r>
              <a:rPr lang="en-US" sz="1400" dirty="0">
                <a:solidFill>
                  <a:schemeClr val="tx1"/>
                </a:solidFill>
              </a:rPr>
              <a:t>): </a:t>
            </a:r>
            <a:r>
              <a:rPr lang="en-US" sz="1400" dirty="0" err="1">
                <a:solidFill>
                  <a:schemeClr val="tx1"/>
                </a:solidFill>
              </a:rPr>
              <a:t>maakt</a:t>
            </a:r>
            <a:r>
              <a:rPr lang="en-US" sz="1400" dirty="0">
                <a:solidFill>
                  <a:schemeClr val="tx1"/>
                </a:solidFill>
              </a:rPr>
              <a:t> radio-</a:t>
            </a:r>
            <a:r>
              <a:rPr lang="en-US" sz="1400" dirty="0" err="1">
                <a:solidFill>
                  <a:schemeClr val="tx1"/>
                </a:solidFill>
              </a:rPr>
              <a:t>programma’s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voor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jongeren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B6AB92A-87E6-41CC-8556-5498557EA904}"/>
              </a:ext>
            </a:extLst>
          </p:cNvPr>
          <p:cNvSpPr/>
          <p:nvPr/>
        </p:nvSpPr>
        <p:spPr>
          <a:xfrm>
            <a:off x="0" y="275410"/>
            <a:ext cx="2830836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NEDERLAND IS VERZUILD TOT ± 1960</a:t>
            </a:r>
            <a:endParaRPr lang="en-US" sz="1400" dirty="0">
              <a:solidFill>
                <a:schemeClr val="tx1"/>
              </a:solidFill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</a:rPr>
              <a:t>Alle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zuilen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hadden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hun</a:t>
            </a:r>
            <a:r>
              <a:rPr lang="en-US" sz="1400" dirty="0">
                <a:solidFill>
                  <a:schemeClr val="tx1"/>
                </a:solidFill>
              </a:rPr>
              <a:t> eigen: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Media (</a:t>
            </a:r>
            <a:r>
              <a:rPr lang="en-US" sz="1400" dirty="0" err="1">
                <a:solidFill>
                  <a:schemeClr val="tx1"/>
                </a:solidFill>
              </a:rPr>
              <a:t>krant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tijdschriften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TV)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Politieke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partijen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vakbonden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Clubs (sport, </a:t>
            </a:r>
            <a:r>
              <a:rPr lang="en-US" sz="1400" dirty="0" err="1">
                <a:solidFill>
                  <a:schemeClr val="tx1"/>
                </a:solidFill>
              </a:rPr>
              <a:t>toneel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etc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Scholen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Ziekenhuizen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FBAF711B-44DE-4109-BD08-DA5B31788692}"/>
              </a:ext>
            </a:extLst>
          </p:cNvPr>
          <p:cNvCxnSpPr>
            <a:cxnSpLocks/>
          </p:cNvCxnSpPr>
          <p:nvPr/>
        </p:nvCxnSpPr>
        <p:spPr>
          <a:xfrm flipH="1">
            <a:off x="2627870" y="1038573"/>
            <a:ext cx="1735710" cy="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BDC49FB3-26D3-48D2-B5D0-F7ED76CFEC58}"/>
              </a:ext>
            </a:extLst>
          </p:cNvPr>
          <p:cNvCxnSpPr>
            <a:cxnSpLocks/>
          </p:cNvCxnSpPr>
          <p:nvPr/>
        </p:nvCxnSpPr>
        <p:spPr>
          <a:xfrm flipH="1">
            <a:off x="2487827" y="1801737"/>
            <a:ext cx="2258716" cy="114005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D1CED523-A3A0-4645-9E59-3F5DE3FDE333}"/>
              </a:ext>
            </a:extLst>
          </p:cNvPr>
          <p:cNvCxnSpPr>
            <a:cxnSpLocks/>
          </p:cNvCxnSpPr>
          <p:nvPr/>
        </p:nvCxnSpPr>
        <p:spPr>
          <a:xfrm>
            <a:off x="6984050" y="2075902"/>
            <a:ext cx="0" cy="3237503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3FCBC82A-7680-4A2E-9280-850C026C5F0D}"/>
              </a:ext>
            </a:extLst>
          </p:cNvPr>
          <p:cNvCxnSpPr>
            <a:cxnSpLocks/>
          </p:cNvCxnSpPr>
          <p:nvPr/>
        </p:nvCxnSpPr>
        <p:spPr>
          <a:xfrm>
            <a:off x="7305851" y="2036411"/>
            <a:ext cx="1953479" cy="229669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925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 descr="Afbeelding met object, machine&#10;&#10;Automatisch gegenereerde beschrijving">
            <a:extLst>
              <a:ext uri="{FF2B5EF4-FFF2-40B4-BE49-F238E27FC236}">
                <a16:creationId xmlns:a16="http://schemas.microsoft.com/office/drawing/2014/main" id="{48F2E82A-ADA1-40A4-B1BB-1AE3BB6E9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34" y="4604950"/>
            <a:ext cx="5339886" cy="2990336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F6E52117-BEA9-4808-B4E6-601188CC1CF9}"/>
              </a:ext>
            </a:extLst>
          </p:cNvPr>
          <p:cNvSpPr/>
          <p:nvPr/>
        </p:nvSpPr>
        <p:spPr>
          <a:xfrm>
            <a:off x="4134281" y="421502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1.6 </a:t>
            </a:r>
            <a:r>
              <a:rPr lang="en-US" sz="1600" b="1" dirty="0" err="1"/>
              <a:t>Ontstaan</a:t>
            </a:r>
            <a:r>
              <a:rPr lang="en-US" sz="1600" b="1" dirty="0"/>
              <a:t> </a:t>
            </a:r>
            <a:r>
              <a:rPr lang="en-US" sz="1600" b="1" dirty="0" err="1"/>
              <a:t>jeugdculturen</a:t>
            </a:r>
            <a:r>
              <a:rPr lang="en-US" sz="1600" b="1" dirty="0"/>
              <a:t> - </a:t>
            </a:r>
            <a:r>
              <a:rPr lang="en-US" sz="1600" b="1" dirty="0" err="1"/>
              <a:t>oorzaken</a:t>
            </a:r>
            <a:endParaRPr lang="en-US" sz="1600" b="1" dirty="0"/>
          </a:p>
          <a:p>
            <a:pPr algn="ctr" eaLnBrk="1" hangingPunct="1">
              <a:defRPr/>
            </a:pPr>
            <a:r>
              <a:rPr lang="en-US" sz="1600" b="1" dirty="0"/>
              <a:t>(</a:t>
            </a:r>
            <a:r>
              <a:rPr lang="en-US" sz="1600" b="1" dirty="0" err="1"/>
              <a:t>jaren</a:t>
            </a:r>
            <a:r>
              <a:rPr lang="en-US" sz="1600" b="1" dirty="0"/>
              <a:t> ’50)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5A325FA6-10B6-4F37-B6CB-8A616A0DC466}"/>
              </a:ext>
            </a:extLst>
          </p:cNvPr>
          <p:cNvSpPr/>
          <p:nvPr/>
        </p:nvSpPr>
        <p:spPr>
          <a:xfrm>
            <a:off x="8185581" y="2506471"/>
            <a:ext cx="3905290" cy="116955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</a:rPr>
              <a:t>3</a:t>
            </a:r>
            <a:r>
              <a:rPr lang="en-US" sz="1400" b="1" dirty="0">
                <a:solidFill>
                  <a:schemeClr val="tx1"/>
                </a:solidFill>
              </a:rPr>
              <a:t>. RADIO EN TV ZORGEN VOOR INVLOED UIT VS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    EN ENGELAND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Jaren ’50: </a:t>
            </a:r>
            <a:r>
              <a:rPr lang="en-US" sz="1400" dirty="0" err="1">
                <a:solidFill>
                  <a:schemeClr val="tx1"/>
                </a:solidFill>
              </a:rPr>
              <a:t>Rock&amp;Roll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uit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VS,zoals</a:t>
            </a:r>
            <a:r>
              <a:rPr lang="en-US" sz="1400" dirty="0">
                <a:solidFill>
                  <a:schemeClr val="tx1"/>
                </a:solidFill>
              </a:rPr>
              <a:t> Bill Haley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Elvis Presley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Jaren ’60: Rolling Stones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Beatles </a:t>
            </a:r>
            <a:r>
              <a:rPr lang="en-US" sz="1400" dirty="0" err="1">
                <a:solidFill>
                  <a:schemeClr val="tx1"/>
                </a:solidFill>
              </a:rPr>
              <a:t>uit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Engeland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8D4A172-676F-46F0-9F0D-7CC190867D6E}"/>
              </a:ext>
            </a:extLst>
          </p:cNvPr>
          <p:cNvSpPr/>
          <p:nvPr/>
        </p:nvSpPr>
        <p:spPr>
          <a:xfrm>
            <a:off x="4134281" y="2515790"/>
            <a:ext cx="3579946" cy="116955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</a:rPr>
              <a:t>2. </a:t>
            </a:r>
            <a:r>
              <a:rPr lang="en-US" sz="1400" b="1" dirty="0">
                <a:solidFill>
                  <a:schemeClr val="tx1"/>
                </a:solidFill>
              </a:rPr>
              <a:t>JONGEREN HEBBEN MEER GELD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Jongeren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hebben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bijbaantje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mogen</a:t>
            </a:r>
            <a:r>
              <a:rPr lang="en-US" sz="1400" dirty="0">
                <a:solidFill>
                  <a:schemeClr val="tx1"/>
                </a:solidFill>
              </a:rPr>
              <a:t> het </a:t>
            </a:r>
            <a:r>
              <a:rPr lang="en-US" sz="1400" dirty="0" err="1">
                <a:solidFill>
                  <a:schemeClr val="tx1"/>
                </a:solidFill>
              </a:rPr>
              <a:t>verdiende</a:t>
            </a:r>
            <a:r>
              <a:rPr lang="en-US" sz="1400" dirty="0">
                <a:solidFill>
                  <a:schemeClr val="tx1"/>
                </a:solidFill>
              </a:rPr>
              <a:t> geld </a:t>
            </a:r>
            <a:r>
              <a:rPr lang="en-US" sz="1400" dirty="0" err="1">
                <a:solidFill>
                  <a:schemeClr val="tx1"/>
                </a:solidFill>
              </a:rPr>
              <a:t>zelf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houden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Door </a:t>
            </a:r>
            <a:r>
              <a:rPr lang="en-US" sz="1400" dirty="0" err="1">
                <a:solidFill>
                  <a:schemeClr val="tx1"/>
                </a:solidFill>
              </a:rPr>
              <a:t>economische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groei</a:t>
            </a:r>
            <a:r>
              <a:rPr lang="en-US" sz="1400" dirty="0">
                <a:solidFill>
                  <a:schemeClr val="tx1"/>
                </a:solidFill>
              </a:rPr>
              <a:t> is er ‘</a:t>
            </a:r>
            <a:r>
              <a:rPr lang="en-US" sz="1400" dirty="0" err="1">
                <a:solidFill>
                  <a:schemeClr val="tx1"/>
                </a:solidFill>
              </a:rPr>
              <a:t>zakgeld</a:t>
            </a:r>
            <a:r>
              <a:rPr lang="en-US" sz="1400" dirty="0">
                <a:solidFill>
                  <a:schemeClr val="tx1"/>
                </a:solidFill>
              </a:rPr>
              <a:t>’.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9B70C43-3820-4D1D-B777-43690DC0A1B1}"/>
              </a:ext>
            </a:extLst>
          </p:cNvPr>
          <p:cNvSpPr/>
          <p:nvPr/>
        </p:nvSpPr>
        <p:spPr>
          <a:xfrm>
            <a:off x="101129" y="2506472"/>
            <a:ext cx="3318429" cy="116955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1400" b="1" dirty="0">
                <a:solidFill>
                  <a:schemeClr val="tx1"/>
                </a:solidFill>
              </a:rPr>
              <a:t>JONGEREN HEBBEN MEER VRIJE TIJD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Minder </a:t>
            </a:r>
            <a:r>
              <a:rPr lang="en-US" sz="1400" dirty="0" err="1">
                <a:solidFill>
                  <a:schemeClr val="tx1"/>
                </a:solidFill>
              </a:rPr>
              <a:t>werk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thuis</a:t>
            </a:r>
            <a:r>
              <a:rPr lang="en-US" sz="1400" dirty="0">
                <a:solidFill>
                  <a:schemeClr val="tx1"/>
                </a:solidFill>
              </a:rPr>
              <a:t> in het </a:t>
            </a:r>
            <a:r>
              <a:rPr lang="en-US" sz="1400" dirty="0" err="1">
                <a:solidFill>
                  <a:schemeClr val="tx1"/>
                </a:solidFill>
              </a:rPr>
              <a:t>gezin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Tot je 16e </a:t>
            </a:r>
            <a:r>
              <a:rPr lang="en-US" sz="1400" dirty="0" err="1">
                <a:solidFill>
                  <a:schemeClr val="tx1"/>
                </a:solidFill>
              </a:rPr>
              <a:t>naar</a:t>
            </a:r>
            <a:r>
              <a:rPr lang="en-US" sz="1400" dirty="0">
                <a:solidFill>
                  <a:schemeClr val="tx1"/>
                </a:solidFill>
              </a:rPr>
              <a:t> school,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dus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vakantie</a:t>
            </a:r>
            <a:r>
              <a:rPr lang="en-US" sz="1400" dirty="0">
                <a:solidFill>
                  <a:schemeClr val="tx1"/>
                </a:solidFill>
              </a:rPr>
              <a:t>!;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Ouders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lieten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hun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kinderen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meer</a:t>
            </a:r>
            <a:r>
              <a:rPr lang="en-US" sz="1400" dirty="0">
                <a:solidFill>
                  <a:schemeClr val="tx1"/>
                </a:solidFill>
              </a:rPr>
              <a:t> los.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B747C96-99DA-4274-B186-9590F2B266F9}"/>
              </a:ext>
            </a:extLst>
          </p:cNvPr>
          <p:cNvSpPr txBox="1"/>
          <p:nvPr/>
        </p:nvSpPr>
        <p:spPr>
          <a:xfrm>
            <a:off x="5319798" y="3937686"/>
            <a:ext cx="1425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EN DUS</a:t>
            </a:r>
            <a:endParaRPr lang="nl-NL" sz="2800" dirty="0"/>
          </a:p>
        </p:txBody>
      </p:sp>
      <p:pic>
        <p:nvPicPr>
          <p:cNvPr id="9" name="Afbeelding 8" descr="Afbeelding met persoon, scherm, bank, gebouw&#10;&#10;Automatisch gegenereerde beschrijving">
            <a:extLst>
              <a:ext uri="{FF2B5EF4-FFF2-40B4-BE49-F238E27FC236}">
                <a16:creationId xmlns:a16="http://schemas.microsoft.com/office/drawing/2014/main" id="{F70BC609-363A-43F7-9107-3ACC24D8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495" y="4624911"/>
            <a:ext cx="1815200" cy="2253048"/>
          </a:xfrm>
          <a:prstGeom prst="rect">
            <a:avLst/>
          </a:prstGeom>
        </p:spPr>
      </p:pic>
      <p:pic>
        <p:nvPicPr>
          <p:cNvPr id="2050" name="Picture 2" descr="illustratie">
            <a:extLst>
              <a:ext uri="{FF2B5EF4-FFF2-40B4-BE49-F238E27FC236}">
                <a16:creationId xmlns:a16="http://schemas.microsoft.com/office/drawing/2014/main" id="{F7E366FE-6B87-4E3E-B30B-B49544FA6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4950"/>
            <a:ext cx="1872534" cy="225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 descr="Afbeelding met persoon, man, staand, zwart&#10;&#10;Automatisch gegenereerde beschrijving">
            <a:extLst>
              <a:ext uri="{FF2B5EF4-FFF2-40B4-BE49-F238E27FC236}">
                <a16:creationId xmlns:a16="http://schemas.microsoft.com/office/drawing/2014/main" id="{DB3B796F-9762-4472-9DA9-622E305F43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34" y="4604950"/>
            <a:ext cx="1815200" cy="2252498"/>
          </a:xfrm>
          <a:prstGeom prst="rect">
            <a:avLst/>
          </a:prstGeom>
        </p:spPr>
      </p:pic>
      <p:pic>
        <p:nvPicPr>
          <p:cNvPr id="17" name="Afbeelding 16" descr="Afbeelding met persoon, binnen, zitten, venster&#10;&#10;Automatisch gegenereerde beschrijving">
            <a:extLst>
              <a:ext uri="{FF2B5EF4-FFF2-40B4-BE49-F238E27FC236}">
                <a16:creationId xmlns:a16="http://schemas.microsoft.com/office/drawing/2014/main" id="{D1A15384-27E8-4DA8-A13E-1AEB81BBFF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86" y="4604950"/>
            <a:ext cx="1378609" cy="2307296"/>
          </a:xfrm>
          <a:prstGeom prst="rect">
            <a:avLst/>
          </a:prstGeom>
        </p:spPr>
      </p:pic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C18D3486-18A8-4E07-84C8-97D5F09147B9}"/>
              </a:ext>
            </a:extLst>
          </p:cNvPr>
          <p:cNvCxnSpPr>
            <a:cxnSpLocks/>
          </p:cNvCxnSpPr>
          <p:nvPr/>
        </p:nvCxnSpPr>
        <p:spPr>
          <a:xfrm flipH="1">
            <a:off x="2780134" y="1649080"/>
            <a:ext cx="1200754" cy="60021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3583C2BB-B933-4B56-A76E-359ABD628CED}"/>
              </a:ext>
            </a:extLst>
          </p:cNvPr>
          <p:cNvCxnSpPr>
            <a:cxnSpLocks/>
          </p:cNvCxnSpPr>
          <p:nvPr/>
        </p:nvCxnSpPr>
        <p:spPr>
          <a:xfrm>
            <a:off x="6083234" y="2098839"/>
            <a:ext cx="0" cy="33738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5149E878-C188-400D-9480-89C41D6950D4}"/>
              </a:ext>
            </a:extLst>
          </p:cNvPr>
          <p:cNvCxnSpPr>
            <a:cxnSpLocks/>
          </p:cNvCxnSpPr>
          <p:nvPr/>
        </p:nvCxnSpPr>
        <p:spPr>
          <a:xfrm>
            <a:off x="8185581" y="1778798"/>
            <a:ext cx="843089" cy="57722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D19C0DB1-B2C9-4EA3-9B57-02FE028AD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4695" y="4624911"/>
            <a:ext cx="2317305" cy="231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08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gras, gitaar, staand, mensen&#10;&#10;Automatisch gegenereerde beschrijving">
            <a:extLst>
              <a:ext uri="{FF2B5EF4-FFF2-40B4-BE49-F238E27FC236}">
                <a16:creationId xmlns:a16="http://schemas.microsoft.com/office/drawing/2014/main" id="{D1D1743F-F0F3-4989-B3CD-A6A03FE8C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665" y="3807167"/>
            <a:ext cx="5404938" cy="3050834"/>
          </a:xfrm>
          <a:prstGeom prst="rect">
            <a:avLst/>
          </a:prstGeom>
        </p:spPr>
      </p:pic>
      <p:pic>
        <p:nvPicPr>
          <p:cNvPr id="11" name="Afbeelding 10" descr="Afbeelding met gebouw, buiten, straat, brand&#10;&#10;Automatisch gegenereerde beschrijving">
            <a:extLst>
              <a:ext uri="{FF2B5EF4-FFF2-40B4-BE49-F238E27FC236}">
                <a16:creationId xmlns:a16="http://schemas.microsoft.com/office/drawing/2014/main" id="{4D45AB51-45F6-4EE1-8D97-0CF7F1333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9" y="2899014"/>
            <a:ext cx="3757961" cy="576518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F6E52117-BEA9-4808-B4E6-601188CC1CF9}"/>
              </a:ext>
            </a:extLst>
          </p:cNvPr>
          <p:cNvSpPr/>
          <p:nvPr/>
        </p:nvSpPr>
        <p:spPr>
          <a:xfrm>
            <a:off x="4070350" y="275583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1.6 </a:t>
            </a:r>
            <a:r>
              <a:rPr lang="en-US" sz="1600" b="1" dirty="0" err="1"/>
              <a:t>Ontstaan</a:t>
            </a:r>
            <a:r>
              <a:rPr lang="en-US" sz="1600" b="1" dirty="0"/>
              <a:t> </a:t>
            </a:r>
            <a:r>
              <a:rPr lang="en-US" sz="1600" b="1" dirty="0" err="1"/>
              <a:t>jeugdculturen</a:t>
            </a:r>
            <a:r>
              <a:rPr lang="en-US" sz="1600" b="1" dirty="0"/>
              <a:t> – </a:t>
            </a:r>
            <a:r>
              <a:rPr lang="en-US" sz="1600" b="1" dirty="0" err="1"/>
              <a:t>enkele</a:t>
            </a:r>
            <a:r>
              <a:rPr lang="en-US" sz="1600" b="1" dirty="0"/>
              <a:t> </a:t>
            </a:r>
            <a:r>
              <a:rPr lang="en-US" sz="1600" b="1" dirty="0" err="1"/>
              <a:t>voorbeelden</a:t>
            </a:r>
            <a:endParaRPr lang="en-US" sz="1600" b="1" dirty="0"/>
          </a:p>
          <a:p>
            <a:pPr algn="ctr" eaLnBrk="1" hangingPunct="1">
              <a:defRPr/>
            </a:pPr>
            <a:r>
              <a:rPr lang="en-US" sz="1600" b="1" dirty="0"/>
              <a:t>(</a:t>
            </a:r>
            <a:r>
              <a:rPr lang="en-US" sz="1600" b="1" dirty="0" err="1"/>
              <a:t>jaren</a:t>
            </a:r>
            <a:r>
              <a:rPr lang="en-US" sz="1600" b="1" dirty="0"/>
              <a:t> ’50 </a:t>
            </a:r>
            <a:r>
              <a:rPr lang="en-US" sz="1600" b="1" dirty="0" err="1"/>
              <a:t>en</a:t>
            </a:r>
            <a:r>
              <a:rPr lang="en-US" sz="1600" b="1" dirty="0"/>
              <a:t> ‘60)</a:t>
            </a:r>
            <a:endParaRPr lang="nl-NL" sz="1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29572C41-11C6-4D42-9721-B95AC031BD63}"/>
              </a:ext>
            </a:extLst>
          </p:cNvPr>
          <p:cNvSpPr/>
          <p:nvPr/>
        </p:nvSpPr>
        <p:spPr>
          <a:xfrm>
            <a:off x="-25269" y="1312033"/>
            <a:ext cx="3105665" cy="138499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NOZEMS</a:t>
            </a:r>
            <a:endParaRPr lang="en-US" sz="1400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werkende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jeugd</a:t>
            </a:r>
            <a:r>
              <a:rPr lang="en-US" sz="1400" dirty="0">
                <a:solidFill>
                  <a:schemeClr val="tx1"/>
                </a:solidFill>
              </a:rPr>
              <a:t> / </a:t>
            </a:r>
            <a:r>
              <a:rPr lang="en-US" sz="1400" dirty="0" err="1">
                <a:solidFill>
                  <a:schemeClr val="tx1"/>
                </a:solidFill>
              </a:rPr>
              <a:t>lageropgeleid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spijkerbroek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leren</a:t>
            </a:r>
            <a:r>
              <a:rPr lang="en-US" sz="1400" dirty="0">
                <a:solidFill>
                  <a:schemeClr val="tx1"/>
                </a:solidFill>
              </a:rPr>
              <a:t> jack / petticoat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vetkuif</a:t>
            </a:r>
            <a:r>
              <a:rPr lang="en-US" sz="1400" dirty="0">
                <a:solidFill>
                  <a:schemeClr val="tx1"/>
                </a:solidFill>
              </a:rPr>
              <a:t> / </a:t>
            </a:r>
            <a:r>
              <a:rPr lang="en-US" sz="1400" dirty="0" err="1">
                <a:solidFill>
                  <a:schemeClr val="tx1"/>
                </a:solidFill>
              </a:rPr>
              <a:t>haar</a:t>
            </a:r>
            <a:r>
              <a:rPr lang="en-US" sz="1400" dirty="0">
                <a:solidFill>
                  <a:schemeClr val="tx1"/>
                </a:solidFill>
              </a:rPr>
              <a:t>-op-</a:t>
            </a:r>
            <a:r>
              <a:rPr lang="en-US" sz="1400" dirty="0" err="1">
                <a:solidFill>
                  <a:schemeClr val="tx1"/>
                </a:solidFill>
              </a:rPr>
              <a:t>zolder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brommers</a:t>
            </a:r>
            <a:r>
              <a:rPr lang="en-US" sz="1400" dirty="0">
                <a:solidFill>
                  <a:schemeClr val="tx1"/>
                </a:solidFill>
              </a:rPr>
              <a:t>, bier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sigaretten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C2F4328-CAED-4E70-910C-C4C9AE54E3FD}"/>
              </a:ext>
            </a:extLst>
          </p:cNvPr>
          <p:cNvSpPr/>
          <p:nvPr/>
        </p:nvSpPr>
        <p:spPr>
          <a:xfrm>
            <a:off x="8408771" y="1298576"/>
            <a:ext cx="3783229" cy="1815882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PROVOS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hogeropgeleid</a:t>
            </a:r>
            <a:r>
              <a:rPr lang="en-US" sz="1400" dirty="0">
                <a:solidFill>
                  <a:schemeClr val="tx1"/>
                </a:solidFill>
              </a:rPr>
              <a:t> / </a:t>
            </a:r>
            <a:r>
              <a:rPr lang="en-US" sz="1400" dirty="0" err="1">
                <a:solidFill>
                  <a:schemeClr val="tx1"/>
                </a:solidFill>
              </a:rPr>
              <a:t>studenten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provocerend</a:t>
            </a:r>
            <a:r>
              <a:rPr lang="en-US" sz="1400" dirty="0">
                <a:solidFill>
                  <a:schemeClr val="tx1"/>
                </a:solidFill>
              </a:rPr>
              <a:t> / </a:t>
            </a:r>
            <a:r>
              <a:rPr lang="en-US" sz="1400" dirty="0" err="1">
                <a:solidFill>
                  <a:schemeClr val="tx1"/>
                </a:solidFill>
              </a:rPr>
              <a:t>uitdagend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naar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gezag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protest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verzet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ludieke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acties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tegen</a:t>
            </a:r>
            <a:r>
              <a:rPr lang="en-US" sz="1400" dirty="0">
                <a:solidFill>
                  <a:schemeClr val="tx1"/>
                </a:solidFill>
              </a:rPr>
              <a:t> het ‘</a:t>
            </a:r>
            <a:r>
              <a:rPr lang="en-US" sz="1400" dirty="0" err="1">
                <a:solidFill>
                  <a:schemeClr val="tx1"/>
                </a:solidFill>
              </a:rPr>
              <a:t>klootjesvolk</a:t>
            </a:r>
            <a:r>
              <a:rPr lang="en-US" sz="1400" dirty="0">
                <a:solidFill>
                  <a:schemeClr val="tx1"/>
                </a:solidFill>
              </a:rPr>
              <a:t>’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consumptiemaatschappij</a:t>
            </a:r>
            <a:endParaRPr lang="en-US" sz="1400" dirty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anarchistisch</a:t>
            </a:r>
            <a:r>
              <a:rPr lang="en-US" sz="1400" dirty="0">
                <a:solidFill>
                  <a:schemeClr val="tx1"/>
                </a:solidFill>
              </a:rPr>
              <a:t> (= </a:t>
            </a:r>
            <a:r>
              <a:rPr lang="en-US" sz="1400" dirty="0" err="1">
                <a:solidFill>
                  <a:schemeClr val="tx1"/>
                </a:solidFill>
              </a:rPr>
              <a:t>tegen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elke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vorm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gezag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720BE3CD-6FDD-4522-9DE4-FD1373FCD8DD}"/>
              </a:ext>
            </a:extLst>
          </p:cNvPr>
          <p:cNvSpPr/>
          <p:nvPr/>
        </p:nvSpPr>
        <p:spPr>
          <a:xfrm>
            <a:off x="3105665" y="2490545"/>
            <a:ext cx="5303105" cy="138499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HIPPIES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171450" indent="-17145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flower-</a:t>
            </a:r>
            <a:r>
              <a:rPr lang="en-US" sz="1400" dirty="0" err="1">
                <a:solidFill>
                  <a:schemeClr val="tx1"/>
                </a:solidFill>
              </a:rPr>
              <a:t>powergeneratie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dirty="0" err="1">
                <a:solidFill>
                  <a:schemeClr val="tx1"/>
                </a:solidFill>
              </a:rPr>
              <a:t>lief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zijn</a:t>
            </a:r>
            <a:r>
              <a:rPr lang="en-US" sz="1400" dirty="0">
                <a:solidFill>
                  <a:schemeClr val="tx1"/>
                </a:solidFill>
              </a:rPr>
              <a:t>!)</a:t>
            </a:r>
          </a:p>
          <a:p>
            <a:pPr marL="171450" indent="-17145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tegen</a:t>
            </a:r>
            <a:r>
              <a:rPr lang="en-US" sz="1400" dirty="0">
                <a:solidFill>
                  <a:schemeClr val="tx1"/>
                </a:solidFill>
              </a:rPr>
              <a:t> de </a:t>
            </a:r>
            <a:r>
              <a:rPr lang="en-US" sz="1400" dirty="0" err="1">
                <a:solidFill>
                  <a:schemeClr val="tx1"/>
                </a:solidFill>
              </a:rPr>
              <a:t>oorlog</a:t>
            </a:r>
            <a:r>
              <a:rPr lang="en-US" sz="1400" dirty="0">
                <a:solidFill>
                  <a:schemeClr val="tx1"/>
                </a:solidFill>
              </a:rPr>
              <a:t> (‘make love, no war’)</a:t>
            </a:r>
          </a:p>
          <a:p>
            <a:pPr marL="171450" indent="-17145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solidFill>
                  <a:schemeClr val="tx1"/>
                </a:solidFill>
              </a:rPr>
              <a:t>unisex (</a:t>
            </a:r>
            <a:r>
              <a:rPr lang="en-US" sz="1400" dirty="0" err="1">
                <a:solidFill>
                  <a:schemeClr val="tx1"/>
                </a:solidFill>
              </a:rPr>
              <a:t>jongens</a:t>
            </a:r>
            <a:r>
              <a:rPr lang="en-US" sz="1400" dirty="0">
                <a:solidFill>
                  <a:schemeClr val="tx1"/>
                </a:solidFill>
              </a:rPr>
              <a:t> met </a:t>
            </a:r>
            <a:r>
              <a:rPr lang="en-US" sz="1400" dirty="0" err="1">
                <a:solidFill>
                  <a:schemeClr val="tx1"/>
                </a:solidFill>
              </a:rPr>
              <a:t>lange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haren</a:t>
            </a:r>
            <a:r>
              <a:rPr lang="en-US" sz="1400" dirty="0">
                <a:solidFill>
                  <a:schemeClr val="tx1"/>
                </a:solidFill>
              </a:rPr>
              <a:t>; </a:t>
            </a:r>
            <a:r>
              <a:rPr lang="en-US" sz="1400" dirty="0" err="1">
                <a:solidFill>
                  <a:schemeClr val="tx1"/>
                </a:solidFill>
              </a:rPr>
              <a:t>meiden</a:t>
            </a:r>
            <a:r>
              <a:rPr lang="en-US" sz="1400" dirty="0">
                <a:solidFill>
                  <a:schemeClr val="tx1"/>
                </a:solidFill>
              </a:rPr>
              <a:t> met </a:t>
            </a:r>
            <a:r>
              <a:rPr lang="en-US" sz="1400" dirty="0" err="1">
                <a:solidFill>
                  <a:schemeClr val="tx1"/>
                </a:solidFill>
              </a:rPr>
              <a:t>tuinbroeken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marL="171450" indent="-17145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</a:rPr>
              <a:t>geestverruimend</a:t>
            </a:r>
            <a:r>
              <a:rPr lang="en-US" sz="1400" dirty="0">
                <a:solidFill>
                  <a:schemeClr val="tx1"/>
                </a:solidFill>
              </a:rPr>
              <a:t> (drugs, </a:t>
            </a:r>
            <a:r>
              <a:rPr lang="en-US" sz="1400" dirty="0" err="1">
                <a:solidFill>
                  <a:schemeClr val="tx1"/>
                </a:solidFill>
              </a:rPr>
              <a:t>boeddhisme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9" name="Afbeelding 8" descr="Afbeelding met persoon, buiten, gebouw, foto&#10;&#10;Automatisch gegenereerde beschrijving">
            <a:extLst>
              <a:ext uri="{FF2B5EF4-FFF2-40B4-BE49-F238E27FC236}">
                <a16:creationId xmlns:a16="http://schemas.microsoft.com/office/drawing/2014/main" id="{5C9C0DF4-1D85-420B-9CC8-B406ADCE7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0271"/>
            <a:ext cx="3105665" cy="4601455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1E769AE-70B8-409F-AF05-3319FF70494C}"/>
              </a:ext>
            </a:extLst>
          </p:cNvPr>
          <p:cNvCxnSpPr>
            <a:cxnSpLocks/>
          </p:cNvCxnSpPr>
          <p:nvPr/>
        </p:nvCxnSpPr>
        <p:spPr>
          <a:xfrm flipH="1">
            <a:off x="3341085" y="1382660"/>
            <a:ext cx="990820" cy="45625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FFD94E75-D257-436C-A365-10FE3A6927B1}"/>
              </a:ext>
            </a:extLst>
          </p:cNvPr>
          <p:cNvCxnSpPr>
            <a:cxnSpLocks/>
          </p:cNvCxnSpPr>
          <p:nvPr/>
        </p:nvCxnSpPr>
        <p:spPr>
          <a:xfrm>
            <a:off x="6013495" y="1840011"/>
            <a:ext cx="0" cy="48096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6DBA360E-B6F0-46D2-AEAE-BB741186EA26}"/>
              </a:ext>
            </a:extLst>
          </p:cNvPr>
          <p:cNvCxnSpPr>
            <a:cxnSpLocks/>
          </p:cNvCxnSpPr>
          <p:nvPr/>
        </p:nvCxnSpPr>
        <p:spPr>
          <a:xfrm>
            <a:off x="8265211" y="1189064"/>
            <a:ext cx="722270" cy="24593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27234"/>
      </p:ext>
    </p:extLst>
  </p:cSld>
  <p:clrMapOvr>
    <a:masterClrMapping/>
  </p:clrMapOvr>
</p:sld>
</file>

<file path=ppt/theme/theme1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 cap="flat">
          <a:solidFill>
            <a:srgbClr val="0070C0"/>
          </a:solidFill>
          <a:miter lim="800000"/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3157</Words>
  <Application>Microsoft Office PowerPoint</Application>
  <PresentationFormat>Breedbeeld</PresentationFormat>
  <Paragraphs>530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29" baseType="lpstr">
      <vt:lpstr>Arial</vt:lpstr>
      <vt:lpstr>Calibri</vt:lpstr>
      <vt:lpstr>2_Kantoorthema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Bas Schuijt</dc:creator>
  <cp:lastModifiedBy>J.A.M. Schuijt</cp:lastModifiedBy>
  <cp:revision>101</cp:revision>
  <dcterms:created xsi:type="dcterms:W3CDTF">2020-05-11T15:13:41Z</dcterms:created>
  <dcterms:modified xsi:type="dcterms:W3CDTF">2021-01-18T12:19:21Z</dcterms:modified>
</cp:coreProperties>
</file>